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5"/>
  </p:notesMasterIdLst>
  <p:sldIdLst>
    <p:sldId id="281" r:id="rId2"/>
    <p:sldId id="409" r:id="rId3"/>
    <p:sldId id="406" r:id="rId4"/>
    <p:sldId id="407" r:id="rId5"/>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3" r:id="rId22"/>
    <p:sldId id="274" r:id="rId23"/>
    <p:sldId id="275" r:id="rId24"/>
    <p:sldId id="276" r:id="rId25"/>
    <p:sldId id="277" r:id="rId26"/>
    <p:sldId id="278" r:id="rId27"/>
    <p:sldId id="279" r:id="rId28"/>
    <p:sldId id="280"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75D000BD-07B5-4DAF-9C5B-3FE5390352EF}">
  <a:tblStyle styleId="{75D000BD-07B5-4DAF-9C5B-3FE5390352E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798" y="-96"/>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1" name="Google Shape;61;p2: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526478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txBox="1">
            <a:spLocks noGrp="1"/>
          </p:cNvSpPr>
          <p:nvPr>
            <p:ph type="body" idx="1"/>
          </p:nvPr>
        </p:nvSpPr>
        <p:spPr>
          <a:xfrm>
            <a:off x="686069" y="4342763"/>
            <a:ext cx="5485863" cy="4115119"/>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3" name="Google Shape;7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txBox="1">
            <a:spLocks noGrp="1"/>
          </p:cNvSpPr>
          <p:nvPr>
            <p:ph type="body" idx="1"/>
          </p:nvPr>
        </p:nvSpPr>
        <p:spPr>
          <a:xfrm>
            <a:off x="686069" y="4342763"/>
            <a:ext cx="5485863" cy="4115119"/>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3" name="Google Shape;7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6803129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2:notes"/>
          <p:cNvSpPr txBox="1">
            <a:spLocks noGrp="1"/>
          </p:cNvSpPr>
          <p:nvPr>
            <p:ph type="body" idx="1"/>
          </p:nvPr>
        </p:nvSpPr>
        <p:spPr>
          <a:xfrm>
            <a:off x="686069" y="4342763"/>
            <a:ext cx="5485863" cy="4115119"/>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15" name="Google Shape;415;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1" i="0">
                <a:solidFill>
                  <a:srgbClr val="FF000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marL="15166">
              <a:lnSpc>
                <a:spcPts val="1941"/>
              </a:lnSpc>
              <a:defRPr sz="1700" b="0" i="0" spc="-6" dirty="0">
                <a:solidFill>
                  <a:schemeClr val="tx1"/>
                </a:solidFill>
                <a:latin typeface="Times New Roman"/>
                <a:cs typeface="Times New Roman"/>
              </a:defRPr>
            </a:lvl1pPr>
          </a:lstStyle>
          <a:p>
            <a:r>
              <a:rPr lang="en-US" dirty="0" smtClean="0"/>
              <a:t>July 21,</a:t>
            </a:r>
            <a:r>
              <a:rPr lang="en-US" spc="-66" dirty="0" smtClean="0"/>
              <a:t> </a:t>
            </a:r>
            <a:r>
              <a:rPr lang="en-US" dirty="0" smtClean="0"/>
              <a:t>2009</a:t>
            </a:r>
            <a:endParaRPr lang="en-US" dirty="0"/>
          </a:p>
        </p:txBody>
      </p:sp>
      <p:sp>
        <p:nvSpPr>
          <p:cNvPr id="4" name="Holder 4"/>
          <p:cNvSpPr>
            <a:spLocks noGrp="1"/>
          </p:cNvSpPr>
          <p:nvPr>
            <p:ph type="dt" sz="half" idx="6"/>
          </p:nvPr>
        </p:nvSpPr>
        <p:spPr/>
        <p:txBody>
          <a:bodyPr lIns="0" tIns="0" rIns="0" bIns="0"/>
          <a:lstStyle>
            <a:lvl1pPr marL="15166">
              <a:lnSpc>
                <a:spcPts val="1941"/>
              </a:lnSpc>
              <a:defRPr sz="1700" b="0" i="0">
                <a:solidFill>
                  <a:schemeClr val="tx1"/>
                </a:solidFill>
                <a:latin typeface="Times New Roman"/>
                <a:cs typeface="Times New Roman"/>
              </a:defRPr>
            </a:lvl1pPr>
          </a:lstStyle>
          <a:p>
            <a:r>
              <a:rPr lang="en-US" spc="-6" dirty="0" smtClean="0"/>
              <a:t>Programming and Data Structure</a:t>
            </a:r>
            <a:endParaRPr lang="en-US" spc="-6" dirty="0"/>
          </a:p>
        </p:txBody>
      </p:sp>
      <p:sp>
        <p:nvSpPr>
          <p:cNvPr id="5" name="Holder 5"/>
          <p:cNvSpPr>
            <a:spLocks noGrp="1"/>
          </p:cNvSpPr>
          <p:nvPr>
            <p:ph type="sldNum" sz="quarter" idx="7"/>
          </p:nvPr>
        </p:nvSpPr>
        <p:spPr/>
        <p:txBody>
          <a:bodyPr lIns="0" tIns="0" rIns="0" bIns="0"/>
          <a:lstStyle>
            <a:lvl1pPr marL="30333">
              <a:lnSpc>
                <a:spcPts val="1941"/>
              </a:lnSpc>
              <a:defRPr sz="1700" b="0" i="0" spc="-6" dirty="0">
                <a:solidFill>
                  <a:schemeClr val="tx1"/>
                </a:solidFill>
                <a:latin typeface="Times New Roman"/>
                <a:cs typeface="Times New Roman"/>
              </a:defRPr>
            </a:lvl1pPr>
          </a:lstStyle>
          <a:p>
            <a:fld id="{81D60167-4931-47E6-BA6A-407CBD079E47}"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marL="15166">
              <a:lnSpc>
                <a:spcPts val="1941"/>
              </a:lnSpc>
              <a:defRPr sz="1700" b="0" i="0" spc="-6" dirty="0">
                <a:solidFill>
                  <a:schemeClr val="tx1"/>
                </a:solidFill>
                <a:latin typeface="Times New Roman"/>
                <a:cs typeface="Times New Roman"/>
              </a:defRPr>
            </a:lvl1pPr>
          </a:lstStyle>
          <a:p>
            <a:r>
              <a:rPr lang="en-US" dirty="0" smtClean="0"/>
              <a:t>July 21,</a:t>
            </a:r>
            <a:r>
              <a:rPr lang="en-US" spc="-66" dirty="0" smtClean="0"/>
              <a:t> </a:t>
            </a:r>
            <a:r>
              <a:rPr lang="en-US" dirty="0" smtClean="0"/>
              <a:t>2009</a:t>
            </a:r>
            <a:endParaRPr lang="en-US" dirty="0"/>
          </a:p>
        </p:txBody>
      </p:sp>
      <p:sp>
        <p:nvSpPr>
          <p:cNvPr id="3" name="Holder 3"/>
          <p:cNvSpPr>
            <a:spLocks noGrp="1"/>
          </p:cNvSpPr>
          <p:nvPr>
            <p:ph type="dt" sz="half" idx="6"/>
          </p:nvPr>
        </p:nvSpPr>
        <p:spPr/>
        <p:txBody>
          <a:bodyPr lIns="0" tIns="0" rIns="0" bIns="0"/>
          <a:lstStyle>
            <a:lvl1pPr marL="15166">
              <a:lnSpc>
                <a:spcPts val="1941"/>
              </a:lnSpc>
              <a:defRPr sz="1700" b="0" i="0">
                <a:solidFill>
                  <a:schemeClr val="tx1"/>
                </a:solidFill>
                <a:latin typeface="Times New Roman"/>
                <a:cs typeface="Times New Roman"/>
              </a:defRPr>
            </a:lvl1pPr>
          </a:lstStyle>
          <a:p>
            <a:r>
              <a:rPr lang="en-US" spc="-6" dirty="0" smtClean="0"/>
              <a:t>Programming and Data Structure</a:t>
            </a:r>
            <a:endParaRPr lang="en-US" spc="-6" dirty="0"/>
          </a:p>
        </p:txBody>
      </p:sp>
      <p:sp>
        <p:nvSpPr>
          <p:cNvPr id="4" name="Holder 4"/>
          <p:cNvSpPr>
            <a:spLocks noGrp="1"/>
          </p:cNvSpPr>
          <p:nvPr>
            <p:ph type="sldNum" sz="quarter" idx="7"/>
          </p:nvPr>
        </p:nvSpPr>
        <p:spPr/>
        <p:txBody>
          <a:bodyPr lIns="0" tIns="0" rIns="0" bIns="0"/>
          <a:lstStyle>
            <a:lvl1pPr marL="30333">
              <a:lnSpc>
                <a:spcPts val="1941"/>
              </a:lnSpc>
              <a:defRPr sz="1700" b="0" i="0" spc="-6" dirty="0">
                <a:solidFill>
                  <a:schemeClr val="tx1"/>
                </a:solidFill>
                <a:latin typeface="Times New Roman"/>
                <a:cs typeface="Times New Roman"/>
              </a:defRPr>
            </a:lvl1pPr>
          </a:lstStyle>
          <a:p>
            <a:fld id="{81D60167-4931-47E6-BA6A-407CBD079E47}"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1" i="0">
                <a:solidFill>
                  <a:srgbClr val="FF0000"/>
                </a:solidFill>
                <a:latin typeface="Times New Roman"/>
                <a:cs typeface="Times New Roman"/>
              </a:defRPr>
            </a:lvl1pPr>
          </a:lstStyle>
          <a:p>
            <a:endParaRPr/>
          </a:p>
        </p:txBody>
      </p:sp>
      <p:sp>
        <p:nvSpPr>
          <p:cNvPr id="3" name="Holder 3"/>
          <p:cNvSpPr>
            <a:spLocks noGrp="1"/>
          </p:cNvSpPr>
          <p:nvPr>
            <p:ph sz="half" idx="2"/>
          </p:nvPr>
        </p:nvSpPr>
        <p:spPr>
          <a:xfrm>
            <a:off x="609601" y="1577340"/>
            <a:ext cx="5303520" cy="51603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1" y="1577340"/>
            <a:ext cx="5303520" cy="51603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marL="15166">
              <a:lnSpc>
                <a:spcPts val="1941"/>
              </a:lnSpc>
              <a:defRPr sz="1700" b="0" i="0" spc="-6" dirty="0">
                <a:solidFill>
                  <a:schemeClr val="tx1"/>
                </a:solidFill>
                <a:latin typeface="Times New Roman"/>
                <a:cs typeface="Times New Roman"/>
              </a:defRPr>
            </a:lvl1pPr>
          </a:lstStyle>
          <a:p>
            <a:r>
              <a:rPr lang="en-US" dirty="0" smtClean="0"/>
              <a:t>July 21,</a:t>
            </a:r>
            <a:r>
              <a:rPr lang="en-US" spc="-66" dirty="0" smtClean="0"/>
              <a:t> </a:t>
            </a:r>
            <a:r>
              <a:rPr lang="en-US" dirty="0" smtClean="0"/>
              <a:t>2009</a:t>
            </a:r>
            <a:endParaRPr lang="en-US" dirty="0"/>
          </a:p>
        </p:txBody>
      </p:sp>
      <p:sp>
        <p:nvSpPr>
          <p:cNvPr id="6" name="Holder 6"/>
          <p:cNvSpPr>
            <a:spLocks noGrp="1"/>
          </p:cNvSpPr>
          <p:nvPr>
            <p:ph type="dt" sz="half" idx="6"/>
          </p:nvPr>
        </p:nvSpPr>
        <p:spPr/>
        <p:txBody>
          <a:bodyPr lIns="0" tIns="0" rIns="0" bIns="0"/>
          <a:lstStyle>
            <a:lvl1pPr marL="15166">
              <a:lnSpc>
                <a:spcPts val="1941"/>
              </a:lnSpc>
              <a:defRPr sz="1700" b="0" i="0">
                <a:solidFill>
                  <a:schemeClr val="tx1"/>
                </a:solidFill>
                <a:latin typeface="Times New Roman"/>
                <a:cs typeface="Times New Roman"/>
              </a:defRPr>
            </a:lvl1pPr>
          </a:lstStyle>
          <a:p>
            <a:r>
              <a:rPr lang="en-US" spc="-6" dirty="0" smtClean="0"/>
              <a:t>Programming and Data Structure</a:t>
            </a:r>
            <a:endParaRPr lang="en-US" spc="-6" dirty="0"/>
          </a:p>
        </p:txBody>
      </p:sp>
      <p:sp>
        <p:nvSpPr>
          <p:cNvPr id="7" name="Holder 7"/>
          <p:cNvSpPr>
            <a:spLocks noGrp="1"/>
          </p:cNvSpPr>
          <p:nvPr>
            <p:ph type="sldNum" sz="quarter" idx="7"/>
          </p:nvPr>
        </p:nvSpPr>
        <p:spPr/>
        <p:txBody>
          <a:bodyPr lIns="0" tIns="0" rIns="0" bIns="0"/>
          <a:lstStyle>
            <a:lvl1pPr marL="30333">
              <a:lnSpc>
                <a:spcPts val="1941"/>
              </a:lnSpc>
              <a:defRPr sz="1700" b="0" i="0" spc="-6" dirty="0">
                <a:solidFill>
                  <a:schemeClr val="tx1"/>
                </a:solidFill>
                <a:latin typeface="Times New Roman"/>
                <a:cs typeface="Times New Roman"/>
              </a:defRPr>
            </a:lvl1pPr>
          </a:lstStyle>
          <a:p>
            <a:fld id="{81D60167-4931-47E6-BA6A-407CBD079E4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hyperlink" Target="https://en.wikipedia.org/wiki/Abstract_data_type" TargetMode="External"/><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en.wikipedia.org/wiki/Stack_(abstract_data_type)" TargetMode="External"/><Relationship Id="rId4" Type="http://schemas.openxmlformats.org/officeDocument/2006/relationships/hyperlink" Target="https://en.wikipedia.org/wiki/Queue_(abstract_data_type)"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en.wikipedia.org/wiki/Element_(mathematics)"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en.wikipedia.org/wiki/Queue_(abstract_data_type)"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object 4"/>
          <p:cNvSpPr txBox="1">
            <a:spLocks noChangeArrowheads="1"/>
          </p:cNvSpPr>
          <p:nvPr/>
        </p:nvSpPr>
        <p:spPr bwMode="auto">
          <a:xfrm>
            <a:off x="11179978" y="6389975"/>
            <a:ext cx="103828" cy="194613"/>
          </a:xfrm>
          <a:prstGeom prst="rect">
            <a:avLst/>
          </a:prstGeom>
          <a:noFill/>
          <a:ln w="9525">
            <a:noFill/>
            <a:miter lim="800000"/>
            <a:headEnd/>
            <a:tailEnd/>
          </a:ln>
        </p:spPr>
        <p:txBody>
          <a:bodyPr lIns="0" tIns="9537" rIns="0" bIns="0">
            <a:spAutoFit/>
          </a:bodyPr>
          <a:lstStyle/>
          <a:p>
            <a:pPr marL="8355">
              <a:spcBef>
                <a:spcPts val="75"/>
              </a:spcBef>
            </a:pPr>
            <a:r>
              <a:rPr lang="en-US" sz="1200" dirty="0">
                <a:solidFill>
                  <a:srgbClr val="898989"/>
                </a:solidFill>
              </a:rPr>
              <a:t>1</a:t>
            </a:r>
            <a:endParaRPr lang="en-US" sz="1200" dirty="0"/>
          </a:p>
        </p:txBody>
      </p:sp>
      <p:grpSp>
        <p:nvGrpSpPr>
          <p:cNvPr id="2" name="object 5"/>
          <p:cNvGrpSpPr>
            <a:grpSpLocks/>
          </p:cNvGrpSpPr>
          <p:nvPr/>
        </p:nvGrpSpPr>
        <p:grpSpPr bwMode="auto">
          <a:xfrm>
            <a:off x="0" y="0"/>
            <a:ext cx="12192000" cy="6858000"/>
            <a:chOff x="0" y="0"/>
            <a:chExt cx="16217900" cy="9118600"/>
          </a:xfrm>
        </p:grpSpPr>
        <p:sp>
          <p:nvSpPr>
            <p:cNvPr id="3082"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083"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3076" name="TextBox 8"/>
          <p:cNvSpPr txBox="1">
            <a:spLocks noChangeArrowheads="1"/>
          </p:cNvSpPr>
          <p:nvPr/>
        </p:nvSpPr>
        <p:spPr bwMode="auto">
          <a:xfrm>
            <a:off x="1447800" y="3276600"/>
            <a:ext cx="10425735" cy="1315842"/>
          </a:xfrm>
          <a:prstGeom prst="rect">
            <a:avLst/>
          </a:prstGeom>
          <a:noFill/>
          <a:ln w="9525">
            <a:noFill/>
            <a:miter lim="800000"/>
            <a:headEnd/>
            <a:tailEnd/>
          </a:ln>
        </p:spPr>
        <p:txBody>
          <a:bodyPr lIns="68665" tIns="34338" rIns="68665" bIns="34338">
            <a:spAutoFit/>
          </a:bodyPr>
          <a:lstStyle/>
          <a:p>
            <a:r>
              <a:rPr lang="en-US" sz="2700" dirty="0" smtClean="0">
                <a:latin typeface="Times New Roman" pitchFamily="18" charset="0"/>
                <a:cs typeface="Times New Roman" pitchFamily="18" charset="0"/>
              </a:rPr>
              <a:t>Year &amp; </a:t>
            </a:r>
            <a:r>
              <a:rPr lang="en-US" sz="2700" dirty="0" err="1" smtClean="0">
                <a:latin typeface="Times New Roman" pitchFamily="18" charset="0"/>
                <a:cs typeface="Times New Roman" pitchFamily="18" charset="0"/>
              </a:rPr>
              <a:t>Sem</a:t>
            </a:r>
            <a:r>
              <a:rPr lang="en-US" sz="2700" dirty="0" smtClean="0">
                <a:latin typeface="Times New Roman" pitchFamily="18" charset="0"/>
                <a:cs typeface="Times New Roman" pitchFamily="18" charset="0"/>
              </a:rPr>
              <a:t> </a:t>
            </a:r>
            <a:r>
              <a:rPr lang="en-US" sz="2700" dirty="0">
                <a:latin typeface="Times New Roman" pitchFamily="18" charset="0"/>
                <a:cs typeface="Times New Roman" pitchFamily="18" charset="0"/>
              </a:rPr>
              <a:t>– </a:t>
            </a:r>
            <a:r>
              <a:rPr lang="en-US" sz="2700" dirty="0" smtClean="0">
                <a:latin typeface="Times New Roman" pitchFamily="18" charset="0"/>
                <a:cs typeface="Times New Roman" pitchFamily="18" charset="0"/>
              </a:rPr>
              <a:t> II &amp; III</a:t>
            </a:r>
          </a:p>
          <a:p>
            <a:r>
              <a:rPr lang="en-US" sz="2700" smtClean="0">
                <a:latin typeface="Times New Roman" pitchFamily="18" charset="0"/>
                <a:cs typeface="Times New Roman" pitchFamily="18" charset="0"/>
              </a:rPr>
              <a:t>Subject </a:t>
            </a:r>
            <a:r>
              <a:rPr lang="en-US" sz="2700" dirty="0" smtClean="0">
                <a:latin typeface="Times New Roman" pitchFamily="18" charset="0"/>
                <a:cs typeface="Times New Roman" pitchFamily="18" charset="0"/>
              </a:rPr>
              <a:t>– Data Structures &amp; Algorithms</a:t>
            </a:r>
            <a:endParaRPr lang="en-US" sz="2700" dirty="0">
              <a:latin typeface="Times New Roman" pitchFamily="18" charset="0"/>
              <a:cs typeface="Times New Roman" pitchFamily="18" charset="0"/>
            </a:endParaRPr>
          </a:p>
          <a:p>
            <a:r>
              <a:rPr lang="en-US" sz="2700" dirty="0" smtClean="0">
                <a:latin typeface="Times New Roman" pitchFamily="18" charset="0"/>
                <a:cs typeface="Times New Roman" pitchFamily="18" charset="0"/>
              </a:rPr>
              <a:t>Unit </a:t>
            </a:r>
            <a:r>
              <a:rPr lang="en-US" sz="2700" dirty="0">
                <a:latin typeface="Times New Roman" pitchFamily="18" charset="0"/>
                <a:cs typeface="Times New Roman" pitchFamily="18" charset="0"/>
              </a:rPr>
              <a:t>– </a:t>
            </a:r>
            <a:r>
              <a:rPr lang="en-US" sz="2700" dirty="0" smtClean="0">
                <a:latin typeface="Times New Roman" pitchFamily="18" charset="0"/>
                <a:cs typeface="Times New Roman" pitchFamily="18" charset="0"/>
              </a:rPr>
              <a:t>II</a:t>
            </a:r>
            <a:endParaRPr lang="en-US" sz="2700" dirty="0">
              <a:latin typeface="Times New Roman" pitchFamily="18" charset="0"/>
              <a:cs typeface="Times New Roman" pitchFamily="18" charset="0"/>
            </a:endParaRPr>
          </a:p>
        </p:txBody>
      </p:sp>
      <p:pic>
        <p:nvPicPr>
          <p:cNvPr id="3078" name="Picture 10"/>
          <p:cNvPicPr>
            <a:picLocks noChangeAspect="1" noChangeArrowheads="1"/>
          </p:cNvPicPr>
          <p:nvPr/>
        </p:nvPicPr>
        <p:blipFill>
          <a:blip r:embed="rId3"/>
          <a:srcRect/>
          <a:stretch>
            <a:fillRect/>
          </a:stretch>
        </p:blipFill>
        <p:spPr bwMode="auto">
          <a:xfrm>
            <a:off x="2200670" y="391613"/>
            <a:ext cx="2445322" cy="1260802"/>
          </a:xfrm>
          <a:prstGeom prst="rect">
            <a:avLst/>
          </a:prstGeom>
          <a:noFill/>
          <a:ln w="9525">
            <a:noFill/>
            <a:miter lim="800000"/>
            <a:headEnd/>
            <a:tailEnd/>
          </a:ln>
        </p:spPr>
      </p:pic>
      <p:pic>
        <p:nvPicPr>
          <p:cNvPr id="3079" name="Picture 11"/>
          <p:cNvPicPr>
            <a:picLocks noChangeAspect="1" noChangeArrowheads="1"/>
          </p:cNvPicPr>
          <p:nvPr/>
        </p:nvPicPr>
        <p:blipFill>
          <a:blip r:embed="rId4"/>
          <a:srcRect/>
          <a:stretch>
            <a:fillRect/>
          </a:stretch>
        </p:blipFill>
        <p:spPr bwMode="auto">
          <a:xfrm>
            <a:off x="8616507" y="506231"/>
            <a:ext cx="2004949" cy="1596300"/>
          </a:xfrm>
          <a:prstGeom prst="rect">
            <a:avLst/>
          </a:prstGeom>
          <a:noFill/>
          <a:ln w="9525">
            <a:noFill/>
            <a:miter lim="800000"/>
            <a:headEnd/>
            <a:tailEnd/>
          </a:ln>
        </p:spPr>
      </p:pic>
      <p:sp>
        <p:nvSpPr>
          <p:cNvPr id="3080" name="TextBox 12"/>
          <p:cNvSpPr txBox="1">
            <a:spLocks noChangeArrowheads="1"/>
          </p:cNvSpPr>
          <p:nvPr/>
        </p:nvSpPr>
        <p:spPr bwMode="auto">
          <a:xfrm>
            <a:off x="997701" y="2340126"/>
            <a:ext cx="10712157" cy="438747"/>
          </a:xfrm>
          <a:prstGeom prst="rect">
            <a:avLst/>
          </a:prstGeom>
          <a:noFill/>
          <a:ln w="9525">
            <a:noFill/>
            <a:miter lim="800000"/>
            <a:headEnd/>
            <a:tailEnd/>
          </a:ln>
        </p:spPr>
        <p:txBody>
          <a:bodyPr lIns="68745" tIns="34372" rIns="68745" bIns="34372">
            <a:spAutoFit/>
          </a:bodyPr>
          <a:lstStyle/>
          <a:p>
            <a:r>
              <a:rPr lang="en-US" sz="2400" dirty="0"/>
              <a:t>JAIPUR ENGINEERING COLLEGE AND RESEARCH </a:t>
            </a:r>
            <a:r>
              <a:rPr lang="en-US" sz="2400" dirty="0" smtClean="0"/>
              <a:t>CENTRE</a:t>
            </a:r>
            <a:endParaRPr lang="en-IN" sz="2400" dirty="0"/>
          </a:p>
        </p:txBody>
      </p:sp>
      <p:sp>
        <p:nvSpPr>
          <p:cNvPr id="14" name="Slide Number Placeholder 13"/>
          <p:cNvSpPr>
            <a:spLocks noGrp="1"/>
          </p:cNvSpPr>
          <p:nvPr>
            <p:ph type="sldNum" sz="quarter" idx="12"/>
          </p:nvPr>
        </p:nvSpPr>
        <p:spPr/>
        <p:txBody>
          <a:bodyPr/>
          <a:lstStyle/>
          <a:p>
            <a:pPr>
              <a:defRPr/>
            </a:pPr>
            <a:fld id="{C9056662-BCD1-4EE7-9470-F65D22AE3F85}" type="slidenum">
              <a:rPr lang="en-IN" smtClean="0"/>
              <a:pPr>
                <a:defRPr/>
              </a:pPr>
              <a:t>1</a:t>
            </a:fld>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14" name="Google Shape;114;p18" descr="Array Representation of Queues&#10;12 9 7 18&#10;12 9 7 18 14&#10;A[0] A[1] A[2] A[3] A[4]&#10;QUEUE&#10;front&#10;rear&#10;front&#10;rearQueue after inse..."/>
          <p:cNvPicPr preferRelativeResize="0">
            <a:picLocks noGrp="1"/>
          </p:cNvPicPr>
          <p:nvPr>
            <p:ph type="body" idx="1"/>
          </p:nvPr>
        </p:nvPicPr>
        <p:blipFill rotWithShape="1">
          <a:blip r:embed="rId3">
            <a:alphaModFix/>
          </a:blip>
          <a:srcRect/>
          <a:stretch/>
        </p:blipFill>
        <p:spPr>
          <a:xfrm>
            <a:off x="0" y="-26644"/>
            <a:ext cx="12192000" cy="6884644"/>
          </a:xfrm>
          <a:prstGeom prst="rect">
            <a:avLst/>
          </a:prstGeom>
          <a:noFill/>
          <a:ln>
            <a:noFill/>
          </a:ln>
        </p:spPr>
      </p:pic>
      <p:grpSp>
        <p:nvGrpSpPr>
          <p:cNvPr id="4" name="object 5"/>
          <p:cNvGrpSpPr>
            <a:grpSpLocks/>
          </p:cNvGrpSpPr>
          <p:nvPr/>
        </p:nvGrpSpPr>
        <p:grpSpPr bwMode="auto">
          <a:xfrm>
            <a:off x="0" y="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03732" y="3276034"/>
            <a:ext cx="7641226" cy="2065048"/>
          </a:xfrm>
          <a:custGeom>
            <a:avLst/>
            <a:gdLst/>
            <a:ahLst/>
            <a:cxnLst/>
            <a:rect l="l" t="t" r="r" b="b"/>
            <a:pathLst>
              <a:path w="5715000" h="2057400">
                <a:moveTo>
                  <a:pt x="5715000" y="2057400"/>
                </a:moveTo>
                <a:lnTo>
                  <a:pt x="5715000" y="0"/>
                </a:lnTo>
                <a:lnTo>
                  <a:pt x="0" y="0"/>
                </a:lnTo>
                <a:lnTo>
                  <a:pt x="0" y="2057400"/>
                </a:lnTo>
                <a:lnTo>
                  <a:pt x="5715000" y="2057400"/>
                </a:lnTo>
                <a:close/>
              </a:path>
            </a:pathLst>
          </a:custGeom>
          <a:solidFill>
            <a:srgbClr val="CCFFFF"/>
          </a:solidFill>
        </p:spPr>
        <p:txBody>
          <a:bodyPr wrap="square" lIns="0" tIns="0" rIns="0" bIns="0" rtlCol="0"/>
          <a:lstStyle/>
          <a:p>
            <a:endParaRPr/>
          </a:p>
        </p:txBody>
      </p:sp>
      <p:sp>
        <p:nvSpPr>
          <p:cNvPr id="3" name="object 3"/>
          <p:cNvSpPr/>
          <p:nvPr/>
        </p:nvSpPr>
        <p:spPr>
          <a:xfrm>
            <a:off x="1103732" y="3276034"/>
            <a:ext cx="7641226" cy="2065048"/>
          </a:xfrm>
          <a:custGeom>
            <a:avLst/>
            <a:gdLst/>
            <a:ahLst/>
            <a:cxnLst/>
            <a:rect l="l" t="t" r="r" b="b"/>
            <a:pathLst>
              <a:path w="5715000" h="2057400">
                <a:moveTo>
                  <a:pt x="5715000" y="2057400"/>
                </a:moveTo>
                <a:lnTo>
                  <a:pt x="5715000" y="0"/>
                </a:lnTo>
                <a:lnTo>
                  <a:pt x="0" y="0"/>
                </a:lnTo>
                <a:lnTo>
                  <a:pt x="0" y="2057400"/>
                </a:lnTo>
                <a:lnTo>
                  <a:pt x="5715000" y="2057400"/>
                </a:lnTo>
                <a:close/>
              </a:path>
            </a:pathLst>
          </a:custGeom>
          <a:ln w="32004">
            <a:solidFill>
              <a:srgbClr val="800000"/>
            </a:solidFill>
          </a:ln>
        </p:spPr>
        <p:txBody>
          <a:bodyPr wrap="square" lIns="0" tIns="0" rIns="0" bIns="0" rtlCol="0"/>
          <a:lstStyle/>
          <a:p>
            <a:endParaRPr/>
          </a:p>
        </p:txBody>
      </p:sp>
      <p:sp>
        <p:nvSpPr>
          <p:cNvPr id="4" name="object 4"/>
          <p:cNvSpPr/>
          <p:nvPr/>
        </p:nvSpPr>
        <p:spPr>
          <a:xfrm>
            <a:off x="1103732" y="1363952"/>
            <a:ext cx="6418630" cy="1682632"/>
          </a:xfrm>
          <a:custGeom>
            <a:avLst/>
            <a:gdLst/>
            <a:ahLst/>
            <a:cxnLst/>
            <a:rect l="l" t="t" r="r" b="b"/>
            <a:pathLst>
              <a:path w="4800600" h="1676400">
                <a:moveTo>
                  <a:pt x="4800600" y="1676399"/>
                </a:moveTo>
                <a:lnTo>
                  <a:pt x="4800600" y="0"/>
                </a:lnTo>
                <a:lnTo>
                  <a:pt x="0" y="0"/>
                </a:lnTo>
                <a:lnTo>
                  <a:pt x="0" y="1676400"/>
                </a:lnTo>
                <a:lnTo>
                  <a:pt x="4800600" y="1676399"/>
                </a:lnTo>
                <a:close/>
              </a:path>
            </a:pathLst>
          </a:custGeom>
          <a:solidFill>
            <a:srgbClr val="CCFFFF"/>
          </a:solidFill>
        </p:spPr>
        <p:txBody>
          <a:bodyPr wrap="square" lIns="0" tIns="0" rIns="0" bIns="0" rtlCol="0"/>
          <a:lstStyle/>
          <a:p>
            <a:endParaRPr/>
          </a:p>
        </p:txBody>
      </p:sp>
      <p:sp>
        <p:nvSpPr>
          <p:cNvPr id="5" name="object 5"/>
          <p:cNvSpPr/>
          <p:nvPr/>
        </p:nvSpPr>
        <p:spPr>
          <a:xfrm>
            <a:off x="1103732" y="1363952"/>
            <a:ext cx="6418630" cy="1682632"/>
          </a:xfrm>
          <a:custGeom>
            <a:avLst/>
            <a:gdLst/>
            <a:ahLst/>
            <a:cxnLst/>
            <a:rect l="l" t="t" r="r" b="b"/>
            <a:pathLst>
              <a:path w="4800600" h="1676400">
                <a:moveTo>
                  <a:pt x="4800600" y="1676399"/>
                </a:moveTo>
                <a:lnTo>
                  <a:pt x="4800600" y="0"/>
                </a:lnTo>
                <a:lnTo>
                  <a:pt x="0" y="0"/>
                </a:lnTo>
                <a:lnTo>
                  <a:pt x="0" y="1676400"/>
                </a:lnTo>
                <a:lnTo>
                  <a:pt x="4800600" y="1676399"/>
                </a:lnTo>
                <a:close/>
              </a:path>
            </a:pathLst>
          </a:custGeom>
          <a:ln w="32004">
            <a:solidFill>
              <a:srgbClr val="800000"/>
            </a:solidFill>
          </a:ln>
        </p:spPr>
        <p:txBody>
          <a:bodyPr wrap="square" lIns="0" tIns="0" rIns="0" bIns="0" rtlCol="0"/>
          <a:lstStyle/>
          <a:p>
            <a:endParaRPr/>
          </a:p>
        </p:txBody>
      </p:sp>
      <p:sp>
        <p:nvSpPr>
          <p:cNvPr id="6" name="object 6"/>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marL="1029794">
              <a:lnSpc>
                <a:spcPct val="100000"/>
              </a:lnSpc>
              <a:spcBef>
                <a:spcPts val="1176"/>
              </a:spcBef>
            </a:pPr>
            <a:r>
              <a:rPr sz="3800" spc="-12" dirty="0">
                <a:solidFill>
                  <a:srgbClr val="A50021"/>
                </a:solidFill>
                <a:latin typeface="Arial"/>
                <a:cs typeface="Arial"/>
              </a:rPr>
              <a:t>Example </a:t>
            </a:r>
            <a:r>
              <a:rPr sz="3800" spc="-6" dirty="0">
                <a:solidFill>
                  <a:srgbClr val="A50021"/>
                </a:solidFill>
                <a:latin typeface="Arial"/>
                <a:cs typeface="Arial"/>
              </a:rPr>
              <a:t>1 :: </a:t>
            </a:r>
            <a:r>
              <a:rPr sz="3800" spc="-12" dirty="0">
                <a:solidFill>
                  <a:srgbClr val="A50021"/>
                </a:solidFill>
                <a:latin typeface="Arial"/>
                <a:cs typeface="Arial"/>
              </a:rPr>
              <a:t>Complex</a:t>
            </a:r>
            <a:r>
              <a:rPr sz="3800" spc="-6" dirty="0">
                <a:solidFill>
                  <a:srgbClr val="A50021"/>
                </a:solidFill>
                <a:latin typeface="Arial"/>
                <a:cs typeface="Arial"/>
              </a:rPr>
              <a:t> </a:t>
            </a:r>
            <a:r>
              <a:rPr sz="3800" spc="-12" dirty="0">
                <a:solidFill>
                  <a:srgbClr val="A50021"/>
                </a:solidFill>
                <a:latin typeface="Arial"/>
                <a:cs typeface="Arial"/>
              </a:rPr>
              <a:t>numbers</a:t>
            </a:r>
            <a:endParaRPr sz="3800">
              <a:latin typeface="Arial"/>
              <a:cs typeface="Arial"/>
            </a:endParaRPr>
          </a:p>
        </p:txBody>
      </p:sp>
      <p:sp>
        <p:nvSpPr>
          <p:cNvPr id="7" name="object 7"/>
          <p:cNvSpPr txBox="1"/>
          <p:nvPr/>
        </p:nvSpPr>
        <p:spPr>
          <a:xfrm>
            <a:off x="1210031" y="1367265"/>
            <a:ext cx="2682919" cy="383881"/>
          </a:xfrm>
          <a:prstGeom prst="rect">
            <a:avLst/>
          </a:prstGeom>
        </p:spPr>
        <p:txBody>
          <a:bodyPr vert="horz" wrap="square" lIns="0" tIns="14408" rIns="0" bIns="0" rtlCol="0">
            <a:spAutoFit/>
          </a:bodyPr>
          <a:lstStyle/>
          <a:p>
            <a:pPr marL="15166">
              <a:spcBef>
                <a:spcPts val="113"/>
              </a:spcBef>
            </a:pPr>
            <a:r>
              <a:rPr sz="2400" b="1" spc="-6" dirty="0">
                <a:solidFill>
                  <a:srgbClr val="800080"/>
                </a:solidFill>
                <a:latin typeface="Courier New"/>
                <a:cs typeface="Courier New"/>
              </a:rPr>
              <a:t>struct cplx</a:t>
            </a:r>
            <a:r>
              <a:rPr sz="2400" b="1" spc="-66" dirty="0">
                <a:solidFill>
                  <a:srgbClr val="800080"/>
                </a:solidFill>
                <a:latin typeface="Courier New"/>
                <a:cs typeface="Courier New"/>
              </a:rPr>
              <a:t> </a:t>
            </a:r>
            <a:r>
              <a:rPr sz="2400" b="1" spc="-6" dirty="0">
                <a:solidFill>
                  <a:srgbClr val="800080"/>
                </a:solidFill>
                <a:latin typeface="Courier New"/>
                <a:cs typeface="Courier New"/>
              </a:rPr>
              <a:t>{</a:t>
            </a:r>
            <a:endParaRPr sz="2400">
              <a:latin typeface="Courier New"/>
              <a:cs typeface="Courier New"/>
            </a:endParaRPr>
          </a:p>
        </p:txBody>
      </p:sp>
      <p:sp>
        <p:nvSpPr>
          <p:cNvPr id="8" name="object 8"/>
          <p:cNvSpPr txBox="1"/>
          <p:nvPr/>
        </p:nvSpPr>
        <p:spPr>
          <a:xfrm>
            <a:off x="4062616" y="1672893"/>
            <a:ext cx="2071621" cy="785945"/>
          </a:xfrm>
          <a:prstGeom prst="rect">
            <a:avLst/>
          </a:prstGeom>
        </p:spPr>
        <p:txBody>
          <a:bodyPr vert="horz" wrap="square" lIns="0" tIns="34124" rIns="0" bIns="0" rtlCol="0">
            <a:spAutoFit/>
          </a:bodyPr>
          <a:lstStyle/>
          <a:p>
            <a:pPr marL="15166">
              <a:spcBef>
                <a:spcPts val="269"/>
              </a:spcBef>
              <a:tabLst>
                <a:tab pos="1288381" algn="l"/>
              </a:tabLst>
            </a:pPr>
            <a:r>
              <a:rPr sz="2400" b="1" spc="-6" dirty="0">
                <a:solidFill>
                  <a:srgbClr val="800080"/>
                </a:solidFill>
                <a:latin typeface="Courier New"/>
                <a:cs typeface="Courier New"/>
              </a:rPr>
              <a:t>float	re;</a:t>
            </a:r>
            <a:endParaRPr sz="2400">
              <a:latin typeface="Courier New"/>
              <a:cs typeface="Courier New"/>
            </a:endParaRPr>
          </a:p>
          <a:p>
            <a:pPr marL="15166">
              <a:spcBef>
                <a:spcPts val="149"/>
              </a:spcBef>
              <a:tabLst>
                <a:tab pos="1288381" algn="l"/>
              </a:tabLst>
            </a:pPr>
            <a:r>
              <a:rPr sz="2400" b="1" spc="-6" dirty="0">
                <a:solidFill>
                  <a:srgbClr val="800080"/>
                </a:solidFill>
                <a:latin typeface="Courier New"/>
                <a:cs typeface="Courier New"/>
              </a:rPr>
              <a:t>float	im;</a:t>
            </a:r>
            <a:endParaRPr sz="2400">
              <a:latin typeface="Courier New"/>
              <a:cs typeface="Courier New"/>
            </a:endParaRPr>
          </a:p>
        </p:txBody>
      </p:sp>
      <p:sp>
        <p:nvSpPr>
          <p:cNvPr id="9" name="object 9"/>
          <p:cNvSpPr txBox="1"/>
          <p:nvPr/>
        </p:nvSpPr>
        <p:spPr>
          <a:xfrm>
            <a:off x="1210031" y="2316747"/>
            <a:ext cx="5739409" cy="785945"/>
          </a:xfrm>
          <a:prstGeom prst="rect">
            <a:avLst/>
          </a:prstGeom>
        </p:spPr>
        <p:txBody>
          <a:bodyPr vert="horz" wrap="square" lIns="0" tIns="34124" rIns="0" bIns="0" rtlCol="0">
            <a:spAutoFit/>
          </a:bodyPr>
          <a:lstStyle/>
          <a:p>
            <a:pPr marR="536130" algn="ctr">
              <a:spcBef>
                <a:spcPts val="269"/>
              </a:spcBef>
            </a:pPr>
            <a:r>
              <a:rPr sz="2400" b="1" spc="-6" dirty="0">
                <a:solidFill>
                  <a:srgbClr val="800080"/>
                </a:solidFill>
                <a:latin typeface="Courier New"/>
                <a:cs typeface="Courier New"/>
              </a:rPr>
              <a:t>}</a:t>
            </a:r>
            <a:endParaRPr sz="2400">
              <a:latin typeface="Courier New"/>
              <a:cs typeface="Courier New"/>
            </a:endParaRPr>
          </a:p>
          <a:p>
            <a:pPr algn="ctr">
              <a:spcBef>
                <a:spcPts val="149"/>
              </a:spcBef>
            </a:pPr>
            <a:r>
              <a:rPr sz="2400" b="1" spc="-6" dirty="0">
                <a:solidFill>
                  <a:srgbClr val="800080"/>
                </a:solidFill>
                <a:latin typeface="Courier New"/>
                <a:cs typeface="Courier New"/>
              </a:rPr>
              <a:t>typedef struct cplx</a:t>
            </a:r>
            <a:r>
              <a:rPr sz="2400" b="1" dirty="0">
                <a:solidFill>
                  <a:srgbClr val="800080"/>
                </a:solidFill>
                <a:latin typeface="Courier New"/>
                <a:cs typeface="Courier New"/>
              </a:rPr>
              <a:t> </a:t>
            </a:r>
            <a:r>
              <a:rPr sz="2400" b="1" spc="-6" dirty="0">
                <a:solidFill>
                  <a:srgbClr val="800080"/>
                </a:solidFill>
                <a:latin typeface="Courier New"/>
                <a:cs typeface="Courier New"/>
              </a:rPr>
              <a:t>complex;</a:t>
            </a:r>
            <a:endParaRPr sz="2400">
              <a:latin typeface="Courier New"/>
              <a:cs typeface="Courier New"/>
            </a:endParaRPr>
          </a:p>
        </p:txBody>
      </p:sp>
      <p:sp>
        <p:nvSpPr>
          <p:cNvPr id="10" name="object 10"/>
          <p:cNvSpPr txBox="1"/>
          <p:nvPr/>
        </p:nvSpPr>
        <p:spPr>
          <a:xfrm>
            <a:off x="1210031" y="3282020"/>
            <a:ext cx="7368689" cy="2336462"/>
          </a:xfrm>
          <a:prstGeom prst="rect">
            <a:avLst/>
          </a:prstGeom>
        </p:spPr>
        <p:txBody>
          <a:bodyPr vert="horz" wrap="square" lIns="0" tIns="15166" rIns="0" bIns="0" rtlCol="0">
            <a:spAutoFit/>
          </a:bodyPr>
          <a:lstStyle/>
          <a:p>
            <a:pPr marL="15166" marR="6067" algn="just">
              <a:lnSpc>
                <a:spcPct val="105200"/>
              </a:lnSpc>
              <a:spcBef>
                <a:spcPts val="119"/>
              </a:spcBef>
            </a:pPr>
            <a:r>
              <a:rPr sz="2400" b="1" spc="-6" dirty="0">
                <a:solidFill>
                  <a:srgbClr val="800080"/>
                </a:solidFill>
                <a:latin typeface="Courier New"/>
                <a:cs typeface="Courier New"/>
              </a:rPr>
              <a:t>complex *add (complex a, complex b);  complex *sub (complex a, complex b);  complex *mul (complex a, complex b);  complex *div (complex a, complex b);  complex *read();</a:t>
            </a:r>
            <a:endParaRPr sz="2400">
              <a:latin typeface="Courier New"/>
              <a:cs typeface="Courier New"/>
            </a:endParaRPr>
          </a:p>
          <a:p>
            <a:pPr marL="15166" algn="just">
              <a:spcBef>
                <a:spcPts val="149"/>
              </a:spcBef>
            </a:pPr>
            <a:r>
              <a:rPr sz="2400" b="1" spc="-6" dirty="0">
                <a:solidFill>
                  <a:srgbClr val="800080"/>
                </a:solidFill>
                <a:latin typeface="Courier New"/>
                <a:cs typeface="Courier New"/>
              </a:rPr>
              <a:t>void print (complex</a:t>
            </a:r>
            <a:r>
              <a:rPr sz="2400" b="1" dirty="0">
                <a:solidFill>
                  <a:srgbClr val="800080"/>
                </a:solidFill>
                <a:latin typeface="Courier New"/>
                <a:cs typeface="Courier New"/>
              </a:rPr>
              <a:t> </a:t>
            </a:r>
            <a:r>
              <a:rPr sz="2400" b="1" spc="-6" dirty="0">
                <a:solidFill>
                  <a:srgbClr val="800080"/>
                </a:solidFill>
                <a:latin typeface="Courier New"/>
                <a:cs typeface="Courier New"/>
              </a:rPr>
              <a:t>a);</a:t>
            </a:r>
            <a:endParaRPr sz="2400">
              <a:latin typeface="Courier New"/>
              <a:cs typeface="Courier New"/>
            </a:endParaRPr>
          </a:p>
        </p:txBody>
      </p:sp>
      <p:sp>
        <p:nvSpPr>
          <p:cNvPr id="11" name="object 11"/>
          <p:cNvSpPr txBox="1"/>
          <p:nvPr/>
        </p:nvSpPr>
        <p:spPr>
          <a:xfrm>
            <a:off x="8932761" y="1770333"/>
            <a:ext cx="1866157" cy="907866"/>
          </a:xfrm>
          <a:prstGeom prst="rect">
            <a:avLst/>
          </a:prstGeom>
        </p:spPr>
        <p:txBody>
          <a:bodyPr vert="horz" wrap="square" lIns="0" tIns="15166" rIns="0" bIns="0" rtlCol="0">
            <a:spAutoFit/>
          </a:bodyPr>
          <a:lstStyle/>
          <a:p>
            <a:pPr marL="15166" marR="6067" indent="9100">
              <a:spcBef>
                <a:spcPts val="119"/>
              </a:spcBef>
            </a:pPr>
            <a:r>
              <a:rPr sz="2900" b="1" spc="-12" dirty="0">
                <a:solidFill>
                  <a:srgbClr val="3333CC"/>
                </a:solidFill>
              </a:rPr>
              <a:t>Structure  </a:t>
            </a:r>
            <a:r>
              <a:rPr sz="2900" b="1" spc="-6" dirty="0">
                <a:solidFill>
                  <a:srgbClr val="3333CC"/>
                </a:solidFill>
              </a:rPr>
              <a:t>definition</a:t>
            </a:r>
            <a:endParaRPr sz="2900"/>
          </a:p>
        </p:txBody>
      </p:sp>
      <p:sp>
        <p:nvSpPr>
          <p:cNvPr id="12" name="object 12"/>
          <p:cNvSpPr txBox="1"/>
          <p:nvPr/>
        </p:nvSpPr>
        <p:spPr>
          <a:xfrm>
            <a:off x="9509421" y="3988653"/>
            <a:ext cx="2140392" cy="907866"/>
          </a:xfrm>
          <a:prstGeom prst="rect">
            <a:avLst/>
          </a:prstGeom>
        </p:spPr>
        <p:txBody>
          <a:bodyPr vert="horz" wrap="square" lIns="0" tIns="15166" rIns="0" bIns="0" rtlCol="0">
            <a:spAutoFit/>
          </a:bodyPr>
          <a:lstStyle/>
          <a:p>
            <a:pPr marL="15166" marR="6067" indent="172896">
              <a:spcBef>
                <a:spcPts val="119"/>
              </a:spcBef>
            </a:pPr>
            <a:r>
              <a:rPr sz="2900" b="1" spc="-6" dirty="0">
                <a:solidFill>
                  <a:srgbClr val="3333CC"/>
                </a:solidFill>
              </a:rPr>
              <a:t>Function  </a:t>
            </a:r>
            <a:r>
              <a:rPr sz="2900" b="1" dirty="0">
                <a:solidFill>
                  <a:srgbClr val="3333CC"/>
                </a:solidFill>
              </a:rPr>
              <a:t>prototypes</a:t>
            </a:r>
            <a:endParaRPr sz="2900"/>
          </a:p>
        </p:txBody>
      </p:sp>
      <p:grpSp>
        <p:nvGrpSpPr>
          <p:cNvPr id="13" name="object 5"/>
          <p:cNvGrpSpPr>
            <a:grpSpLocks/>
          </p:cNvGrpSpPr>
          <p:nvPr/>
        </p:nvGrpSpPr>
        <p:grpSpPr bwMode="auto">
          <a:xfrm>
            <a:off x="0" y="0"/>
            <a:ext cx="12192000" cy="6858000"/>
            <a:chOff x="0" y="0"/>
            <a:chExt cx="16217900" cy="9118600"/>
          </a:xfrm>
        </p:grpSpPr>
        <p:sp>
          <p:nvSpPr>
            <p:cNvPr id="1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94117" y="905052"/>
            <a:ext cx="3362139" cy="4588996"/>
          </a:xfrm>
          <a:custGeom>
            <a:avLst/>
            <a:gdLst/>
            <a:ahLst/>
            <a:cxnLst/>
            <a:rect l="l" t="t" r="r" b="b"/>
            <a:pathLst>
              <a:path w="2514600" h="4572000">
                <a:moveTo>
                  <a:pt x="2514600" y="2285999"/>
                </a:moveTo>
                <a:lnTo>
                  <a:pt x="2514162" y="2225094"/>
                </a:lnTo>
                <a:lnTo>
                  <a:pt x="2512856" y="2164582"/>
                </a:lnTo>
                <a:lnTo>
                  <a:pt x="2510693" y="2104483"/>
                </a:lnTo>
                <a:lnTo>
                  <a:pt x="2507684" y="2044817"/>
                </a:lnTo>
                <a:lnTo>
                  <a:pt x="2503839" y="1985603"/>
                </a:lnTo>
                <a:lnTo>
                  <a:pt x="2499170" y="1926861"/>
                </a:lnTo>
                <a:lnTo>
                  <a:pt x="2493687" y="1868612"/>
                </a:lnTo>
                <a:lnTo>
                  <a:pt x="2487401" y="1810873"/>
                </a:lnTo>
                <a:lnTo>
                  <a:pt x="2480323" y="1753667"/>
                </a:lnTo>
                <a:lnTo>
                  <a:pt x="2472465" y="1697011"/>
                </a:lnTo>
                <a:lnTo>
                  <a:pt x="2463836" y="1640926"/>
                </a:lnTo>
                <a:lnTo>
                  <a:pt x="2454447" y="1585432"/>
                </a:lnTo>
                <a:lnTo>
                  <a:pt x="2444311" y="1530548"/>
                </a:lnTo>
                <a:lnTo>
                  <a:pt x="2433436" y="1476294"/>
                </a:lnTo>
                <a:lnTo>
                  <a:pt x="2421835" y="1422690"/>
                </a:lnTo>
                <a:lnTo>
                  <a:pt x="2409519" y="1369756"/>
                </a:lnTo>
                <a:lnTo>
                  <a:pt x="2396497" y="1317511"/>
                </a:lnTo>
                <a:lnTo>
                  <a:pt x="2382781" y="1265975"/>
                </a:lnTo>
                <a:lnTo>
                  <a:pt x="2368382" y="1215168"/>
                </a:lnTo>
                <a:lnTo>
                  <a:pt x="2353311" y="1165109"/>
                </a:lnTo>
                <a:lnTo>
                  <a:pt x="2337578" y="1115819"/>
                </a:lnTo>
                <a:lnTo>
                  <a:pt x="2321195" y="1067316"/>
                </a:lnTo>
                <a:lnTo>
                  <a:pt x="2304173" y="1019622"/>
                </a:lnTo>
                <a:lnTo>
                  <a:pt x="2286521" y="972754"/>
                </a:lnTo>
                <a:lnTo>
                  <a:pt x="2268252" y="926734"/>
                </a:lnTo>
                <a:lnTo>
                  <a:pt x="2249375" y="881581"/>
                </a:lnTo>
                <a:lnTo>
                  <a:pt x="2229902" y="837315"/>
                </a:lnTo>
                <a:lnTo>
                  <a:pt x="2209844" y="793955"/>
                </a:lnTo>
                <a:lnTo>
                  <a:pt x="2189212" y="751522"/>
                </a:lnTo>
                <a:lnTo>
                  <a:pt x="2168016" y="710034"/>
                </a:lnTo>
                <a:lnTo>
                  <a:pt x="2146268" y="669512"/>
                </a:lnTo>
                <a:lnTo>
                  <a:pt x="2123977" y="629975"/>
                </a:lnTo>
                <a:lnTo>
                  <a:pt x="2101156" y="591444"/>
                </a:lnTo>
                <a:lnTo>
                  <a:pt x="2077815" y="553937"/>
                </a:lnTo>
                <a:lnTo>
                  <a:pt x="2053965" y="517475"/>
                </a:lnTo>
                <a:lnTo>
                  <a:pt x="2029616" y="482077"/>
                </a:lnTo>
                <a:lnTo>
                  <a:pt x="2004780" y="447764"/>
                </a:lnTo>
                <a:lnTo>
                  <a:pt x="1979468" y="414554"/>
                </a:lnTo>
                <a:lnTo>
                  <a:pt x="1953690" y="382468"/>
                </a:lnTo>
                <a:lnTo>
                  <a:pt x="1927457" y="351525"/>
                </a:lnTo>
                <a:lnTo>
                  <a:pt x="1900780" y="321746"/>
                </a:lnTo>
                <a:lnTo>
                  <a:pt x="1873671" y="293149"/>
                </a:lnTo>
                <a:lnTo>
                  <a:pt x="1846139" y="265754"/>
                </a:lnTo>
                <a:lnTo>
                  <a:pt x="1818196" y="239582"/>
                </a:lnTo>
                <a:lnTo>
                  <a:pt x="1761120" y="190984"/>
                </a:lnTo>
                <a:lnTo>
                  <a:pt x="1702529" y="147512"/>
                </a:lnTo>
                <a:lnTo>
                  <a:pt x="1642511" y="109323"/>
                </a:lnTo>
                <a:lnTo>
                  <a:pt x="1581152" y="76577"/>
                </a:lnTo>
                <a:lnTo>
                  <a:pt x="1518541" y="49430"/>
                </a:lnTo>
                <a:lnTo>
                  <a:pt x="1454762" y="28041"/>
                </a:lnTo>
                <a:lnTo>
                  <a:pt x="1389905" y="12568"/>
                </a:lnTo>
                <a:lnTo>
                  <a:pt x="1324055" y="3168"/>
                </a:lnTo>
                <a:lnTo>
                  <a:pt x="1257300" y="0"/>
                </a:lnTo>
                <a:lnTo>
                  <a:pt x="1223778" y="795"/>
                </a:lnTo>
                <a:lnTo>
                  <a:pt x="1157401" y="7099"/>
                </a:lnTo>
                <a:lnTo>
                  <a:pt x="1091980" y="19555"/>
                </a:lnTo>
                <a:lnTo>
                  <a:pt x="1027604" y="38006"/>
                </a:lnTo>
                <a:lnTo>
                  <a:pt x="964359" y="62294"/>
                </a:lnTo>
                <a:lnTo>
                  <a:pt x="902331" y="92260"/>
                </a:lnTo>
                <a:lnTo>
                  <a:pt x="841607" y="127747"/>
                </a:lnTo>
                <a:lnTo>
                  <a:pt x="782273" y="168597"/>
                </a:lnTo>
                <a:lnTo>
                  <a:pt x="724416" y="214652"/>
                </a:lnTo>
                <a:lnTo>
                  <a:pt x="668123" y="265754"/>
                </a:lnTo>
                <a:lnTo>
                  <a:pt x="640590" y="293149"/>
                </a:lnTo>
                <a:lnTo>
                  <a:pt x="613480" y="321746"/>
                </a:lnTo>
                <a:lnTo>
                  <a:pt x="586804" y="351525"/>
                </a:lnTo>
                <a:lnTo>
                  <a:pt x="560573" y="382468"/>
                </a:lnTo>
                <a:lnTo>
                  <a:pt x="534799" y="414554"/>
                </a:lnTo>
                <a:lnTo>
                  <a:pt x="509490" y="447764"/>
                </a:lnTo>
                <a:lnTo>
                  <a:pt x="484659" y="482077"/>
                </a:lnTo>
                <a:lnTo>
                  <a:pt x="460317" y="517475"/>
                </a:lnTo>
                <a:lnTo>
                  <a:pt x="436473" y="553937"/>
                </a:lnTo>
                <a:lnTo>
                  <a:pt x="413140" y="591444"/>
                </a:lnTo>
                <a:lnTo>
                  <a:pt x="390327" y="629975"/>
                </a:lnTo>
                <a:lnTo>
                  <a:pt x="368045" y="669512"/>
                </a:lnTo>
                <a:lnTo>
                  <a:pt x="346307" y="710034"/>
                </a:lnTo>
                <a:lnTo>
                  <a:pt x="325121" y="751522"/>
                </a:lnTo>
                <a:lnTo>
                  <a:pt x="304499" y="793955"/>
                </a:lnTo>
                <a:lnTo>
                  <a:pt x="284452" y="837315"/>
                </a:lnTo>
                <a:lnTo>
                  <a:pt x="264991" y="881581"/>
                </a:lnTo>
                <a:lnTo>
                  <a:pt x="246126" y="926734"/>
                </a:lnTo>
                <a:lnTo>
                  <a:pt x="227868" y="972754"/>
                </a:lnTo>
                <a:lnTo>
                  <a:pt x="210229" y="1019622"/>
                </a:lnTo>
                <a:lnTo>
                  <a:pt x="193218" y="1067316"/>
                </a:lnTo>
                <a:lnTo>
                  <a:pt x="176847" y="1115819"/>
                </a:lnTo>
                <a:lnTo>
                  <a:pt x="161127" y="1165109"/>
                </a:lnTo>
                <a:lnTo>
                  <a:pt x="146068" y="1215168"/>
                </a:lnTo>
                <a:lnTo>
                  <a:pt x="131681" y="1265975"/>
                </a:lnTo>
                <a:lnTo>
                  <a:pt x="117977" y="1317511"/>
                </a:lnTo>
                <a:lnTo>
                  <a:pt x="104968" y="1369756"/>
                </a:lnTo>
                <a:lnTo>
                  <a:pt x="92662" y="1422690"/>
                </a:lnTo>
                <a:lnTo>
                  <a:pt x="81073" y="1476294"/>
                </a:lnTo>
                <a:lnTo>
                  <a:pt x="70209" y="1530548"/>
                </a:lnTo>
                <a:lnTo>
                  <a:pt x="60083" y="1585432"/>
                </a:lnTo>
                <a:lnTo>
                  <a:pt x="50704" y="1640926"/>
                </a:lnTo>
                <a:lnTo>
                  <a:pt x="42085" y="1697011"/>
                </a:lnTo>
                <a:lnTo>
                  <a:pt x="34234" y="1753667"/>
                </a:lnTo>
                <a:lnTo>
                  <a:pt x="27165" y="1810873"/>
                </a:lnTo>
                <a:lnTo>
                  <a:pt x="20886" y="1868612"/>
                </a:lnTo>
                <a:lnTo>
                  <a:pt x="15410" y="1926861"/>
                </a:lnTo>
                <a:lnTo>
                  <a:pt x="10746" y="1985603"/>
                </a:lnTo>
                <a:lnTo>
                  <a:pt x="6906" y="2044817"/>
                </a:lnTo>
                <a:lnTo>
                  <a:pt x="3901" y="2104483"/>
                </a:lnTo>
                <a:lnTo>
                  <a:pt x="1741" y="2164582"/>
                </a:lnTo>
                <a:lnTo>
                  <a:pt x="437" y="2225094"/>
                </a:lnTo>
                <a:lnTo>
                  <a:pt x="0" y="2286000"/>
                </a:lnTo>
                <a:lnTo>
                  <a:pt x="437" y="2346869"/>
                </a:lnTo>
                <a:lnTo>
                  <a:pt x="1741" y="2407348"/>
                </a:lnTo>
                <a:lnTo>
                  <a:pt x="3901" y="2467415"/>
                </a:lnTo>
                <a:lnTo>
                  <a:pt x="6906" y="2527053"/>
                </a:lnTo>
                <a:lnTo>
                  <a:pt x="10746" y="2586240"/>
                </a:lnTo>
                <a:lnTo>
                  <a:pt x="15410" y="2644957"/>
                </a:lnTo>
                <a:lnTo>
                  <a:pt x="20886" y="2703184"/>
                </a:lnTo>
                <a:lnTo>
                  <a:pt x="27165" y="2760902"/>
                </a:lnTo>
                <a:lnTo>
                  <a:pt x="34234" y="2818090"/>
                </a:lnTo>
                <a:lnTo>
                  <a:pt x="42085" y="2874729"/>
                </a:lnTo>
                <a:lnTo>
                  <a:pt x="50704" y="2930798"/>
                </a:lnTo>
                <a:lnTo>
                  <a:pt x="60083" y="2986279"/>
                </a:lnTo>
                <a:lnTo>
                  <a:pt x="70209" y="3041152"/>
                </a:lnTo>
                <a:lnTo>
                  <a:pt x="81073" y="3095395"/>
                </a:lnTo>
                <a:lnTo>
                  <a:pt x="92662" y="3148991"/>
                </a:lnTo>
                <a:lnTo>
                  <a:pt x="104968" y="3201918"/>
                </a:lnTo>
                <a:lnTo>
                  <a:pt x="117977" y="3254158"/>
                </a:lnTo>
                <a:lnTo>
                  <a:pt x="131681" y="3305690"/>
                </a:lnTo>
                <a:lnTo>
                  <a:pt x="146068" y="3356494"/>
                </a:lnTo>
                <a:lnTo>
                  <a:pt x="161127" y="3406552"/>
                </a:lnTo>
                <a:lnTo>
                  <a:pt x="176847" y="3455842"/>
                </a:lnTo>
                <a:lnTo>
                  <a:pt x="193218" y="3504345"/>
                </a:lnTo>
                <a:lnTo>
                  <a:pt x="210229" y="3552042"/>
                </a:lnTo>
                <a:lnTo>
                  <a:pt x="227868" y="3598912"/>
                </a:lnTo>
                <a:lnTo>
                  <a:pt x="246126" y="3644936"/>
                </a:lnTo>
                <a:lnTo>
                  <a:pt x="264991" y="3690094"/>
                </a:lnTo>
                <a:lnTo>
                  <a:pt x="284452" y="3734367"/>
                </a:lnTo>
                <a:lnTo>
                  <a:pt x="304499" y="3777733"/>
                </a:lnTo>
                <a:lnTo>
                  <a:pt x="325121" y="3820175"/>
                </a:lnTo>
                <a:lnTo>
                  <a:pt x="346307" y="3861671"/>
                </a:lnTo>
                <a:lnTo>
                  <a:pt x="368045" y="3902202"/>
                </a:lnTo>
                <a:lnTo>
                  <a:pt x="390327" y="3941748"/>
                </a:lnTo>
                <a:lnTo>
                  <a:pt x="413140" y="3980289"/>
                </a:lnTo>
                <a:lnTo>
                  <a:pt x="436473" y="4017806"/>
                </a:lnTo>
                <a:lnTo>
                  <a:pt x="460317" y="4054279"/>
                </a:lnTo>
                <a:lnTo>
                  <a:pt x="484659" y="4089688"/>
                </a:lnTo>
                <a:lnTo>
                  <a:pt x="509490" y="4124013"/>
                </a:lnTo>
                <a:lnTo>
                  <a:pt x="534799" y="4157235"/>
                </a:lnTo>
                <a:lnTo>
                  <a:pt x="560573" y="4189333"/>
                </a:lnTo>
                <a:lnTo>
                  <a:pt x="586804" y="4220288"/>
                </a:lnTo>
                <a:lnTo>
                  <a:pt x="613480" y="4250080"/>
                </a:lnTo>
                <a:lnTo>
                  <a:pt x="640590" y="4278689"/>
                </a:lnTo>
                <a:lnTo>
                  <a:pt x="668123" y="4306096"/>
                </a:lnTo>
                <a:lnTo>
                  <a:pt x="696069" y="4332280"/>
                </a:lnTo>
                <a:lnTo>
                  <a:pt x="753155" y="4380902"/>
                </a:lnTo>
                <a:lnTo>
                  <a:pt x="811761" y="4424397"/>
                </a:lnTo>
                <a:lnTo>
                  <a:pt x="871800" y="4462607"/>
                </a:lnTo>
                <a:lnTo>
                  <a:pt x="933187" y="4495372"/>
                </a:lnTo>
                <a:lnTo>
                  <a:pt x="995835" y="4522536"/>
                </a:lnTo>
                <a:lnTo>
                  <a:pt x="1059656" y="4543939"/>
                </a:lnTo>
                <a:lnTo>
                  <a:pt x="1124565" y="4559422"/>
                </a:lnTo>
                <a:lnTo>
                  <a:pt x="1190475" y="4568829"/>
                </a:lnTo>
                <a:lnTo>
                  <a:pt x="1257300" y="4571999"/>
                </a:lnTo>
                <a:lnTo>
                  <a:pt x="1290785" y="4571204"/>
                </a:lnTo>
                <a:lnTo>
                  <a:pt x="1357098" y="4564895"/>
                </a:lnTo>
                <a:lnTo>
                  <a:pt x="1422463" y="4552430"/>
                </a:lnTo>
                <a:lnTo>
                  <a:pt x="1486792" y="4533967"/>
                </a:lnTo>
                <a:lnTo>
                  <a:pt x="1549998" y="4509664"/>
                </a:lnTo>
                <a:lnTo>
                  <a:pt x="1611994" y="4479680"/>
                </a:lnTo>
                <a:lnTo>
                  <a:pt x="1672693" y="4444172"/>
                </a:lnTo>
                <a:lnTo>
                  <a:pt x="1732008" y="4403300"/>
                </a:lnTo>
                <a:lnTo>
                  <a:pt x="1789853" y="4357222"/>
                </a:lnTo>
                <a:lnTo>
                  <a:pt x="1846139" y="4306096"/>
                </a:lnTo>
                <a:lnTo>
                  <a:pt x="1873671" y="4278689"/>
                </a:lnTo>
                <a:lnTo>
                  <a:pt x="1900780" y="4250080"/>
                </a:lnTo>
                <a:lnTo>
                  <a:pt x="1927457" y="4220288"/>
                </a:lnTo>
                <a:lnTo>
                  <a:pt x="1953690" y="4189333"/>
                </a:lnTo>
                <a:lnTo>
                  <a:pt x="1979468" y="4157235"/>
                </a:lnTo>
                <a:lnTo>
                  <a:pt x="2004780" y="4124013"/>
                </a:lnTo>
                <a:lnTo>
                  <a:pt x="2029616" y="4089688"/>
                </a:lnTo>
                <a:lnTo>
                  <a:pt x="2053965" y="4054279"/>
                </a:lnTo>
                <a:lnTo>
                  <a:pt x="2077815" y="4017806"/>
                </a:lnTo>
                <a:lnTo>
                  <a:pt x="2101156" y="3980289"/>
                </a:lnTo>
                <a:lnTo>
                  <a:pt x="2123977" y="3941748"/>
                </a:lnTo>
                <a:lnTo>
                  <a:pt x="2146268" y="3902202"/>
                </a:lnTo>
                <a:lnTo>
                  <a:pt x="2168016" y="3861671"/>
                </a:lnTo>
                <a:lnTo>
                  <a:pt x="2189212" y="3820175"/>
                </a:lnTo>
                <a:lnTo>
                  <a:pt x="2209844" y="3777733"/>
                </a:lnTo>
                <a:lnTo>
                  <a:pt x="2229902" y="3734367"/>
                </a:lnTo>
                <a:lnTo>
                  <a:pt x="2249375" y="3690094"/>
                </a:lnTo>
                <a:lnTo>
                  <a:pt x="2268252" y="3644936"/>
                </a:lnTo>
                <a:lnTo>
                  <a:pt x="2286521" y="3598912"/>
                </a:lnTo>
                <a:lnTo>
                  <a:pt x="2304173" y="3552042"/>
                </a:lnTo>
                <a:lnTo>
                  <a:pt x="2321195" y="3504345"/>
                </a:lnTo>
                <a:lnTo>
                  <a:pt x="2337578" y="3455842"/>
                </a:lnTo>
                <a:lnTo>
                  <a:pt x="2353311" y="3406552"/>
                </a:lnTo>
                <a:lnTo>
                  <a:pt x="2368382" y="3356494"/>
                </a:lnTo>
                <a:lnTo>
                  <a:pt x="2382781" y="3305690"/>
                </a:lnTo>
                <a:lnTo>
                  <a:pt x="2396497" y="3254158"/>
                </a:lnTo>
                <a:lnTo>
                  <a:pt x="2409519" y="3201918"/>
                </a:lnTo>
                <a:lnTo>
                  <a:pt x="2421835" y="3148991"/>
                </a:lnTo>
                <a:lnTo>
                  <a:pt x="2433436" y="3095395"/>
                </a:lnTo>
                <a:lnTo>
                  <a:pt x="2444311" y="3041152"/>
                </a:lnTo>
                <a:lnTo>
                  <a:pt x="2454447" y="2986279"/>
                </a:lnTo>
                <a:lnTo>
                  <a:pt x="2463836" y="2930798"/>
                </a:lnTo>
                <a:lnTo>
                  <a:pt x="2472465" y="2874729"/>
                </a:lnTo>
                <a:lnTo>
                  <a:pt x="2480323" y="2818090"/>
                </a:lnTo>
                <a:lnTo>
                  <a:pt x="2487401" y="2760902"/>
                </a:lnTo>
                <a:lnTo>
                  <a:pt x="2493687" y="2703184"/>
                </a:lnTo>
                <a:lnTo>
                  <a:pt x="2499170" y="2644957"/>
                </a:lnTo>
                <a:lnTo>
                  <a:pt x="2503839" y="2586240"/>
                </a:lnTo>
                <a:lnTo>
                  <a:pt x="2507684" y="2527053"/>
                </a:lnTo>
                <a:lnTo>
                  <a:pt x="2510693" y="2467415"/>
                </a:lnTo>
                <a:lnTo>
                  <a:pt x="2512856" y="2407348"/>
                </a:lnTo>
                <a:lnTo>
                  <a:pt x="2514162" y="2346869"/>
                </a:lnTo>
                <a:lnTo>
                  <a:pt x="2514600" y="2285999"/>
                </a:lnTo>
                <a:close/>
              </a:path>
            </a:pathLst>
          </a:custGeom>
          <a:solidFill>
            <a:srgbClr val="CCFFFF"/>
          </a:solidFill>
        </p:spPr>
        <p:txBody>
          <a:bodyPr wrap="square" lIns="0" tIns="0" rIns="0" bIns="0" rtlCol="0"/>
          <a:lstStyle/>
          <a:p>
            <a:endParaRPr/>
          </a:p>
        </p:txBody>
      </p:sp>
      <p:sp>
        <p:nvSpPr>
          <p:cNvPr id="3" name="object 3"/>
          <p:cNvSpPr/>
          <p:nvPr/>
        </p:nvSpPr>
        <p:spPr>
          <a:xfrm>
            <a:off x="5994117" y="905052"/>
            <a:ext cx="3362139" cy="4588996"/>
          </a:xfrm>
          <a:custGeom>
            <a:avLst/>
            <a:gdLst/>
            <a:ahLst/>
            <a:cxnLst/>
            <a:rect l="l" t="t" r="r" b="b"/>
            <a:pathLst>
              <a:path w="2514600" h="4572000">
                <a:moveTo>
                  <a:pt x="2514600" y="2285999"/>
                </a:moveTo>
                <a:lnTo>
                  <a:pt x="2514162" y="2225094"/>
                </a:lnTo>
                <a:lnTo>
                  <a:pt x="2512856" y="2164582"/>
                </a:lnTo>
                <a:lnTo>
                  <a:pt x="2510693" y="2104483"/>
                </a:lnTo>
                <a:lnTo>
                  <a:pt x="2507684" y="2044817"/>
                </a:lnTo>
                <a:lnTo>
                  <a:pt x="2503839" y="1985603"/>
                </a:lnTo>
                <a:lnTo>
                  <a:pt x="2499170" y="1926861"/>
                </a:lnTo>
                <a:lnTo>
                  <a:pt x="2493687" y="1868612"/>
                </a:lnTo>
                <a:lnTo>
                  <a:pt x="2487401" y="1810873"/>
                </a:lnTo>
                <a:lnTo>
                  <a:pt x="2480323" y="1753667"/>
                </a:lnTo>
                <a:lnTo>
                  <a:pt x="2472465" y="1697011"/>
                </a:lnTo>
                <a:lnTo>
                  <a:pt x="2463836" y="1640926"/>
                </a:lnTo>
                <a:lnTo>
                  <a:pt x="2454447" y="1585432"/>
                </a:lnTo>
                <a:lnTo>
                  <a:pt x="2444311" y="1530548"/>
                </a:lnTo>
                <a:lnTo>
                  <a:pt x="2433436" y="1476294"/>
                </a:lnTo>
                <a:lnTo>
                  <a:pt x="2421835" y="1422690"/>
                </a:lnTo>
                <a:lnTo>
                  <a:pt x="2409519" y="1369756"/>
                </a:lnTo>
                <a:lnTo>
                  <a:pt x="2396497" y="1317511"/>
                </a:lnTo>
                <a:lnTo>
                  <a:pt x="2382781" y="1265975"/>
                </a:lnTo>
                <a:lnTo>
                  <a:pt x="2368382" y="1215168"/>
                </a:lnTo>
                <a:lnTo>
                  <a:pt x="2353311" y="1165109"/>
                </a:lnTo>
                <a:lnTo>
                  <a:pt x="2337578" y="1115819"/>
                </a:lnTo>
                <a:lnTo>
                  <a:pt x="2321195" y="1067316"/>
                </a:lnTo>
                <a:lnTo>
                  <a:pt x="2304173" y="1019622"/>
                </a:lnTo>
                <a:lnTo>
                  <a:pt x="2286521" y="972754"/>
                </a:lnTo>
                <a:lnTo>
                  <a:pt x="2268252" y="926734"/>
                </a:lnTo>
                <a:lnTo>
                  <a:pt x="2249375" y="881581"/>
                </a:lnTo>
                <a:lnTo>
                  <a:pt x="2229902" y="837315"/>
                </a:lnTo>
                <a:lnTo>
                  <a:pt x="2209844" y="793955"/>
                </a:lnTo>
                <a:lnTo>
                  <a:pt x="2189212" y="751522"/>
                </a:lnTo>
                <a:lnTo>
                  <a:pt x="2168016" y="710034"/>
                </a:lnTo>
                <a:lnTo>
                  <a:pt x="2146268" y="669512"/>
                </a:lnTo>
                <a:lnTo>
                  <a:pt x="2123977" y="629975"/>
                </a:lnTo>
                <a:lnTo>
                  <a:pt x="2101156" y="591444"/>
                </a:lnTo>
                <a:lnTo>
                  <a:pt x="2077815" y="553937"/>
                </a:lnTo>
                <a:lnTo>
                  <a:pt x="2053965" y="517475"/>
                </a:lnTo>
                <a:lnTo>
                  <a:pt x="2029616" y="482077"/>
                </a:lnTo>
                <a:lnTo>
                  <a:pt x="2004780" y="447764"/>
                </a:lnTo>
                <a:lnTo>
                  <a:pt x="1979468" y="414554"/>
                </a:lnTo>
                <a:lnTo>
                  <a:pt x="1953690" y="382468"/>
                </a:lnTo>
                <a:lnTo>
                  <a:pt x="1927457" y="351525"/>
                </a:lnTo>
                <a:lnTo>
                  <a:pt x="1900780" y="321746"/>
                </a:lnTo>
                <a:lnTo>
                  <a:pt x="1873671" y="293149"/>
                </a:lnTo>
                <a:lnTo>
                  <a:pt x="1846139" y="265754"/>
                </a:lnTo>
                <a:lnTo>
                  <a:pt x="1818196" y="239582"/>
                </a:lnTo>
                <a:lnTo>
                  <a:pt x="1761120" y="190984"/>
                </a:lnTo>
                <a:lnTo>
                  <a:pt x="1702529" y="147512"/>
                </a:lnTo>
                <a:lnTo>
                  <a:pt x="1642511" y="109323"/>
                </a:lnTo>
                <a:lnTo>
                  <a:pt x="1581152" y="76577"/>
                </a:lnTo>
                <a:lnTo>
                  <a:pt x="1518541" y="49430"/>
                </a:lnTo>
                <a:lnTo>
                  <a:pt x="1454762" y="28041"/>
                </a:lnTo>
                <a:lnTo>
                  <a:pt x="1389905" y="12568"/>
                </a:lnTo>
                <a:lnTo>
                  <a:pt x="1324055" y="3168"/>
                </a:lnTo>
                <a:lnTo>
                  <a:pt x="1257300" y="0"/>
                </a:lnTo>
                <a:lnTo>
                  <a:pt x="1223778" y="795"/>
                </a:lnTo>
                <a:lnTo>
                  <a:pt x="1157401" y="7099"/>
                </a:lnTo>
                <a:lnTo>
                  <a:pt x="1091980" y="19555"/>
                </a:lnTo>
                <a:lnTo>
                  <a:pt x="1027604" y="38006"/>
                </a:lnTo>
                <a:lnTo>
                  <a:pt x="964359" y="62294"/>
                </a:lnTo>
                <a:lnTo>
                  <a:pt x="902331" y="92260"/>
                </a:lnTo>
                <a:lnTo>
                  <a:pt x="841607" y="127747"/>
                </a:lnTo>
                <a:lnTo>
                  <a:pt x="782273" y="168597"/>
                </a:lnTo>
                <a:lnTo>
                  <a:pt x="724416" y="214652"/>
                </a:lnTo>
                <a:lnTo>
                  <a:pt x="668123" y="265754"/>
                </a:lnTo>
                <a:lnTo>
                  <a:pt x="640590" y="293149"/>
                </a:lnTo>
                <a:lnTo>
                  <a:pt x="613480" y="321746"/>
                </a:lnTo>
                <a:lnTo>
                  <a:pt x="586804" y="351525"/>
                </a:lnTo>
                <a:lnTo>
                  <a:pt x="560573" y="382468"/>
                </a:lnTo>
                <a:lnTo>
                  <a:pt x="534799" y="414554"/>
                </a:lnTo>
                <a:lnTo>
                  <a:pt x="509490" y="447764"/>
                </a:lnTo>
                <a:lnTo>
                  <a:pt x="484659" y="482077"/>
                </a:lnTo>
                <a:lnTo>
                  <a:pt x="460317" y="517475"/>
                </a:lnTo>
                <a:lnTo>
                  <a:pt x="436473" y="553937"/>
                </a:lnTo>
                <a:lnTo>
                  <a:pt x="413140" y="591444"/>
                </a:lnTo>
                <a:lnTo>
                  <a:pt x="390327" y="629975"/>
                </a:lnTo>
                <a:lnTo>
                  <a:pt x="368046" y="669512"/>
                </a:lnTo>
                <a:lnTo>
                  <a:pt x="346307" y="710034"/>
                </a:lnTo>
                <a:lnTo>
                  <a:pt x="325121" y="751522"/>
                </a:lnTo>
                <a:lnTo>
                  <a:pt x="304499" y="793955"/>
                </a:lnTo>
                <a:lnTo>
                  <a:pt x="284452" y="837315"/>
                </a:lnTo>
                <a:lnTo>
                  <a:pt x="264991" y="881581"/>
                </a:lnTo>
                <a:lnTo>
                  <a:pt x="246126" y="926734"/>
                </a:lnTo>
                <a:lnTo>
                  <a:pt x="227868" y="972754"/>
                </a:lnTo>
                <a:lnTo>
                  <a:pt x="210229" y="1019622"/>
                </a:lnTo>
                <a:lnTo>
                  <a:pt x="193218" y="1067316"/>
                </a:lnTo>
                <a:lnTo>
                  <a:pt x="176847" y="1115819"/>
                </a:lnTo>
                <a:lnTo>
                  <a:pt x="161127" y="1165109"/>
                </a:lnTo>
                <a:lnTo>
                  <a:pt x="146068" y="1215168"/>
                </a:lnTo>
                <a:lnTo>
                  <a:pt x="131681" y="1265975"/>
                </a:lnTo>
                <a:lnTo>
                  <a:pt x="117977" y="1317511"/>
                </a:lnTo>
                <a:lnTo>
                  <a:pt x="104968" y="1369756"/>
                </a:lnTo>
                <a:lnTo>
                  <a:pt x="92662" y="1422690"/>
                </a:lnTo>
                <a:lnTo>
                  <a:pt x="81073" y="1476294"/>
                </a:lnTo>
                <a:lnTo>
                  <a:pt x="70209" y="1530548"/>
                </a:lnTo>
                <a:lnTo>
                  <a:pt x="60083" y="1585432"/>
                </a:lnTo>
                <a:lnTo>
                  <a:pt x="50704" y="1640926"/>
                </a:lnTo>
                <a:lnTo>
                  <a:pt x="42085" y="1697011"/>
                </a:lnTo>
                <a:lnTo>
                  <a:pt x="34234" y="1753667"/>
                </a:lnTo>
                <a:lnTo>
                  <a:pt x="27165" y="1810873"/>
                </a:lnTo>
                <a:lnTo>
                  <a:pt x="20886" y="1868612"/>
                </a:lnTo>
                <a:lnTo>
                  <a:pt x="15410" y="1926861"/>
                </a:lnTo>
                <a:lnTo>
                  <a:pt x="10746" y="1985603"/>
                </a:lnTo>
                <a:lnTo>
                  <a:pt x="6906" y="2044817"/>
                </a:lnTo>
                <a:lnTo>
                  <a:pt x="3901" y="2104483"/>
                </a:lnTo>
                <a:lnTo>
                  <a:pt x="1741" y="2164582"/>
                </a:lnTo>
                <a:lnTo>
                  <a:pt x="437" y="2225094"/>
                </a:lnTo>
                <a:lnTo>
                  <a:pt x="0" y="2286000"/>
                </a:lnTo>
                <a:lnTo>
                  <a:pt x="437" y="2346869"/>
                </a:lnTo>
                <a:lnTo>
                  <a:pt x="1741" y="2407348"/>
                </a:lnTo>
                <a:lnTo>
                  <a:pt x="3901" y="2467415"/>
                </a:lnTo>
                <a:lnTo>
                  <a:pt x="6906" y="2527053"/>
                </a:lnTo>
                <a:lnTo>
                  <a:pt x="10746" y="2586240"/>
                </a:lnTo>
                <a:lnTo>
                  <a:pt x="15410" y="2644957"/>
                </a:lnTo>
                <a:lnTo>
                  <a:pt x="20886" y="2703184"/>
                </a:lnTo>
                <a:lnTo>
                  <a:pt x="27165" y="2760902"/>
                </a:lnTo>
                <a:lnTo>
                  <a:pt x="34234" y="2818090"/>
                </a:lnTo>
                <a:lnTo>
                  <a:pt x="42085" y="2874729"/>
                </a:lnTo>
                <a:lnTo>
                  <a:pt x="50704" y="2930798"/>
                </a:lnTo>
                <a:lnTo>
                  <a:pt x="60083" y="2986279"/>
                </a:lnTo>
                <a:lnTo>
                  <a:pt x="70209" y="3041152"/>
                </a:lnTo>
                <a:lnTo>
                  <a:pt x="81073" y="3095395"/>
                </a:lnTo>
                <a:lnTo>
                  <a:pt x="92662" y="3148991"/>
                </a:lnTo>
                <a:lnTo>
                  <a:pt x="104968" y="3201918"/>
                </a:lnTo>
                <a:lnTo>
                  <a:pt x="117977" y="3254158"/>
                </a:lnTo>
                <a:lnTo>
                  <a:pt x="131681" y="3305690"/>
                </a:lnTo>
                <a:lnTo>
                  <a:pt x="146068" y="3356494"/>
                </a:lnTo>
                <a:lnTo>
                  <a:pt x="161127" y="3406552"/>
                </a:lnTo>
                <a:lnTo>
                  <a:pt x="176847" y="3455842"/>
                </a:lnTo>
                <a:lnTo>
                  <a:pt x="193218" y="3504345"/>
                </a:lnTo>
                <a:lnTo>
                  <a:pt x="210229" y="3552042"/>
                </a:lnTo>
                <a:lnTo>
                  <a:pt x="227868" y="3598912"/>
                </a:lnTo>
                <a:lnTo>
                  <a:pt x="246126" y="3644936"/>
                </a:lnTo>
                <a:lnTo>
                  <a:pt x="264991" y="3690094"/>
                </a:lnTo>
                <a:lnTo>
                  <a:pt x="284452" y="3734367"/>
                </a:lnTo>
                <a:lnTo>
                  <a:pt x="304499" y="3777733"/>
                </a:lnTo>
                <a:lnTo>
                  <a:pt x="325121" y="3820175"/>
                </a:lnTo>
                <a:lnTo>
                  <a:pt x="346307" y="3861671"/>
                </a:lnTo>
                <a:lnTo>
                  <a:pt x="368045" y="3902202"/>
                </a:lnTo>
                <a:lnTo>
                  <a:pt x="390327" y="3941748"/>
                </a:lnTo>
                <a:lnTo>
                  <a:pt x="413140" y="3980289"/>
                </a:lnTo>
                <a:lnTo>
                  <a:pt x="436473" y="4017806"/>
                </a:lnTo>
                <a:lnTo>
                  <a:pt x="460317" y="4054279"/>
                </a:lnTo>
                <a:lnTo>
                  <a:pt x="484659" y="4089688"/>
                </a:lnTo>
                <a:lnTo>
                  <a:pt x="509490" y="4124013"/>
                </a:lnTo>
                <a:lnTo>
                  <a:pt x="534799" y="4157235"/>
                </a:lnTo>
                <a:lnTo>
                  <a:pt x="560573" y="4189333"/>
                </a:lnTo>
                <a:lnTo>
                  <a:pt x="586804" y="4220288"/>
                </a:lnTo>
                <a:lnTo>
                  <a:pt x="613480" y="4250080"/>
                </a:lnTo>
                <a:lnTo>
                  <a:pt x="640590" y="4278689"/>
                </a:lnTo>
                <a:lnTo>
                  <a:pt x="668123" y="4306096"/>
                </a:lnTo>
                <a:lnTo>
                  <a:pt x="696069" y="4332280"/>
                </a:lnTo>
                <a:lnTo>
                  <a:pt x="753155" y="4380902"/>
                </a:lnTo>
                <a:lnTo>
                  <a:pt x="811761" y="4424397"/>
                </a:lnTo>
                <a:lnTo>
                  <a:pt x="871800" y="4462607"/>
                </a:lnTo>
                <a:lnTo>
                  <a:pt x="933187" y="4495372"/>
                </a:lnTo>
                <a:lnTo>
                  <a:pt x="995835" y="4522536"/>
                </a:lnTo>
                <a:lnTo>
                  <a:pt x="1059656" y="4543939"/>
                </a:lnTo>
                <a:lnTo>
                  <a:pt x="1124565" y="4559422"/>
                </a:lnTo>
                <a:lnTo>
                  <a:pt x="1190475" y="4568829"/>
                </a:lnTo>
                <a:lnTo>
                  <a:pt x="1257300" y="4571999"/>
                </a:lnTo>
                <a:lnTo>
                  <a:pt x="1290785" y="4571204"/>
                </a:lnTo>
                <a:lnTo>
                  <a:pt x="1357098" y="4564895"/>
                </a:lnTo>
                <a:lnTo>
                  <a:pt x="1422463" y="4552430"/>
                </a:lnTo>
                <a:lnTo>
                  <a:pt x="1486792" y="4533967"/>
                </a:lnTo>
                <a:lnTo>
                  <a:pt x="1549998" y="4509664"/>
                </a:lnTo>
                <a:lnTo>
                  <a:pt x="1611994" y="4479680"/>
                </a:lnTo>
                <a:lnTo>
                  <a:pt x="1672693" y="4444172"/>
                </a:lnTo>
                <a:lnTo>
                  <a:pt x="1732008" y="4403300"/>
                </a:lnTo>
                <a:lnTo>
                  <a:pt x="1789853" y="4357222"/>
                </a:lnTo>
                <a:lnTo>
                  <a:pt x="1846139" y="4306096"/>
                </a:lnTo>
                <a:lnTo>
                  <a:pt x="1873671" y="4278689"/>
                </a:lnTo>
                <a:lnTo>
                  <a:pt x="1900780" y="4250080"/>
                </a:lnTo>
                <a:lnTo>
                  <a:pt x="1927457" y="4220288"/>
                </a:lnTo>
                <a:lnTo>
                  <a:pt x="1953690" y="4189333"/>
                </a:lnTo>
                <a:lnTo>
                  <a:pt x="1979468" y="4157235"/>
                </a:lnTo>
                <a:lnTo>
                  <a:pt x="2004780" y="4124013"/>
                </a:lnTo>
                <a:lnTo>
                  <a:pt x="2029616" y="4089688"/>
                </a:lnTo>
                <a:lnTo>
                  <a:pt x="2053965" y="4054279"/>
                </a:lnTo>
                <a:lnTo>
                  <a:pt x="2077815" y="4017806"/>
                </a:lnTo>
                <a:lnTo>
                  <a:pt x="2101156" y="3980289"/>
                </a:lnTo>
                <a:lnTo>
                  <a:pt x="2123977" y="3941748"/>
                </a:lnTo>
                <a:lnTo>
                  <a:pt x="2146268" y="3902202"/>
                </a:lnTo>
                <a:lnTo>
                  <a:pt x="2168016" y="3861671"/>
                </a:lnTo>
                <a:lnTo>
                  <a:pt x="2189212" y="3820175"/>
                </a:lnTo>
                <a:lnTo>
                  <a:pt x="2209844" y="3777733"/>
                </a:lnTo>
                <a:lnTo>
                  <a:pt x="2229902" y="3734367"/>
                </a:lnTo>
                <a:lnTo>
                  <a:pt x="2249375" y="3690094"/>
                </a:lnTo>
                <a:lnTo>
                  <a:pt x="2268252" y="3644936"/>
                </a:lnTo>
                <a:lnTo>
                  <a:pt x="2286521" y="3598912"/>
                </a:lnTo>
                <a:lnTo>
                  <a:pt x="2304173" y="3552042"/>
                </a:lnTo>
                <a:lnTo>
                  <a:pt x="2321195" y="3504345"/>
                </a:lnTo>
                <a:lnTo>
                  <a:pt x="2337578" y="3455842"/>
                </a:lnTo>
                <a:lnTo>
                  <a:pt x="2353311" y="3406552"/>
                </a:lnTo>
                <a:lnTo>
                  <a:pt x="2368382" y="3356494"/>
                </a:lnTo>
                <a:lnTo>
                  <a:pt x="2382781" y="3305690"/>
                </a:lnTo>
                <a:lnTo>
                  <a:pt x="2396497" y="3254158"/>
                </a:lnTo>
                <a:lnTo>
                  <a:pt x="2409519" y="3201918"/>
                </a:lnTo>
                <a:lnTo>
                  <a:pt x="2421835" y="3148991"/>
                </a:lnTo>
                <a:lnTo>
                  <a:pt x="2433436" y="3095395"/>
                </a:lnTo>
                <a:lnTo>
                  <a:pt x="2444311" y="3041152"/>
                </a:lnTo>
                <a:lnTo>
                  <a:pt x="2454447" y="2986279"/>
                </a:lnTo>
                <a:lnTo>
                  <a:pt x="2463836" y="2930798"/>
                </a:lnTo>
                <a:lnTo>
                  <a:pt x="2472465" y="2874729"/>
                </a:lnTo>
                <a:lnTo>
                  <a:pt x="2480323" y="2818090"/>
                </a:lnTo>
                <a:lnTo>
                  <a:pt x="2487401" y="2760902"/>
                </a:lnTo>
                <a:lnTo>
                  <a:pt x="2493687" y="2703184"/>
                </a:lnTo>
                <a:lnTo>
                  <a:pt x="2499170" y="2644957"/>
                </a:lnTo>
                <a:lnTo>
                  <a:pt x="2503839" y="2586240"/>
                </a:lnTo>
                <a:lnTo>
                  <a:pt x="2507684" y="2527053"/>
                </a:lnTo>
                <a:lnTo>
                  <a:pt x="2510693" y="2467415"/>
                </a:lnTo>
                <a:lnTo>
                  <a:pt x="2512856" y="2407348"/>
                </a:lnTo>
                <a:lnTo>
                  <a:pt x="2514162" y="2346869"/>
                </a:lnTo>
                <a:lnTo>
                  <a:pt x="2514600" y="2285999"/>
                </a:lnTo>
                <a:close/>
              </a:path>
            </a:pathLst>
          </a:custGeom>
          <a:ln w="38100">
            <a:solidFill>
              <a:srgbClr val="CC0000"/>
            </a:solidFill>
          </a:ln>
        </p:spPr>
        <p:txBody>
          <a:bodyPr wrap="square" lIns="0" tIns="0" rIns="0" bIns="0" rtlCol="0"/>
          <a:lstStyle/>
          <a:p>
            <a:endParaRPr/>
          </a:p>
        </p:txBody>
      </p:sp>
      <p:sp>
        <p:nvSpPr>
          <p:cNvPr id="4" name="object 4"/>
          <p:cNvSpPr txBox="1">
            <a:spLocks noGrp="1"/>
          </p:cNvSpPr>
          <p:nvPr>
            <p:ph type="title"/>
          </p:nvPr>
        </p:nvSpPr>
        <p:spPr>
          <a:xfrm>
            <a:off x="6652620" y="2748555"/>
            <a:ext cx="2042754" cy="1043801"/>
          </a:xfrm>
          <a:prstGeom prst="rect">
            <a:avLst/>
          </a:prstGeom>
        </p:spPr>
        <p:txBody>
          <a:bodyPr vert="horz" wrap="square" lIns="0" tIns="15166" rIns="0" bIns="0" rtlCol="0">
            <a:spAutoFit/>
          </a:bodyPr>
          <a:lstStyle/>
          <a:p>
            <a:pPr marL="109198" marR="6067" indent="-94790">
              <a:lnSpc>
                <a:spcPct val="100000"/>
              </a:lnSpc>
              <a:spcBef>
                <a:spcPts val="119"/>
              </a:spcBef>
            </a:pPr>
            <a:r>
              <a:rPr sz="3300" spc="-6" dirty="0">
                <a:solidFill>
                  <a:srgbClr val="9A3300"/>
                </a:solidFill>
                <a:latin typeface="Arial"/>
                <a:cs typeface="Arial"/>
              </a:rPr>
              <a:t>Complex  </a:t>
            </a:r>
            <a:r>
              <a:rPr sz="3300" dirty="0">
                <a:solidFill>
                  <a:srgbClr val="9A3300"/>
                </a:solidFill>
                <a:latin typeface="Arial"/>
                <a:cs typeface="Arial"/>
              </a:rPr>
              <a:t>Number</a:t>
            </a:r>
            <a:endParaRPr sz="3300">
              <a:latin typeface="Arial"/>
              <a:cs typeface="Arial"/>
            </a:endParaRPr>
          </a:p>
        </p:txBody>
      </p:sp>
      <p:sp>
        <p:nvSpPr>
          <p:cNvPr id="5" name="object 5"/>
          <p:cNvSpPr/>
          <p:nvPr/>
        </p:nvSpPr>
        <p:spPr>
          <a:xfrm>
            <a:off x="3345159" y="981535"/>
            <a:ext cx="2938476" cy="498416"/>
          </a:xfrm>
          <a:custGeom>
            <a:avLst/>
            <a:gdLst/>
            <a:ahLst/>
            <a:cxnLst/>
            <a:rect l="l" t="t" r="r" b="b"/>
            <a:pathLst>
              <a:path w="2197735" h="496569">
                <a:moveTo>
                  <a:pt x="0" y="0"/>
                </a:moveTo>
                <a:lnTo>
                  <a:pt x="2197608" y="496061"/>
                </a:lnTo>
              </a:path>
            </a:pathLst>
          </a:custGeom>
          <a:ln w="38099">
            <a:solidFill>
              <a:srgbClr val="CC0000"/>
            </a:solidFill>
          </a:ln>
        </p:spPr>
        <p:txBody>
          <a:bodyPr wrap="square" lIns="0" tIns="0" rIns="0" bIns="0" rtlCol="0"/>
          <a:lstStyle/>
          <a:p>
            <a:endParaRPr/>
          </a:p>
        </p:txBody>
      </p:sp>
      <p:sp>
        <p:nvSpPr>
          <p:cNvPr id="6" name="object 6"/>
          <p:cNvSpPr/>
          <p:nvPr/>
        </p:nvSpPr>
        <p:spPr>
          <a:xfrm>
            <a:off x="6254937" y="1395309"/>
            <a:ext cx="248764" cy="168263"/>
          </a:xfrm>
          <a:custGeom>
            <a:avLst/>
            <a:gdLst/>
            <a:ahLst/>
            <a:cxnLst/>
            <a:rect l="l" t="t" r="r" b="b"/>
            <a:pathLst>
              <a:path w="186054" h="167640">
                <a:moveTo>
                  <a:pt x="185927" y="121157"/>
                </a:moveTo>
                <a:lnTo>
                  <a:pt x="38100" y="0"/>
                </a:lnTo>
                <a:lnTo>
                  <a:pt x="0" y="167639"/>
                </a:lnTo>
                <a:lnTo>
                  <a:pt x="185927" y="121157"/>
                </a:lnTo>
                <a:close/>
              </a:path>
            </a:pathLst>
          </a:custGeom>
          <a:solidFill>
            <a:srgbClr val="CC0000"/>
          </a:solidFill>
        </p:spPr>
        <p:txBody>
          <a:bodyPr wrap="square" lIns="0" tIns="0" rIns="0" bIns="0" rtlCol="0"/>
          <a:lstStyle/>
          <a:p>
            <a:endParaRPr/>
          </a:p>
        </p:txBody>
      </p:sp>
      <p:sp>
        <p:nvSpPr>
          <p:cNvPr id="7" name="object 7"/>
          <p:cNvSpPr/>
          <p:nvPr/>
        </p:nvSpPr>
        <p:spPr>
          <a:xfrm>
            <a:off x="3447043" y="2052302"/>
            <a:ext cx="2524999" cy="70747"/>
          </a:xfrm>
          <a:custGeom>
            <a:avLst/>
            <a:gdLst/>
            <a:ahLst/>
            <a:cxnLst/>
            <a:rect l="l" t="t" r="r" b="b"/>
            <a:pathLst>
              <a:path w="1888489" h="70485">
                <a:moveTo>
                  <a:pt x="0" y="0"/>
                </a:moveTo>
                <a:lnTo>
                  <a:pt x="1888236" y="70103"/>
                </a:lnTo>
              </a:path>
            </a:pathLst>
          </a:custGeom>
          <a:ln w="38100">
            <a:solidFill>
              <a:srgbClr val="CC0000"/>
            </a:solidFill>
          </a:ln>
        </p:spPr>
        <p:txBody>
          <a:bodyPr wrap="square" lIns="0" tIns="0" rIns="0" bIns="0" rtlCol="0"/>
          <a:lstStyle/>
          <a:p>
            <a:endParaRPr/>
          </a:p>
        </p:txBody>
      </p:sp>
      <p:sp>
        <p:nvSpPr>
          <p:cNvPr id="8" name="object 8"/>
          <p:cNvSpPr/>
          <p:nvPr/>
        </p:nvSpPr>
        <p:spPr>
          <a:xfrm>
            <a:off x="5965590" y="2037005"/>
            <a:ext cx="232633" cy="172087"/>
          </a:xfrm>
          <a:custGeom>
            <a:avLst/>
            <a:gdLst/>
            <a:ahLst/>
            <a:cxnLst/>
            <a:rect l="l" t="t" r="r" b="b"/>
            <a:pathLst>
              <a:path w="173989" h="171450">
                <a:moveTo>
                  <a:pt x="173736" y="91440"/>
                </a:moveTo>
                <a:lnTo>
                  <a:pt x="6096" y="0"/>
                </a:lnTo>
                <a:lnTo>
                  <a:pt x="0" y="171450"/>
                </a:lnTo>
                <a:lnTo>
                  <a:pt x="173736" y="91440"/>
                </a:lnTo>
                <a:close/>
              </a:path>
            </a:pathLst>
          </a:custGeom>
          <a:solidFill>
            <a:srgbClr val="CC0000"/>
          </a:solidFill>
        </p:spPr>
        <p:txBody>
          <a:bodyPr wrap="square" lIns="0" tIns="0" rIns="0" bIns="0" rtlCol="0"/>
          <a:lstStyle/>
          <a:p>
            <a:endParaRPr/>
          </a:p>
        </p:txBody>
      </p:sp>
      <p:sp>
        <p:nvSpPr>
          <p:cNvPr id="9" name="object 9"/>
          <p:cNvSpPr/>
          <p:nvPr/>
        </p:nvSpPr>
        <p:spPr>
          <a:xfrm>
            <a:off x="3548926" y="3046584"/>
            <a:ext cx="2219350" cy="0"/>
          </a:xfrm>
          <a:custGeom>
            <a:avLst/>
            <a:gdLst/>
            <a:ahLst/>
            <a:cxnLst/>
            <a:rect l="l" t="t" r="r" b="b"/>
            <a:pathLst>
              <a:path w="1659889">
                <a:moveTo>
                  <a:pt x="0" y="0"/>
                </a:moveTo>
                <a:lnTo>
                  <a:pt x="1659635" y="0"/>
                </a:lnTo>
              </a:path>
            </a:pathLst>
          </a:custGeom>
          <a:ln w="38100">
            <a:solidFill>
              <a:srgbClr val="CC0000"/>
            </a:solidFill>
          </a:ln>
        </p:spPr>
        <p:txBody>
          <a:bodyPr wrap="square" lIns="0" tIns="0" rIns="0" bIns="0" rtlCol="0"/>
          <a:lstStyle/>
          <a:p>
            <a:endParaRPr/>
          </a:p>
        </p:txBody>
      </p:sp>
      <p:sp>
        <p:nvSpPr>
          <p:cNvPr id="10" name="object 10"/>
          <p:cNvSpPr/>
          <p:nvPr/>
        </p:nvSpPr>
        <p:spPr>
          <a:xfrm>
            <a:off x="5765898" y="2960922"/>
            <a:ext cx="228388" cy="172087"/>
          </a:xfrm>
          <a:custGeom>
            <a:avLst/>
            <a:gdLst/>
            <a:ahLst/>
            <a:cxnLst/>
            <a:rect l="l" t="t" r="r" b="b"/>
            <a:pathLst>
              <a:path w="170814" h="171450">
                <a:moveTo>
                  <a:pt x="170687" y="85344"/>
                </a:moveTo>
                <a:lnTo>
                  <a:pt x="0" y="0"/>
                </a:lnTo>
                <a:lnTo>
                  <a:pt x="0" y="171450"/>
                </a:lnTo>
                <a:lnTo>
                  <a:pt x="170687" y="85344"/>
                </a:lnTo>
                <a:close/>
              </a:path>
            </a:pathLst>
          </a:custGeom>
          <a:solidFill>
            <a:srgbClr val="CC0000"/>
          </a:solidFill>
        </p:spPr>
        <p:txBody>
          <a:bodyPr wrap="square" lIns="0" tIns="0" rIns="0" bIns="0" rtlCol="0"/>
          <a:lstStyle/>
          <a:p>
            <a:endParaRPr/>
          </a:p>
        </p:txBody>
      </p:sp>
      <p:sp>
        <p:nvSpPr>
          <p:cNvPr id="11" name="object 11"/>
          <p:cNvSpPr/>
          <p:nvPr/>
        </p:nvSpPr>
        <p:spPr>
          <a:xfrm>
            <a:off x="3447042" y="3679100"/>
            <a:ext cx="2322933" cy="209053"/>
          </a:xfrm>
          <a:custGeom>
            <a:avLst/>
            <a:gdLst/>
            <a:ahLst/>
            <a:cxnLst/>
            <a:rect l="l" t="t" r="r" b="b"/>
            <a:pathLst>
              <a:path w="1737360" h="208279">
                <a:moveTo>
                  <a:pt x="0" y="208025"/>
                </a:moveTo>
                <a:lnTo>
                  <a:pt x="1737359" y="0"/>
                </a:lnTo>
              </a:path>
            </a:pathLst>
          </a:custGeom>
          <a:ln w="38099">
            <a:solidFill>
              <a:srgbClr val="CC0000"/>
            </a:solidFill>
          </a:ln>
        </p:spPr>
        <p:txBody>
          <a:bodyPr wrap="square" lIns="0" tIns="0" rIns="0" bIns="0" rtlCol="0"/>
          <a:lstStyle/>
          <a:p>
            <a:endParaRPr/>
          </a:p>
        </p:txBody>
      </p:sp>
      <p:sp>
        <p:nvSpPr>
          <p:cNvPr id="12" name="object 12"/>
          <p:cNvSpPr/>
          <p:nvPr/>
        </p:nvSpPr>
        <p:spPr>
          <a:xfrm>
            <a:off x="5753672" y="3594203"/>
            <a:ext cx="241123" cy="170813"/>
          </a:xfrm>
          <a:custGeom>
            <a:avLst/>
            <a:gdLst/>
            <a:ahLst/>
            <a:cxnLst/>
            <a:rect l="l" t="t" r="r" b="b"/>
            <a:pathLst>
              <a:path w="180339" h="170179">
                <a:moveTo>
                  <a:pt x="179832" y="64008"/>
                </a:moveTo>
                <a:lnTo>
                  <a:pt x="0" y="0"/>
                </a:lnTo>
                <a:lnTo>
                  <a:pt x="20574" y="169925"/>
                </a:lnTo>
                <a:lnTo>
                  <a:pt x="179832" y="64008"/>
                </a:lnTo>
                <a:close/>
              </a:path>
            </a:pathLst>
          </a:custGeom>
          <a:solidFill>
            <a:srgbClr val="CC0000"/>
          </a:solidFill>
        </p:spPr>
        <p:txBody>
          <a:bodyPr wrap="square" lIns="0" tIns="0" rIns="0" bIns="0" rtlCol="0"/>
          <a:lstStyle/>
          <a:p>
            <a:endParaRPr/>
          </a:p>
        </p:txBody>
      </p:sp>
      <p:sp>
        <p:nvSpPr>
          <p:cNvPr id="13" name="object 13"/>
          <p:cNvSpPr/>
          <p:nvPr/>
        </p:nvSpPr>
        <p:spPr>
          <a:xfrm>
            <a:off x="3447042" y="4171653"/>
            <a:ext cx="2536038" cy="634174"/>
          </a:xfrm>
          <a:custGeom>
            <a:avLst/>
            <a:gdLst/>
            <a:ahLst/>
            <a:cxnLst/>
            <a:rect l="l" t="t" r="r" b="b"/>
            <a:pathLst>
              <a:path w="1896745" h="631825">
                <a:moveTo>
                  <a:pt x="0" y="631698"/>
                </a:moveTo>
                <a:lnTo>
                  <a:pt x="1896617" y="0"/>
                </a:lnTo>
              </a:path>
            </a:pathLst>
          </a:custGeom>
          <a:ln w="38100">
            <a:solidFill>
              <a:srgbClr val="CC0000"/>
            </a:solidFill>
          </a:ln>
        </p:spPr>
        <p:txBody>
          <a:bodyPr wrap="square" lIns="0" tIns="0" rIns="0" bIns="0" rtlCol="0"/>
          <a:lstStyle/>
          <a:p>
            <a:endParaRPr/>
          </a:p>
        </p:txBody>
      </p:sp>
      <p:sp>
        <p:nvSpPr>
          <p:cNvPr id="14" name="object 14"/>
          <p:cNvSpPr/>
          <p:nvPr/>
        </p:nvSpPr>
        <p:spPr>
          <a:xfrm>
            <a:off x="5944194" y="4090579"/>
            <a:ext cx="253858" cy="163164"/>
          </a:xfrm>
          <a:custGeom>
            <a:avLst/>
            <a:gdLst/>
            <a:ahLst/>
            <a:cxnLst/>
            <a:rect l="l" t="t" r="r" b="b"/>
            <a:pathLst>
              <a:path w="189864" h="162560">
                <a:moveTo>
                  <a:pt x="189737" y="26670"/>
                </a:moveTo>
                <a:lnTo>
                  <a:pt x="0" y="0"/>
                </a:lnTo>
                <a:lnTo>
                  <a:pt x="54863" y="162306"/>
                </a:lnTo>
                <a:lnTo>
                  <a:pt x="189737" y="26670"/>
                </a:lnTo>
                <a:close/>
              </a:path>
            </a:pathLst>
          </a:custGeom>
          <a:solidFill>
            <a:srgbClr val="CC0000"/>
          </a:solidFill>
        </p:spPr>
        <p:txBody>
          <a:bodyPr wrap="square" lIns="0" tIns="0" rIns="0" bIns="0" rtlCol="0"/>
          <a:lstStyle/>
          <a:p>
            <a:endParaRPr/>
          </a:p>
        </p:txBody>
      </p:sp>
      <p:sp>
        <p:nvSpPr>
          <p:cNvPr id="15" name="object 15"/>
          <p:cNvSpPr/>
          <p:nvPr/>
        </p:nvSpPr>
        <p:spPr>
          <a:xfrm>
            <a:off x="3447043" y="4878358"/>
            <a:ext cx="2851875" cy="998107"/>
          </a:xfrm>
          <a:custGeom>
            <a:avLst/>
            <a:gdLst/>
            <a:ahLst/>
            <a:cxnLst/>
            <a:rect l="l" t="t" r="r" b="b"/>
            <a:pathLst>
              <a:path w="2132965" h="994410">
                <a:moveTo>
                  <a:pt x="0" y="994410"/>
                </a:moveTo>
                <a:lnTo>
                  <a:pt x="2132837" y="0"/>
                </a:lnTo>
              </a:path>
            </a:pathLst>
          </a:custGeom>
          <a:ln w="38100">
            <a:solidFill>
              <a:srgbClr val="CC0000"/>
            </a:solidFill>
          </a:ln>
        </p:spPr>
        <p:txBody>
          <a:bodyPr wrap="square" lIns="0" tIns="0" rIns="0" bIns="0" rtlCol="0"/>
          <a:lstStyle/>
          <a:p>
            <a:endParaRPr/>
          </a:p>
        </p:txBody>
      </p:sp>
      <p:sp>
        <p:nvSpPr>
          <p:cNvPr id="16" name="object 16"/>
          <p:cNvSpPr/>
          <p:nvPr/>
        </p:nvSpPr>
        <p:spPr>
          <a:xfrm>
            <a:off x="6247805" y="4801111"/>
            <a:ext cx="256406" cy="156153"/>
          </a:xfrm>
          <a:custGeom>
            <a:avLst/>
            <a:gdLst/>
            <a:ahLst/>
            <a:cxnLst/>
            <a:rect l="l" t="t" r="r" b="b"/>
            <a:pathLst>
              <a:path w="191770" h="155575">
                <a:moveTo>
                  <a:pt x="191262" y="4572"/>
                </a:moveTo>
                <a:lnTo>
                  <a:pt x="0" y="0"/>
                </a:lnTo>
                <a:lnTo>
                  <a:pt x="72389" y="155448"/>
                </a:lnTo>
                <a:lnTo>
                  <a:pt x="191262" y="4572"/>
                </a:lnTo>
                <a:close/>
              </a:path>
            </a:pathLst>
          </a:custGeom>
          <a:solidFill>
            <a:srgbClr val="CC0000"/>
          </a:solidFill>
        </p:spPr>
        <p:txBody>
          <a:bodyPr wrap="square" lIns="0" tIns="0" rIns="0" bIns="0" rtlCol="0"/>
          <a:lstStyle/>
          <a:p>
            <a:endParaRPr/>
          </a:p>
        </p:txBody>
      </p:sp>
      <p:sp>
        <p:nvSpPr>
          <p:cNvPr id="17" name="object 17"/>
          <p:cNvSpPr txBox="1"/>
          <p:nvPr/>
        </p:nvSpPr>
        <p:spPr>
          <a:xfrm>
            <a:off x="2355194" y="699567"/>
            <a:ext cx="757330" cy="461590"/>
          </a:xfrm>
          <a:prstGeom prst="rect">
            <a:avLst/>
          </a:prstGeom>
        </p:spPr>
        <p:txBody>
          <a:bodyPr vert="horz" wrap="square" lIns="0" tIns="15166" rIns="0" bIns="0" rtlCol="0">
            <a:spAutoFit/>
          </a:bodyPr>
          <a:lstStyle/>
          <a:p>
            <a:pPr marL="15166">
              <a:spcBef>
                <a:spcPts val="119"/>
              </a:spcBef>
            </a:pPr>
            <a:r>
              <a:rPr sz="2900" b="1" spc="-6" dirty="0">
                <a:solidFill>
                  <a:srgbClr val="3333CC"/>
                </a:solidFill>
              </a:rPr>
              <a:t>add</a:t>
            </a:r>
            <a:endParaRPr sz="2900"/>
          </a:p>
        </p:txBody>
      </p:sp>
      <p:sp>
        <p:nvSpPr>
          <p:cNvPr id="18" name="object 18"/>
          <p:cNvSpPr txBox="1"/>
          <p:nvPr/>
        </p:nvSpPr>
        <p:spPr>
          <a:xfrm>
            <a:off x="2659825" y="2764615"/>
            <a:ext cx="759028" cy="461590"/>
          </a:xfrm>
          <a:prstGeom prst="rect">
            <a:avLst/>
          </a:prstGeom>
        </p:spPr>
        <p:txBody>
          <a:bodyPr vert="horz" wrap="square" lIns="0" tIns="15166" rIns="0" bIns="0" rtlCol="0">
            <a:spAutoFit/>
          </a:bodyPr>
          <a:lstStyle/>
          <a:p>
            <a:pPr marL="15166">
              <a:spcBef>
                <a:spcPts val="119"/>
              </a:spcBef>
            </a:pPr>
            <a:r>
              <a:rPr sz="2900" b="1" dirty="0">
                <a:solidFill>
                  <a:srgbClr val="3333CC"/>
                </a:solidFill>
              </a:rPr>
              <a:t>mul</a:t>
            </a:r>
            <a:endParaRPr sz="2900"/>
          </a:p>
        </p:txBody>
      </p:sp>
      <p:sp>
        <p:nvSpPr>
          <p:cNvPr id="19" name="object 19"/>
          <p:cNvSpPr txBox="1"/>
          <p:nvPr/>
        </p:nvSpPr>
        <p:spPr>
          <a:xfrm>
            <a:off x="2457077" y="1846816"/>
            <a:ext cx="757330" cy="461590"/>
          </a:xfrm>
          <a:prstGeom prst="rect">
            <a:avLst/>
          </a:prstGeom>
        </p:spPr>
        <p:txBody>
          <a:bodyPr vert="horz" wrap="square" lIns="0" tIns="15166" rIns="0" bIns="0" rtlCol="0">
            <a:spAutoFit/>
          </a:bodyPr>
          <a:lstStyle/>
          <a:p>
            <a:pPr marL="15166">
              <a:spcBef>
                <a:spcPts val="119"/>
              </a:spcBef>
            </a:pPr>
            <a:r>
              <a:rPr sz="2900" b="1" spc="-6" dirty="0">
                <a:solidFill>
                  <a:srgbClr val="3333CC"/>
                </a:solidFill>
              </a:rPr>
              <a:t>sub</a:t>
            </a:r>
            <a:endParaRPr sz="2900"/>
          </a:p>
        </p:txBody>
      </p:sp>
      <p:sp>
        <p:nvSpPr>
          <p:cNvPr id="20" name="object 20"/>
          <p:cNvSpPr txBox="1"/>
          <p:nvPr/>
        </p:nvSpPr>
        <p:spPr>
          <a:xfrm>
            <a:off x="2366403" y="3605931"/>
            <a:ext cx="939022" cy="3218755"/>
          </a:xfrm>
          <a:prstGeom prst="rect">
            <a:avLst/>
          </a:prstGeom>
        </p:spPr>
        <p:txBody>
          <a:bodyPr vert="horz" wrap="square" lIns="0" tIns="15166" rIns="0" bIns="0" rtlCol="0">
            <a:spAutoFit/>
          </a:bodyPr>
          <a:lstStyle/>
          <a:p>
            <a:pPr marL="246453">
              <a:spcBef>
                <a:spcPts val="119"/>
              </a:spcBef>
            </a:pPr>
            <a:r>
              <a:rPr sz="2900" b="1" spc="-6" dirty="0">
                <a:solidFill>
                  <a:srgbClr val="3333CC"/>
                </a:solidFill>
              </a:rPr>
              <a:t>div</a:t>
            </a:r>
            <a:endParaRPr sz="2900"/>
          </a:p>
          <a:p>
            <a:pPr marL="15166" marR="6067" indent="18958">
              <a:lnSpc>
                <a:spcPts val="10748"/>
              </a:lnSpc>
              <a:spcBef>
                <a:spcPts val="143"/>
              </a:spcBef>
            </a:pPr>
            <a:r>
              <a:rPr sz="2900" b="1" spc="-12" dirty="0">
                <a:solidFill>
                  <a:srgbClr val="3333CC"/>
                </a:solidFill>
              </a:rPr>
              <a:t>read  </a:t>
            </a:r>
            <a:r>
              <a:rPr sz="2900" b="1" spc="-6" dirty="0">
                <a:solidFill>
                  <a:srgbClr val="3333CC"/>
                </a:solidFill>
              </a:rPr>
              <a:t>print</a:t>
            </a:r>
            <a:endParaRPr sz="2900"/>
          </a:p>
        </p:txBody>
      </p:sp>
      <p:grpSp>
        <p:nvGrpSpPr>
          <p:cNvPr id="21" name="object 5"/>
          <p:cNvGrpSpPr>
            <a:grpSpLocks/>
          </p:cNvGrpSpPr>
          <p:nvPr/>
        </p:nvGrpSpPr>
        <p:grpSpPr bwMode="auto">
          <a:xfrm>
            <a:off x="0" y="0"/>
            <a:ext cx="12192000" cy="6858000"/>
            <a:chOff x="0" y="0"/>
            <a:chExt cx="16217900" cy="9118600"/>
          </a:xfrm>
        </p:grpSpPr>
        <p:sp>
          <p:nvSpPr>
            <p:cNvPr id="2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12" dirty="0">
                <a:solidFill>
                  <a:srgbClr val="A50021"/>
                </a:solidFill>
                <a:latin typeface="Arial"/>
                <a:cs typeface="Arial"/>
              </a:rPr>
              <a:t>Example </a:t>
            </a:r>
            <a:r>
              <a:rPr sz="3800" spc="-6" dirty="0">
                <a:solidFill>
                  <a:srgbClr val="A50021"/>
                </a:solidFill>
                <a:latin typeface="Arial"/>
                <a:cs typeface="Arial"/>
              </a:rPr>
              <a:t>2 :: Set </a:t>
            </a:r>
            <a:r>
              <a:rPr sz="3800" spc="-12" dirty="0">
                <a:solidFill>
                  <a:srgbClr val="A50021"/>
                </a:solidFill>
                <a:latin typeface="Arial"/>
                <a:cs typeface="Arial"/>
              </a:rPr>
              <a:t>manipulation</a:t>
            </a:r>
            <a:endParaRPr sz="3800">
              <a:latin typeface="Arial"/>
              <a:cs typeface="Arial"/>
            </a:endParaRPr>
          </a:p>
        </p:txBody>
      </p:sp>
      <p:sp>
        <p:nvSpPr>
          <p:cNvPr id="3" name="object 3"/>
          <p:cNvSpPr txBox="1"/>
          <p:nvPr/>
        </p:nvSpPr>
        <p:spPr>
          <a:xfrm>
            <a:off x="1103732" y="1363952"/>
            <a:ext cx="6826162" cy="1927618"/>
          </a:xfrm>
          <a:prstGeom prst="rect">
            <a:avLst/>
          </a:prstGeom>
          <a:solidFill>
            <a:srgbClr val="CCFFFF"/>
          </a:solidFill>
          <a:ln w="32003">
            <a:solidFill>
              <a:srgbClr val="800000"/>
            </a:solidFill>
          </a:ln>
        </p:spPr>
        <p:txBody>
          <a:bodyPr vert="horz" wrap="square" lIns="0" tIns="18200" rIns="0" bIns="0" rtlCol="0">
            <a:spAutoFit/>
          </a:bodyPr>
          <a:lstStyle/>
          <a:p>
            <a:pPr marL="109956">
              <a:spcBef>
                <a:spcPts val="143"/>
              </a:spcBef>
            </a:pPr>
            <a:r>
              <a:rPr sz="2400" b="1" spc="-6" dirty="0">
                <a:solidFill>
                  <a:srgbClr val="800080"/>
                </a:solidFill>
                <a:latin typeface="Courier New"/>
                <a:cs typeface="Courier New"/>
              </a:rPr>
              <a:t>struct node {</a:t>
            </a:r>
            <a:endParaRPr sz="2400">
              <a:latin typeface="Courier New"/>
              <a:cs typeface="Courier New"/>
            </a:endParaRPr>
          </a:p>
          <a:p>
            <a:pPr marL="2657901" marR="153938">
              <a:lnSpc>
                <a:spcPct val="105200"/>
              </a:lnSpc>
              <a:spcBef>
                <a:spcPts val="6"/>
              </a:spcBef>
            </a:pPr>
            <a:r>
              <a:rPr sz="2400" b="1" spc="-6" dirty="0">
                <a:solidFill>
                  <a:srgbClr val="800080"/>
                </a:solidFill>
                <a:latin typeface="Courier New"/>
                <a:cs typeface="Courier New"/>
              </a:rPr>
              <a:t>int element;  struct node</a:t>
            </a:r>
            <a:r>
              <a:rPr sz="2400" b="1" spc="-48" dirty="0">
                <a:solidFill>
                  <a:srgbClr val="800080"/>
                </a:solidFill>
                <a:latin typeface="Courier New"/>
                <a:cs typeface="Courier New"/>
              </a:rPr>
              <a:t> </a:t>
            </a:r>
            <a:r>
              <a:rPr sz="2400" b="1" spc="-6" dirty="0">
                <a:solidFill>
                  <a:srgbClr val="800080"/>
                </a:solidFill>
                <a:latin typeface="Courier New"/>
                <a:cs typeface="Courier New"/>
              </a:rPr>
              <a:t>*next;</a:t>
            </a:r>
            <a:endParaRPr sz="2400">
              <a:latin typeface="Courier New"/>
              <a:cs typeface="Courier New"/>
            </a:endParaRPr>
          </a:p>
          <a:p>
            <a:pPr marL="2293909">
              <a:spcBef>
                <a:spcPts val="149"/>
              </a:spcBef>
            </a:pPr>
            <a:r>
              <a:rPr sz="2400" b="1" spc="-6" dirty="0">
                <a:solidFill>
                  <a:srgbClr val="800080"/>
                </a:solidFill>
                <a:latin typeface="Courier New"/>
                <a:cs typeface="Courier New"/>
              </a:rPr>
              <a:t>}</a:t>
            </a:r>
            <a:endParaRPr sz="2400">
              <a:latin typeface="Courier New"/>
              <a:cs typeface="Courier New"/>
            </a:endParaRPr>
          </a:p>
          <a:p>
            <a:pPr marL="109956">
              <a:spcBef>
                <a:spcPts val="149"/>
              </a:spcBef>
            </a:pPr>
            <a:r>
              <a:rPr sz="2400" b="1" spc="-6" dirty="0">
                <a:solidFill>
                  <a:srgbClr val="800080"/>
                </a:solidFill>
                <a:latin typeface="Courier New"/>
                <a:cs typeface="Courier New"/>
              </a:rPr>
              <a:t>typedef struct node</a:t>
            </a:r>
            <a:r>
              <a:rPr sz="2400" b="1" dirty="0">
                <a:solidFill>
                  <a:srgbClr val="800080"/>
                </a:solidFill>
                <a:latin typeface="Courier New"/>
                <a:cs typeface="Courier New"/>
              </a:rPr>
              <a:t> </a:t>
            </a:r>
            <a:r>
              <a:rPr sz="2400" b="1" spc="-6" dirty="0">
                <a:solidFill>
                  <a:srgbClr val="800080"/>
                </a:solidFill>
                <a:latin typeface="Courier New"/>
                <a:cs typeface="Courier New"/>
              </a:rPr>
              <a:t>set;</a:t>
            </a:r>
            <a:endParaRPr sz="2400">
              <a:latin typeface="Courier New"/>
              <a:cs typeface="Courier New"/>
            </a:endParaRPr>
          </a:p>
        </p:txBody>
      </p:sp>
      <p:sp>
        <p:nvSpPr>
          <p:cNvPr id="4" name="object 4"/>
          <p:cNvSpPr txBox="1"/>
          <p:nvPr/>
        </p:nvSpPr>
        <p:spPr>
          <a:xfrm>
            <a:off x="1103732" y="3276034"/>
            <a:ext cx="6826162" cy="2349673"/>
          </a:xfrm>
          <a:prstGeom prst="rect">
            <a:avLst/>
          </a:prstGeom>
          <a:solidFill>
            <a:srgbClr val="CCFFFF"/>
          </a:solidFill>
          <a:ln w="32003">
            <a:solidFill>
              <a:srgbClr val="800000"/>
            </a:solidFill>
          </a:ln>
        </p:spPr>
        <p:txBody>
          <a:bodyPr vert="horz" wrap="square" lIns="0" tIns="40949" rIns="0" bIns="0" rtlCol="0">
            <a:spAutoFit/>
          </a:bodyPr>
          <a:lstStyle/>
          <a:p>
            <a:pPr marL="109956">
              <a:spcBef>
                <a:spcPts val="322"/>
              </a:spcBef>
            </a:pPr>
            <a:r>
              <a:rPr sz="2400" b="1" spc="-6" dirty="0">
                <a:solidFill>
                  <a:srgbClr val="800080"/>
                </a:solidFill>
                <a:latin typeface="Courier New"/>
                <a:cs typeface="Courier New"/>
              </a:rPr>
              <a:t>set *union (set a, set</a:t>
            </a:r>
            <a:r>
              <a:rPr sz="2400" b="1" spc="6" dirty="0">
                <a:solidFill>
                  <a:srgbClr val="800080"/>
                </a:solidFill>
                <a:latin typeface="Courier New"/>
                <a:cs typeface="Courier New"/>
              </a:rPr>
              <a:t> </a:t>
            </a:r>
            <a:r>
              <a:rPr sz="2400" b="1" spc="-6" dirty="0">
                <a:solidFill>
                  <a:srgbClr val="800080"/>
                </a:solidFill>
                <a:latin typeface="Courier New"/>
                <a:cs typeface="Courier New"/>
              </a:rPr>
              <a:t>b);</a:t>
            </a:r>
            <a:endParaRPr sz="2400">
              <a:latin typeface="Courier New"/>
              <a:cs typeface="Courier New"/>
            </a:endParaRPr>
          </a:p>
          <a:p>
            <a:pPr marL="109956" marR="518689">
              <a:lnSpc>
                <a:spcPct val="105200"/>
              </a:lnSpc>
            </a:pPr>
            <a:r>
              <a:rPr sz="2400" b="1" spc="-6" dirty="0">
                <a:solidFill>
                  <a:srgbClr val="800080"/>
                </a:solidFill>
                <a:latin typeface="Courier New"/>
                <a:cs typeface="Courier New"/>
              </a:rPr>
              <a:t>set *intersect (set a, set b);  set *minus (set a, set b);  void insert (set a, int x);  void delete (set a, int x);  int size (set</a:t>
            </a:r>
            <a:r>
              <a:rPr sz="2400" b="1" dirty="0">
                <a:solidFill>
                  <a:srgbClr val="800080"/>
                </a:solidFill>
                <a:latin typeface="Courier New"/>
                <a:cs typeface="Courier New"/>
              </a:rPr>
              <a:t> </a:t>
            </a:r>
            <a:r>
              <a:rPr sz="2400" b="1" spc="-6" dirty="0">
                <a:solidFill>
                  <a:srgbClr val="800080"/>
                </a:solidFill>
                <a:latin typeface="Courier New"/>
                <a:cs typeface="Courier New"/>
              </a:rPr>
              <a:t>a);</a:t>
            </a:r>
            <a:endParaRPr sz="2400">
              <a:latin typeface="Courier New"/>
              <a:cs typeface="Courier New"/>
            </a:endParaRPr>
          </a:p>
        </p:txBody>
      </p:sp>
      <p:sp>
        <p:nvSpPr>
          <p:cNvPr id="5" name="object 5"/>
          <p:cNvSpPr txBox="1"/>
          <p:nvPr/>
        </p:nvSpPr>
        <p:spPr>
          <a:xfrm>
            <a:off x="8932761" y="1770333"/>
            <a:ext cx="1866157" cy="907866"/>
          </a:xfrm>
          <a:prstGeom prst="rect">
            <a:avLst/>
          </a:prstGeom>
        </p:spPr>
        <p:txBody>
          <a:bodyPr vert="horz" wrap="square" lIns="0" tIns="15166" rIns="0" bIns="0" rtlCol="0">
            <a:spAutoFit/>
          </a:bodyPr>
          <a:lstStyle/>
          <a:p>
            <a:pPr marL="15166" marR="6067" indent="9100">
              <a:spcBef>
                <a:spcPts val="119"/>
              </a:spcBef>
            </a:pPr>
            <a:r>
              <a:rPr sz="2900" b="1" spc="-12" dirty="0">
                <a:solidFill>
                  <a:srgbClr val="3333CC"/>
                </a:solidFill>
              </a:rPr>
              <a:t>Structure  </a:t>
            </a:r>
            <a:r>
              <a:rPr sz="2900" b="1" spc="-6" dirty="0">
                <a:solidFill>
                  <a:srgbClr val="3333CC"/>
                </a:solidFill>
              </a:rPr>
              <a:t>definition</a:t>
            </a:r>
            <a:endParaRPr sz="2900"/>
          </a:p>
        </p:txBody>
      </p:sp>
      <p:sp>
        <p:nvSpPr>
          <p:cNvPr id="6" name="object 6"/>
          <p:cNvSpPr txBox="1"/>
          <p:nvPr/>
        </p:nvSpPr>
        <p:spPr>
          <a:xfrm>
            <a:off x="9000006" y="3835686"/>
            <a:ext cx="2140392" cy="907866"/>
          </a:xfrm>
          <a:prstGeom prst="rect">
            <a:avLst/>
          </a:prstGeom>
        </p:spPr>
        <p:txBody>
          <a:bodyPr vert="horz" wrap="square" lIns="0" tIns="15166" rIns="0" bIns="0" rtlCol="0">
            <a:spAutoFit/>
          </a:bodyPr>
          <a:lstStyle/>
          <a:p>
            <a:pPr marL="15166" marR="6067" indent="172896">
              <a:spcBef>
                <a:spcPts val="119"/>
              </a:spcBef>
            </a:pPr>
            <a:r>
              <a:rPr sz="2900" b="1" spc="-6" dirty="0">
                <a:solidFill>
                  <a:srgbClr val="3333CC"/>
                </a:solidFill>
              </a:rPr>
              <a:t>Function  </a:t>
            </a:r>
            <a:r>
              <a:rPr sz="2900" b="1" dirty="0">
                <a:solidFill>
                  <a:srgbClr val="3333CC"/>
                </a:solidFill>
              </a:rPr>
              <a:t>prototypes</a:t>
            </a:r>
            <a:endParaRPr sz="2900"/>
          </a:p>
        </p:txBody>
      </p:sp>
      <p:grpSp>
        <p:nvGrpSpPr>
          <p:cNvPr id="7" name="object 5"/>
          <p:cNvGrpSpPr>
            <a:grpSpLocks/>
          </p:cNvGrpSpPr>
          <p:nvPr/>
        </p:nvGrpSpPr>
        <p:grpSpPr bwMode="auto">
          <a:xfrm>
            <a:off x="0" y="0"/>
            <a:ext cx="12192000" cy="6858000"/>
            <a:chOff x="0" y="0"/>
            <a:chExt cx="16217900" cy="9118600"/>
          </a:xfrm>
        </p:grpSpPr>
        <p:sp>
          <p:nvSpPr>
            <p:cNvPr id="1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94117" y="905052"/>
            <a:ext cx="3362139" cy="4588996"/>
          </a:xfrm>
          <a:custGeom>
            <a:avLst/>
            <a:gdLst/>
            <a:ahLst/>
            <a:cxnLst/>
            <a:rect l="l" t="t" r="r" b="b"/>
            <a:pathLst>
              <a:path w="2514600" h="4572000">
                <a:moveTo>
                  <a:pt x="2514600" y="2285999"/>
                </a:moveTo>
                <a:lnTo>
                  <a:pt x="2514162" y="2225094"/>
                </a:lnTo>
                <a:lnTo>
                  <a:pt x="2512856" y="2164582"/>
                </a:lnTo>
                <a:lnTo>
                  <a:pt x="2510693" y="2104483"/>
                </a:lnTo>
                <a:lnTo>
                  <a:pt x="2507684" y="2044817"/>
                </a:lnTo>
                <a:lnTo>
                  <a:pt x="2503839" y="1985603"/>
                </a:lnTo>
                <a:lnTo>
                  <a:pt x="2499170" y="1926861"/>
                </a:lnTo>
                <a:lnTo>
                  <a:pt x="2493687" y="1868612"/>
                </a:lnTo>
                <a:lnTo>
                  <a:pt x="2487401" y="1810873"/>
                </a:lnTo>
                <a:lnTo>
                  <a:pt x="2480323" y="1753667"/>
                </a:lnTo>
                <a:lnTo>
                  <a:pt x="2472465" y="1697011"/>
                </a:lnTo>
                <a:lnTo>
                  <a:pt x="2463836" y="1640926"/>
                </a:lnTo>
                <a:lnTo>
                  <a:pt x="2454447" y="1585432"/>
                </a:lnTo>
                <a:lnTo>
                  <a:pt x="2444311" y="1530548"/>
                </a:lnTo>
                <a:lnTo>
                  <a:pt x="2433436" y="1476294"/>
                </a:lnTo>
                <a:lnTo>
                  <a:pt x="2421835" y="1422690"/>
                </a:lnTo>
                <a:lnTo>
                  <a:pt x="2409519" y="1369756"/>
                </a:lnTo>
                <a:lnTo>
                  <a:pt x="2396497" y="1317511"/>
                </a:lnTo>
                <a:lnTo>
                  <a:pt x="2382781" y="1265975"/>
                </a:lnTo>
                <a:lnTo>
                  <a:pt x="2368382" y="1215168"/>
                </a:lnTo>
                <a:lnTo>
                  <a:pt x="2353311" y="1165109"/>
                </a:lnTo>
                <a:lnTo>
                  <a:pt x="2337578" y="1115819"/>
                </a:lnTo>
                <a:lnTo>
                  <a:pt x="2321195" y="1067316"/>
                </a:lnTo>
                <a:lnTo>
                  <a:pt x="2304173" y="1019622"/>
                </a:lnTo>
                <a:lnTo>
                  <a:pt x="2286521" y="972754"/>
                </a:lnTo>
                <a:lnTo>
                  <a:pt x="2268252" y="926734"/>
                </a:lnTo>
                <a:lnTo>
                  <a:pt x="2249375" y="881581"/>
                </a:lnTo>
                <a:lnTo>
                  <a:pt x="2229902" y="837315"/>
                </a:lnTo>
                <a:lnTo>
                  <a:pt x="2209844" y="793955"/>
                </a:lnTo>
                <a:lnTo>
                  <a:pt x="2189212" y="751522"/>
                </a:lnTo>
                <a:lnTo>
                  <a:pt x="2168016" y="710034"/>
                </a:lnTo>
                <a:lnTo>
                  <a:pt x="2146268" y="669512"/>
                </a:lnTo>
                <a:lnTo>
                  <a:pt x="2123977" y="629975"/>
                </a:lnTo>
                <a:lnTo>
                  <a:pt x="2101156" y="591444"/>
                </a:lnTo>
                <a:lnTo>
                  <a:pt x="2077815" y="553937"/>
                </a:lnTo>
                <a:lnTo>
                  <a:pt x="2053965" y="517475"/>
                </a:lnTo>
                <a:lnTo>
                  <a:pt x="2029616" y="482077"/>
                </a:lnTo>
                <a:lnTo>
                  <a:pt x="2004780" y="447764"/>
                </a:lnTo>
                <a:lnTo>
                  <a:pt x="1979468" y="414554"/>
                </a:lnTo>
                <a:lnTo>
                  <a:pt x="1953690" y="382468"/>
                </a:lnTo>
                <a:lnTo>
                  <a:pt x="1927457" y="351525"/>
                </a:lnTo>
                <a:lnTo>
                  <a:pt x="1900780" y="321746"/>
                </a:lnTo>
                <a:lnTo>
                  <a:pt x="1873671" y="293149"/>
                </a:lnTo>
                <a:lnTo>
                  <a:pt x="1846139" y="265754"/>
                </a:lnTo>
                <a:lnTo>
                  <a:pt x="1818196" y="239582"/>
                </a:lnTo>
                <a:lnTo>
                  <a:pt x="1761120" y="190984"/>
                </a:lnTo>
                <a:lnTo>
                  <a:pt x="1702529" y="147512"/>
                </a:lnTo>
                <a:lnTo>
                  <a:pt x="1642511" y="109323"/>
                </a:lnTo>
                <a:lnTo>
                  <a:pt x="1581152" y="76577"/>
                </a:lnTo>
                <a:lnTo>
                  <a:pt x="1518541" y="49430"/>
                </a:lnTo>
                <a:lnTo>
                  <a:pt x="1454762" y="28041"/>
                </a:lnTo>
                <a:lnTo>
                  <a:pt x="1389905" y="12568"/>
                </a:lnTo>
                <a:lnTo>
                  <a:pt x="1324055" y="3168"/>
                </a:lnTo>
                <a:lnTo>
                  <a:pt x="1257300" y="0"/>
                </a:lnTo>
                <a:lnTo>
                  <a:pt x="1223778" y="795"/>
                </a:lnTo>
                <a:lnTo>
                  <a:pt x="1157401" y="7099"/>
                </a:lnTo>
                <a:lnTo>
                  <a:pt x="1091980" y="19555"/>
                </a:lnTo>
                <a:lnTo>
                  <a:pt x="1027604" y="38006"/>
                </a:lnTo>
                <a:lnTo>
                  <a:pt x="964359" y="62294"/>
                </a:lnTo>
                <a:lnTo>
                  <a:pt x="902331" y="92260"/>
                </a:lnTo>
                <a:lnTo>
                  <a:pt x="841607" y="127747"/>
                </a:lnTo>
                <a:lnTo>
                  <a:pt x="782273" y="168597"/>
                </a:lnTo>
                <a:lnTo>
                  <a:pt x="724416" y="214652"/>
                </a:lnTo>
                <a:lnTo>
                  <a:pt x="668123" y="265754"/>
                </a:lnTo>
                <a:lnTo>
                  <a:pt x="640590" y="293149"/>
                </a:lnTo>
                <a:lnTo>
                  <a:pt x="613480" y="321746"/>
                </a:lnTo>
                <a:lnTo>
                  <a:pt x="586804" y="351525"/>
                </a:lnTo>
                <a:lnTo>
                  <a:pt x="560573" y="382468"/>
                </a:lnTo>
                <a:lnTo>
                  <a:pt x="534799" y="414554"/>
                </a:lnTo>
                <a:lnTo>
                  <a:pt x="509490" y="447764"/>
                </a:lnTo>
                <a:lnTo>
                  <a:pt x="484659" y="482077"/>
                </a:lnTo>
                <a:lnTo>
                  <a:pt x="460317" y="517475"/>
                </a:lnTo>
                <a:lnTo>
                  <a:pt x="436473" y="553937"/>
                </a:lnTo>
                <a:lnTo>
                  <a:pt x="413140" y="591444"/>
                </a:lnTo>
                <a:lnTo>
                  <a:pt x="390327" y="629975"/>
                </a:lnTo>
                <a:lnTo>
                  <a:pt x="368045" y="669512"/>
                </a:lnTo>
                <a:lnTo>
                  <a:pt x="346307" y="710034"/>
                </a:lnTo>
                <a:lnTo>
                  <a:pt x="325121" y="751522"/>
                </a:lnTo>
                <a:lnTo>
                  <a:pt x="304499" y="793955"/>
                </a:lnTo>
                <a:lnTo>
                  <a:pt x="284452" y="837315"/>
                </a:lnTo>
                <a:lnTo>
                  <a:pt x="264991" y="881581"/>
                </a:lnTo>
                <a:lnTo>
                  <a:pt x="246126" y="926734"/>
                </a:lnTo>
                <a:lnTo>
                  <a:pt x="227868" y="972754"/>
                </a:lnTo>
                <a:lnTo>
                  <a:pt x="210229" y="1019622"/>
                </a:lnTo>
                <a:lnTo>
                  <a:pt x="193218" y="1067316"/>
                </a:lnTo>
                <a:lnTo>
                  <a:pt x="176847" y="1115819"/>
                </a:lnTo>
                <a:lnTo>
                  <a:pt x="161127" y="1165109"/>
                </a:lnTo>
                <a:lnTo>
                  <a:pt x="146068" y="1215168"/>
                </a:lnTo>
                <a:lnTo>
                  <a:pt x="131681" y="1265975"/>
                </a:lnTo>
                <a:lnTo>
                  <a:pt x="117977" y="1317511"/>
                </a:lnTo>
                <a:lnTo>
                  <a:pt x="104968" y="1369756"/>
                </a:lnTo>
                <a:lnTo>
                  <a:pt x="92662" y="1422690"/>
                </a:lnTo>
                <a:lnTo>
                  <a:pt x="81073" y="1476294"/>
                </a:lnTo>
                <a:lnTo>
                  <a:pt x="70209" y="1530548"/>
                </a:lnTo>
                <a:lnTo>
                  <a:pt x="60083" y="1585432"/>
                </a:lnTo>
                <a:lnTo>
                  <a:pt x="50704" y="1640926"/>
                </a:lnTo>
                <a:lnTo>
                  <a:pt x="42085" y="1697011"/>
                </a:lnTo>
                <a:lnTo>
                  <a:pt x="34234" y="1753667"/>
                </a:lnTo>
                <a:lnTo>
                  <a:pt x="27165" y="1810873"/>
                </a:lnTo>
                <a:lnTo>
                  <a:pt x="20886" y="1868612"/>
                </a:lnTo>
                <a:lnTo>
                  <a:pt x="15410" y="1926861"/>
                </a:lnTo>
                <a:lnTo>
                  <a:pt x="10746" y="1985603"/>
                </a:lnTo>
                <a:lnTo>
                  <a:pt x="6906" y="2044817"/>
                </a:lnTo>
                <a:lnTo>
                  <a:pt x="3901" y="2104483"/>
                </a:lnTo>
                <a:lnTo>
                  <a:pt x="1741" y="2164582"/>
                </a:lnTo>
                <a:lnTo>
                  <a:pt x="437" y="2225094"/>
                </a:lnTo>
                <a:lnTo>
                  <a:pt x="0" y="2286000"/>
                </a:lnTo>
                <a:lnTo>
                  <a:pt x="437" y="2346869"/>
                </a:lnTo>
                <a:lnTo>
                  <a:pt x="1741" y="2407348"/>
                </a:lnTo>
                <a:lnTo>
                  <a:pt x="3901" y="2467415"/>
                </a:lnTo>
                <a:lnTo>
                  <a:pt x="6906" y="2527053"/>
                </a:lnTo>
                <a:lnTo>
                  <a:pt x="10746" y="2586240"/>
                </a:lnTo>
                <a:lnTo>
                  <a:pt x="15410" y="2644957"/>
                </a:lnTo>
                <a:lnTo>
                  <a:pt x="20886" y="2703184"/>
                </a:lnTo>
                <a:lnTo>
                  <a:pt x="27165" y="2760902"/>
                </a:lnTo>
                <a:lnTo>
                  <a:pt x="34234" y="2818090"/>
                </a:lnTo>
                <a:lnTo>
                  <a:pt x="42085" y="2874729"/>
                </a:lnTo>
                <a:lnTo>
                  <a:pt x="50704" y="2930798"/>
                </a:lnTo>
                <a:lnTo>
                  <a:pt x="60083" y="2986279"/>
                </a:lnTo>
                <a:lnTo>
                  <a:pt x="70209" y="3041152"/>
                </a:lnTo>
                <a:lnTo>
                  <a:pt x="81073" y="3095395"/>
                </a:lnTo>
                <a:lnTo>
                  <a:pt x="92662" y="3148991"/>
                </a:lnTo>
                <a:lnTo>
                  <a:pt x="104968" y="3201918"/>
                </a:lnTo>
                <a:lnTo>
                  <a:pt x="117977" y="3254158"/>
                </a:lnTo>
                <a:lnTo>
                  <a:pt x="131681" y="3305690"/>
                </a:lnTo>
                <a:lnTo>
                  <a:pt x="146068" y="3356494"/>
                </a:lnTo>
                <a:lnTo>
                  <a:pt x="161127" y="3406552"/>
                </a:lnTo>
                <a:lnTo>
                  <a:pt x="176847" y="3455842"/>
                </a:lnTo>
                <a:lnTo>
                  <a:pt x="193218" y="3504345"/>
                </a:lnTo>
                <a:lnTo>
                  <a:pt x="210229" y="3552042"/>
                </a:lnTo>
                <a:lnTo>
                  <a:pt x="227868" y="3598912"/>
                </a:lnTo>
                <a:lnTo>
                  <a:pt x="246126" y="3644936"/>
                </a:lnTo>
                <a:lnTo>
                  <a:pt x="264991" y="3690094"/>
                </a:lnTo>
                <a:lnTo>
                  <a:pt x="284452" y="3734367"/>
                </a:lnTo>
                <a:lnTo>
                  <a:pt x="304499" y="3777733"/>
                </a:lnTo>
                <a:lnTo>
                  <a:pt x="325121" y="3820175"/>
                </a:lnTo>
                <a:lnTo>
                  <a:pt x="346307" y="3861671"/>
                </a:lnTo>
                <a:lnTo>
                  <a:pt x="368045" y="3902202"/>
                </a:lnTo>
                <a:lnTo>
                  <a:pt x="390327" y="3941748"/>
                </a:lnTo>
                <a:lnTo>
                  <a:pt x="413140" y="3980289"/>
                </a:lnTo>
                <a:lnTo>
                  <a:pt x="436473" y="4017806"/>
                </a:lnTo>
                <a:lnTo>
                  <a:pt x="460317" y="4054279"/>
                </a:lnTo>
                <a:lnTo>
                  <a:pt x="484659" y="4089688"/>
                </a:lnTo>
                <a:lnTo>
                  <a:pt x="509490" y="4124013"/>
                </a:lnTo>
                <a:lnTo>
                  <a:pt x="534799" y="4157235"/>
                </a:lnTo>
                <a:lnTo>
                  <a:pt x="560573" y="4189333"/>
                </a:lnTo>
                <a:lnTo>
                  <a:pt x="586804" y="4220288"/>
                </a:lnTo>
                <a:lnTo>
                  <a:pt x="613480" y="4250080"/>
                </a:lnTo>
                <a:lnTo>
                  <a:pt x="640590" y="4278689"/>
                </a:lnTo>
                <a:lnTo>
                  <a:pt x="668123" y="4306096"/>
                </a:lnTo>
                <a:lnTo>
                  <a:pt x="696069" y="4332280"/>
                </a:lnTo>
                <a:lnTo>
                  <a:pt x="753155" y="4380902"/>
                </a:lnTo>
                <a:lnTo>
                  <a:pt x="811761" y="4424397"/>
                </a:lnTo>
                <a:lnTo>
                  <a:pt x="871800" y="4462607"/>
                </a:lnTo>
                <a:lnTo>
                  <a:pt x="933187" y="4495372"/>
                </a:lnTo>
                <a:lnTo>
                  <a:pt x="995835" y="4522536"/>
                </a:lnTo>
                <a:lnTo>
                  <a:pt x="1059656" y="4543939"/>
                </a:lnTo>
                <a:lnTo>
                  <a:pt x="1124565" y="4559422"/>
                </a:lnTo>
                <a:lnTo>
                  <a:pt x="1190475" y="4568829"/>
                </a:lnTo>
                <a:lnTo>
                  <a:pt x="1257300" y="4571999"/>
                </a:lnTo>
                <a:lnTo>
                  <a:pt x="1290785" y="4571204"/>
                </a:lnTo>
                <a:lnTo>
                  <a:pt x="1357098" y="4564895"/>
                </a:lnTo>
                <a:lnTo>
                  <a:pt x="1422463" y="4552430"/>
                </a:lnTo>
                <a:lnTo>
                  <a:pt x="1486792" y="4533967"/>
                </a:lnTo>
                <a:lnTo>
                  <a:pt x="1549998" y="4509664"/>
                </a:lnTo>
                <a:lnTo>
                  <a:pt x="1611994" y="4479680"/>
                </a:lnTo>
                <a:lnTo>
                  <a:pt x="1672693" y="4444172"/>
                </a:lnTo>
                <a:lnTo>
                  <a:pt x="1732008" y="4403300"/>
                </a:lnTo>
                <a:lnTo>
                  <a:pt x="1789853" y="4357222"/>
                </a:lnTo>
                <a:lnTo>
                  <a:pt x="1846139" y="4306096"/>
                </a:lnTo>
                <a:lnTo>
                  <a:pt x="1873671" y="4278689"/>
                </a:lnTo>
                <a:lnTo>
                  <a:pt x="1900780" y="4250080"/>
                </a:lnTo>
                <a:lnTo>
                  <a:pt x="1927457" y="4220288"/>
                </a:lnTo>
                <a:lnTo>
                  <a:pt x="1953690" y="4189333"/>
                </a:lnTo>
                <a:lnTo>
                  <a:pt x="1979468" y="4157235"/>
                </a:lnTo>
                <a:lnTo>
                  <a:pt x="2004780" y="4124013"/>
                </a:lnTo>
                <a:lnTo>
                  <a:pt x="2029616" y="4089688"/>
                </a:lnTo>
                <a:lnTo>
                  <a:pt x="2053965" y="4054279"/>
                </a:lnTo>
                <a:lnTo>
                  <a:pt x="2077815" y="4017806"/>
                </a:lnTo>
                <a:lnTo>
                  <a:pt x="2101156" y="3980289"/>
                </a:lnTo>
                <a:lnTo>
                  <a:pt x="2123977" y="3941748"/>
                </a:lnTo>
                <a:lnTo>
                  <a:pt x="2146268" y="3902202"/>
                </a:lnTo>
                <a:lnTo>
                  <a:pt x="2168016" y="3861671"/>
                </a:lnTo>
                <a:lnTo>
                  <a:pt x="2189212" y="3820175"/>
                </a:lnTo>
                <a:lnTo>
                  <a:pt x="2209844" y="3777733"/>
                </a:lnTo>
                <a:lnTo>
                  <a:pt x="2229902" y="3734367"/>
                </a:lnTo>
                <a:lnTo>
                  <a:pt x="2249375" y="3690094"/>
                </a:lnTo>
                <a:lnTo>
                  <a:pt x="2268252" y="3644936"/>
                </a:lnTo>
                <a:lnTo>
                  <a:pt x="2286521" y="3598912"/>
                </a:lnTo>
                <a:lnTo>
                  <a:pt x="2304173" y="3552042"/>
                </a:lnTo>
                <a:lnTo>
                  <a:pt x="2321195" y="3504345"/>
                </a:lnTo>
                <a:lnTo>
                  <a:pt x="2337578" y="3455842"/>
                </a:lnTo>
                <a:lnTo>
                  <a:pt x="2353311" y="3406552"/>
                </a:lnTo>
                <a:lnTo>
                  <a:pt x="2368382" y="3356494"/>
                </a:lnTo>
                <a:lnTo>
                  <a:pt x="2382781" y="3305690"/>
                </a:lnTo>
                <a:lnTo>
                  <a:pt x="2396497" y="3254158"/>
                </a:lnTo>
                <a:lnTo>
                  <a:pt x="2409519" y="3201918"/>
                </a:lnTo>
                <a:lnTo>
                  <a:pt x="2421835" y="3148991"/>
                </a:lnTo>
                <a:lnTo>
                  <a:pt x="2433436" y="3095395"/>
                </a:lnTo>
                <a:lnTo>
                  <a:pt x="2444311" y="3041152"/>
                </a:lnTo>
                <a:lnTo>
                  <a:pt x="2454447" y="2986279"/>
                </a:lnTo>
                <a:lnTo>
                  <a:pt x="2463836" y="2930798"/>
                </a:lnTo>
                <a:lnTo>
                  <a:pt x="2472465" y="2874729"/>
                </a:lnTo>
                <a:lnTo>
                  <a:pt x="2480323" y="2818090"/>
                </a:lnTo>
                <a:lnTo>
                  <a:pt x="2487401" y="2760902"/>
                </a:lnTo>
                <a:lnTo>
                  <a:pt x="2493687" y="2703184"/>
                </a:lnTo>
                <a:lnTo>
                  <a:pt x="2499170" y="2644957"/>
                </a:lnTo>
                <a:lnTo>
                  <a:pt x="2503839" y="2586240"/>
                </a:lnTo>
                <a:lnTo>
                  <a:pt x="2507684" y="2527053"/>
                </a:lnTo>
                <a:lnTo>
                  <a:pt x="2510693" y="2467415"/>
                </a:lnTo>
                <a:lnTo>
                  <a:pt x="2512856" y="2407348"/>
                </a:lnTo>
                <a:lnTo>
                  <a:pt x="2514162" y="2346869"/>
                </a:lnTo>
                <a:lnTo>
                  <a:pt x="2514600" y="2285999"/>
                </a:lnTo>
                <a:close/>
              </a:path>
            </a:pathLst>
          </a:custGeom>
          <a:solidFill>
            <a:srgbClr val="CCFFFF"/>
          </a:solidFill>
        </p:spPr>
        <p:txBody>
          <a:bodyPr wrap="square" lIns="0" tIns="0" rIns="0" bIns="0" rtlCol="0"/>
          <a:lstStyle/>
          <a:p>
            <a:endParaRPr/>
          </a:p>
        </p:txBody>
      </p:sp>
      <p:sp>
        <p:nvSpPr>
          <p:cNvPr id="3" name="object 3"/>
          <p:cNvSpPr/>
          <p:nvPr/>
        </p:nvSpPr>
        <p:spPr>
          <a:xfrm>
            <a:off x="5994117" y="905052"/>
            <a:ext cx="3362139" cy="4588996"/>
          </a:xfrm>
          <a:custGeom>
            <a:avLst/>
            <a:gdLst/>
            <a:ahLst/>
            <a:cxnLst/>
            <a:rect l="l" t="t" r="r" b="b"/>
            <a:pathLst>
              <a:path w="2514600" h="4572000">
                <a:moveTo>
                  <a:pt x="2514600" y="2285999"/>
                </a:moveTo>
                <a:lnTo>
                  <a:pt x="2514162" y="2225094"/>
                </a:lnTo>
                <a:lnTo>
                  <a:pt x="2512856" y="2164582"/>
                </a:lnTo>
                <a:lnTo>
                  <a:pt x="2510693" y="2104483"/>
                </a:lnTo>
                <a:lnTo>
                  <a:pt x="2507684" y="2044817"/>
                </a:lnTo>
                <a:lnTo>
                  <a:pt x="2503839" y="1985603"/>
                </a:lnTo>
                <a:lnTo>
                  <a:pt x="2499170" y="1926861"/>
                </a:lnTo>
                <a:lnTo>
                  <a:pt x="2493687" y="1868612"/>
                </a:lnTo>
                <a:lnTo>
                  <a:pt x="2487401" y="1810873"/>
                </a:lnTo>
                <a:lnTo>
                  <a:pt x="2480323" y="1753667"/>
                </a:lnTo>
                <a:lnTo>
                  <a:pt x="2472465" y="1697011"/>
                </a:lnTo>
                <a:lnTo>
                  <a:pt x="2463836" y="1640926"/>
                </a:lnTo>
                <a:lnTo>
                  <a:pt x="2454447" y="1585432"/>
                </a:lnTo>
                <a:lnTo>
                  <a:pt x="2444311" y="1530548"/>
                </a:lnTo>
                <a:lnTo>
                  <a:pt x="2433436" y="1476294"/>
                </a:lnTo>
                <a:lnTo>
                  <a:pt x="2421835" y="1422690"/>
                </a:lnTo>
                <a:lnTo>
                  <a:pt x="2409519" y="1369756"/>
                </a:lnTo>
                <a:lnTo>
                  <a:pt x="2396497" y="1317511"/>
                </a:lnTo>
                <a:lnTo>
                  <a:pt x="2382781" y="1265975"/>
                </a:lnTo>
                <a:lnTo>
                  <a:pt x="2368382" y="1215168"/>
                </a:lnTo>
                <a:lnTo>
                  <a:pt x="2353311" y="1165109"/>
                </a:lnTo>
                <a:lnTo>
                  <a:pt x="2337578" y="1115819"/>
                </a:lnTo>
                <a:lnTo>
                  <a:pt x="2321195" y="1067316"/>
                </a:lnTo>
                <a:lnTo>
                  <a:pt x="2304173" y="1019622"/>
                </a:lnTo>
                <a:lnTo>
                  <a:pt x="2286521" y="972754"/>
                </a:lnTo>
                <a:lnTo>
                  <a:pt x="2268252" y="926734"/>
                </a:lnTo>
                <a:lnTo>
                  <a:pt x="2249375" y="881581"/>
                </a:lnTo>
                <a:lnTo>
                  <a:pt x="2229902" y="837315"/>
                </a:lnTo>
                <a:lnTo>
                  <a:pt x="2209844" y="793955"/>
                </a:lnTo>
                <a:lnTo>
                  <a:pt x="2189212" y="751522"/>
                </a:lnTo>
                <a:lnTo>
                  <a:pt x="2168016" y="710034"/>
                </a:lnTo>
                <a:lnTo>
                  <a:pt x="2146268" y="669512"/>
                </a:lnTo>
                <a:lnTo>
                  <a:pt x="2123977" y="629975"/>
                </a:lnTo>
                <a:lnTo>
                  <a:pt x="2101156" y="591444"/>
                </a:lnTo>
                <a:lnTo>
                  <a:pt x="2077815" y="553937"/>
                </a:lnTo>
                <a:lnTo>
                  <a:pt x="2053965" y="517475"/>
                </a:lnTo>
                <a:lnTo>
                  <a:pt x="2029616" y="482077"/>
                </a:lnTo>
                <a:lnTo>
                  <a:pt x="2004780" y="447764"/>
                </a:lnTo>
                <a:lnTo>
                  <a:pt x="1979468" y="414554"/>
                </a:lnTo>
                <a:lnTo>
                  <a:pt x="1953690" y="382468"/>
                </a:lnTo>
                <a:lnTo>
                  <a:pt x="1927457" y="351525"/>
                </a:lnTo>
                <a:lnTo>
                  <a:pt x="1900780" y="321746"/>
                </a:lnTo>
                <a:lnTo>
                  <a:pt x="1873671" y="293149"/>
                </a:lnTo>
                <a:lnTo>
                  <a:pt x="1846139" y="265754"/>
                </a:lnTo>
                <a:lnTo>
                  <a:pt x="1818196" y="239582"/>
                </a:lnTo>
                <a:lnTo>
                  <a:pt x="1761120" y="190984"/>
                </a:lnTo>
                <a:lnTo>
                  <a:pt x="1702529" y="147512"/>
                </a:lnTo>
                <a:lnTo>
                  <a:pt x="1642511" y="109323"/>
                </a:lnTo>
                <a:lnTo>
                  <a:pt x="1581152" y="76577"/>
                </a:lnTo>
                <a:lnTo>
                  <a:pt x="1518541" y="49430"/>
                </a:lnTo>
                <a:lnTo>
                  <a:pt x="1454762" y="28041"/>
                </a:lnTo>
                <a:lnTo>
                  <a:pt x="1389905" y="12568"/>
                </a:lnTo>
                <a:lnTo>
                  <a:pt x="1324055" y="3168"/>
                </a:lnTo>
                <a:lnTo>
                  <a:pt x="1257300" y="0"/>
                </a:lnTo>
                <a:lnTo>
                  <a:pt x="1223778" y="795"/>
                </a:lnTo>
                <a:lnTo>
                  <a:pt x="1157401" y="7099"/>
                </a:lnTo>
                <a:lnTo>
                  <a:pt x="1091980" y="19555"/>
                </a:lnTo>
                <a:lnTo>
                  <a:pt x="1027604" y="38006"/>
                </a:lnTo>
                <a:lnTo>
                  <a:pt x="964359" y="62294"/>
                </a:lnTo>
                <a:lnTo>
                  <a:pt x="902331" y="92260"/>
                </a:lnTo>
                <a:lnTo>
                  <a:pt x="841607" y="127747"/>
                </a:lnTo>
                <a:lnTo>
                  <a:pt x="782273" y="168597"/>
                </a:lnTo>
                <a:lnTo>
                  <a:pt x="724416" y="214652"/>
                </a:lnTo>
                <a:lnTo>
                  <a:pt x="668123" y="265754"/>
                </a:lnTo>
                <a:lnTo>
                  <a:pt x="640590" y="293149"/>
                </a:lnTo>
                <a:lnTo>
                  <a:pt x="613480" y="321746"/>
                </a:lnTo>
                <a:lnTo>
                  <a:pt x="586804" y="351525"/>
                </a:lnTo>
                <a:lnTo>
                  <a:pt x="560573" y="382468"/>
                </a:lnTo>
                <a:lnTo>
                  <a:pt x="534799" y="414554"/>
                </a:lnTo>
                <a:lnTo>
                  <a:pt x="509490" y="447764"/>
                </a:lnTo>
                <a:lnTo>
                  <a:pt x="484659" y="482077"/>
                </a:lnTo>
                <a:lnTo>
                  <a:pt x="460317" y="517475"/>
                </a:lnTo>
                <a:lnTo>
                  <a:pt x="436473" y="553937"/>
                </a:lnTo>
                <a:lnTo>
                  <a:pt x="413140" y="591444"/>
                </a:lnTo>
                <a:lnTo>
                  <a:pt x="390327" y="629975"/>
                </a:lnTo>
                <a:lnTo>
                  <a:pt x="368046" y="669512"/>
                </a:lnTo>
                <a:lnTo>
                  <a:pt x="346307" y="710034"/>
                </a:lnTo>
                <a:lnTo>
                  <a:pt x="325121" y="751522"/>
                </a:lnTo>
                <a:lnTo>
                  <a:pt x="304499" y="793955"/>
                </a:lnTo>
                <a:lnTo>
                  <a:pt x="284452" y="837315"/>
                </a:lnTo>
                <a:lnTo>
                  <a:pt x="264991" y="881581"/>
                </a:lnTo>
                <a:lnTo>
                  <a:pt x="246126" y="926734"/>
                </a:lnTo>
                <a:lnTo>
                  <a:pt x="227868" y="972754"/>
                </a:lnTo>
                <a:lnTo>
                  <a:pt x="210229" y="1019622"/>
                </a:lnTo>
                <a:lnTo>
                  <a:pt x="193218" y="1067316"/>
                </a:lnTo>
                <a:lnTo>
                  <a:pt x="176847" y="1115819"/>
                </a:lnTo>
                <a:lnTo>
                  <a:pt x="161127" y="1165109"/>
                </a:lnTo>
                <a:lnTo>
                  <a:pt x="146068" y="1215168"/>
                </a:lnTo>
                <a:lnTo>
                  <a:pt x="131681" y="1265975"/>
                </a:lnTo>
                <a:lnTo>
                  <a:pt x="117977" y="1317511"/>
                </a:lnTo>
                <a:lnTo>
                  <a:pt x="104968" y="1369756"/>
                </a:lnTo>
                <a:lnTo>
                  <a:pt x="92662" y="1422690"/>
                </a:lnTo>
                <a:lnTo>
                  <a:pt x="81073" y="1476294"/>
                </a:lnTo>
                <a:lnTo>
                  <a:pt x="70209" y="1530548"/>
                </a:lnTo>
                <a:lnTo>
                  <a:pt x="60083" y="1585432"/>
                </a:lnTo>
                <a:lnTo>
                  <a:pt x="50704" y="1640926"/>
                </a:lnTo>
                <a:lnTo>
                  <a:pt x="42085" y="1697011"/>
                </a:lnTo>
                <a:lnTo>
                  <a:pt x="34234" y="1753667"/>
                </a:lnTo>
                <a:lnTo>
                  <a:pt x="27165" y="1810873"/>
                </a:lnTo>
                <a:lnTo>
                  <a:pt x="20886" y="1868612"/>
                </a:lnTo>
                <a:lnTo>
                  <a:pt x="15410" y="1926861"/>
                </a:lnTo>
                <a:lnTo>
                  <a:pt x="10746" y="1985603"/>
                </a:lnTo>
                <a:lnTo>
                  <a:pt x="6906" y="2044817"/>
                </a:lnTo>
                <a:lnTo>
                  <a:pt x="3901" y="2104483"/>
                </a:lnTo>
                <a:lnTo>
                  <a:pt x="1741" y="2164582"/>
                </a:lnTo>
                <a:lnTo>
                  <a:pt x="437" y="2225094"/>
                </a:lnTo>
                <a:lnTo>
                  <a:pt x="0" y="2286000"/>
                </a:lnTo>
                <a:lnTo>
                  <a:pt x="437" y="2346869"/>
                </a:lnTo>
                <a:lnTo>
                  <a:pt x="1741" y="2407348"/>
                </a:lnTo>
                <a:lnTo>
                  <a:pt x="3901" y="2467415"/>
                </a:lnTo>
                <a:lnTo>
                  <a:pt x="6906" y="2527053"/>
                </a:lnTo>
                <a:lnTo>
                  <a:pt x="10746" y="2586240"/>
                </a:lnTo>
                <a:lnTo>
                  <a:pt x="15410" y="2644957"/>
                </a:lnTo>
                <a:lnTo>
                  <a:pt x="20886" y="2703184"/>
                </a:lnTo>
                <a:lnTo>
                  <a:pt x="27165" y="2760902"/>
                </a:lnTo>
                <a:lnTo>
                  <a:pt x="34234" y="2818090"/>
                </a:lnTo>
                <a:lnTo>
                  <a:pt x="42085" y="2874729"/>
                </a:lnTo>
                <a:lnTo>
                  <a:pt x="50704" y="2930798"/>
                </a:lnTo>
                <a:lnTo>
                  <a:pt x="60083" y="2986279"/>
                </a:lnTo>
                <a:lnTo>
                  <a:pt x="70209" y="3041152"/>
                </a:lnTo>
                <a:lnTo>
                  <a:pt x="81073" y="3095395"/>
                </a:lnTo>
                <a:lnTo>
                  <a:pt x="92662" y="3148991"/>
                </a:lnTo>
                <a:lnTo>
                  <a:pt x="104968" y="3201918"/>
                </a:lnTo>
                <a:lnTo>
                  <a:pt x="117977" y="3254158"/>
                </a:lnTo>
                <a:lnTo>
                  <a:pt x="131681" y="3305690"/>
                </a:lnTo>
                <a:lnTo>
                  <a:pt x="146068" y="3356494"/>
                </a:lnTo>
                <a:lnTo>
                  <a:pt x="161127" y="3406552"/>
                </a:lnTo>
                <a:lnTo>
                  <a:pt x="176847" y="3455842"/>
                </a:lnTo>
                <a:lnTo>
                  <a:pt x="193218" y="3504345"/>
                </a:lnTo>
                <a:lnTo>
                  <a:pt x="210229" y="3552042"/>
                </a:lnTo>
                <a:lnTo>
                  <a:pt x="227868" y="3598912"/>
                </a:lnTo>
                <a:lnTo>
                  <a:pt x="246126" y="3644936"/>
                </a:lnTo>
                <a:lnTo>
                  <a:pt x="264991" y="3690094"/>
                </a:lnTo>
                <a:lnTo>
                  <a:pt x="284452" y="3734367"/>
                </a:lnTo>
                <a:lnTo>
                  <a:pt x="304499" y="3777733"/>
                </a:lnTo>
                <a:lnTo>
                  <a:pt x="325121" y="3820175"/>
                </a:lnTo>
                <a:lnTo>
                  <a:pt x="346307" y="3861671"/>
                </a:lnTo>
                <a:lnTo>
                  <a:pt x="368045" y="3902202"/>
                </a:lnTo>
                <a:lnTo>
                  <a:pt x="390327" y="3941748"/>
                </a:lnTo>
                <a:lnTo>
                  <a:pt x="413140" y="3980289"/>
                </a:lnTo>
                <a:lnTo>
                  <a:pt x="436473" y="4017806"/>
                </a:lnTo>
                <a:lnTo>
                  <a:pt x="460317" y="4054279"/>
                </a:lnTo>
                <a:lnTo>
                  <a:pt x="484659" y="4089688"/>
                </a:lnTo>
                <a:lnTo>
                  <a:pt x="509490" y="4124013"/>
                </a:lnTo>
                <a:lnTo>
                  <a:pt x="534799" y="4157235"/>
                </a:lnTo>
                <a:lnTo>
                  <a:pt x="560573" y="4189333"/>
                </a:lnTo>
                <a:lnTo>
                  <a:pt x="586804" y="4220288"/>
                </a:lnTo>
                <a:lnTo>
                  <a:pt x="613480" y="4250080"/>
                </a:lnTo>
                <a:lnTo>
                  <a:pt x="640590" y="4278689"/>
                </a:lnTo>
                <a:lnTo>
                  <a:pt x="668123" y="4306096"/>
                </a:lnTo>
                <a:lnTo>
                  <a:pt x="696069" y="4332280"/>
                </a:lnTo>
                <a:lnTo>
                  <a:pt x="753155" y="4380902"/>
                </a:lnTo>
                <a:lnTo>
                  <a:pt x="811761" y="4424397"/>
                </a:lnTo>
                <a:lnTo>
                  <a:pt x="871800" y="4462607"/>
                </a:lnTo>
                <a:lnTo>
                  <a:pt x="933187" y="4495372"/>
                </a:lnTo>
                <a:lnTo>
                  <a:pt x="995835" y="4522536"/>
                </a:lnTo>
                <a:lnTo>
                  <a:pt x="1059656" y="4543939"/>
                </a:lnTo>
                <a:lnTo>
                  <a:pt x="1124565" y="4559422"/>
                </a:lnTo>
                <a:lnTo>
                  <a:pt x="1190475" y="4568829"/>
                </a:lnTo>
                <a:lnTo>
                  <a:pt x="1257300" y="4571999"/>
                </a:lnTo>
                <a:lnTo>
                  <a:pt x="1290785" y="4571204"/>
                </a:lnTo>
                <a:lnTo>
                  <a:pt x="1357098" y="4564895"/>
                </a:lnTo>
                <a:lnTo>
                  <a:pt x="1422463" y="4552430"/>
                </a:lnTo>
                <a:lnTo>
                  <a:pt x="1486792" y="4533967"/>
                </a:lnTo>
                <a:lnTo>
                  <a:pt x="1549998" y="4509664"/>
                </a:lnTo>
                <a:lnTo>
                  <a:pt x="1611994" y="4479680"/>
                </a:lnTo>
                <a:lnTo>
                  <a:pt x="1672693" y="4444172"/>
                </a:lnTo>
                <a:lnTo>
                  <a:pt x="1732008" y="4403300"/>
                </a:lnTo>
                <a:lnTo>
                  <a:pt x="1789853" y="4357222"/>
                </a:lnTo>
                <a:lnTo>
                  <a:pt x="1846139" y="4306096"/>
                </a:lnTo>
                <a:lnTo>
                  <a:pt x="1873671" y="4278689"/>
                </a:lnTo>
                <a:lnTo>
                  <a:pt x="1900780" y="4250080"/>
                </a:lnTo>
                <a:lnTo>
                  <a:pt x="1927457" y="4220288"/>
                </a:lnTo>
                <a:lnTo>
                  <a:pt x="1953690" y="4189333"/>
                </a:lnTo>
                <a:lnTo>
                  <a:pt x="1979468" y="4157235"/>
                </a:lnTo>
                <a:lnTo>
                  <a:pt x="2004780" y="4124013"/>
                </a:lnTo>
                <a:lnTo>
                  <a:pt x="2029616" y="4089688"/>
                </a:lnTo>
                <a:lnTo>
                  <a:pt x="2053965" y="4054279"/>
                </a:lnTo>
                <a:lnTo>
                  <a:pt x="2077815" y="4017806"/>
                </a:lnTo>
                <a:lnTo>
                  <a:pt x="2101156" y="3980289"/>
                </a:lnTo>
                <a:lnTo>
                  <a:pt x="2123977" y="3941748"/>
                </a:lnTo>
                <a:lnTo>
                  <a:pt x="2146268" y="3902202"/>
                </a:lnTo>
                <a:lnTo>
                  <a:pt x="2168016" y="3861671"/>
                </a:lnTo>
                <a:lnTo>
                  <a:pt x="2189212" y="3820175"/>
                </a:lnTo>
                <a:lnTo>
                  <a:pt x="2209844" y="3777733"/>
                </a:lnTo>
                <a:lnTo>
                  <a:pt x="2229902" y="3734367"/>
                </a:lnTo>
                <a:lnTo>
                  <a:pt x="2249375" y="3690094"/>
                </a:lnTo>
                <a:lnTo>
                  <a:pt x="2268252" y="3644936"/>
                </a:lnTo>
                <a:lnTo>
                  <a:pt x="2286521" y="3598912"/>
                </a:lnTo>
                <a:lnTo>
                  <a:pt x="2304173" y="3552042"/>
                </a:lnTo>
                <a:lnTo>
                  <a:pt x="2321195" y="3504345"/>
                </a:lnTo>
                <a:lnTo>
                  <a:pt x="2337578" y="3455842"/>
                </a:lnTo>
                <a:lnTo>
                  <a:pt x="2353311" y="3406552"/>
                </a:lnTo>
                <a:lnTo>
                  <a:pt x="2368382" y="3356494"/>
                </a:lnTo>
                <a:lnTo>
                  <a:pt x="2382781" y="3305690"/>
                </a:lnTo>
                <a:lnTo>
                  <a:pt x="2396497" y="3254158"/>
                </a:lnTo>
                <a:lnTo>
                  <a:pt x="2409519" y="3201918"/>
                </a:lnTo>
                <a:lnTo>
                  <a:pt x="2421835" y="3148991"/>
                </a:lnTo>
                <a:lnTo>
                  <a:pt x="2433436" y="3095395"/>
                </a:lnTo>
                <a:lnTo>
                  <a:pt x="2444311" y="3041152"/>
                </a:lnTo>
                <a:lnTo>
                  <a:pt x="2454447" y="2986279"/>
                </a:lnTo>
                <a:lnTo>
                  <a:pt x="2463836" y="2930798"/>
                </a:lnTo>
                <a:lnTo>
                  <a:pt x="2472465" y="2874729"/>
                </a:lnTo>
                <a:lnTo>
                  <a:pt x="2480323" y="2818090"/>
                </a:lnTo>
                <a:lnTo>
                  <a:pt x="2487401" y="2760902"/>
                </a:lnTo>
                <a:lnTo>
                  <a:pt x="2493687" y="2703184"/>
                </a:lnTo>
                <a:lnTo>
                  <a:pt x="2499170" y="2644957"/>
                </a:lnTo>
                <a:lnTo>
                  <a:pt x="2503839" y="2586240"/>
                </a:lnTo>
                <a:lnTo>
                  <a:pt x="2507684" y="2527053"/>
                </a:lnTo>
                <a:lnTo>
                  <a:pt x="2510693" y="2467415"/>
                </a:lnTo>
                <a:lnTo>
                  <a:pt x="2512856" y="2407348"/>
                </a:lnTo>
                <a:lnTo>
                  <a:pt x="2514162" y="2346869"/>
                </a:lnTo>
                <a:lnTo>
                  <a:pt x="2514600" y="2285999"/>
                </a:lnTo>
                <a:close/>
              </a:path>
            </a:pathLst>
          </a:custGeom>
          <a:ln w="38100">
            <a:solidFill>
              <a:srgbClr val="CC0000"/>
            </a:solidFill>
          </a:ln>
        </p:spPr>
        <p:txBody>
          <a:bodyPr wrap="square" lIns="0" tIns="0" rIns="0" bIns="0" rtlCol="0"/>
          <a:lstStyle/>
          <a:p>
            <a:endParaRPr/>
          </a:p>
        </p:txBody>
      </p:sp>
      <p:sp>
        <p:nvSpPr>
          <p:cNvPr id="4" name="object 4"/>
          <p:cNvSpPr txBox="1"/>
          <p:nvPr/>
        </p:nvSpPr>
        <p:spPr>
          <a:xfrm>
            <a:off x="7235392" y="2930584"/>
            <a:ext cx="879590" cy="599324"/>
          </a:xfrm>
          <a:prstGeom prst="rect">
            <a:avLst/>
          </a:prstGeom>
        </p:spPr>
        <p:txBody>
          <a:bodyPr vert="horz" wrap="square" lIns="0" tIns="14408" rIns="0" bIns="0" rtlCol="0">
            <a:spAutoFit/>
          </a:bodyPr>
          <a:lstStyle/>
          <a:p>
            <a:pPr marL="15166">
              <a:spcBef>
                <a:spcPts val="113"/>
              </a:spcBef>
            </a:pPr>
            <a:r>
              <a:rPr sz="3800" b="1" spc="-6" dirty="0">
                <a:solidFill>
                  <a:srgbClr val="9A3300"/>
                </a:solidFill>
              </a:rPr>
              <a:t>Set</a:t>
            </a:r>
            <a:endParaRPr sz="3800"/>
          </a:p>
        </p:txBody>
      </p:sp>
      <p:sp>
        <p:nvSpPr>
          <p:cNvPr id="5" name="object 5"/>
          <p:cNvSpPr/>
          <p:nvPr/>
        </p:nvSpPr>
        <p:spPr>
          <a:xfrm>
            <a:off x="3345159" y="981535"/>
            <a:ext cx="2938476" cy="498416"/>
          </a:xfrm>
          <a:custGeom>
            <a:avLst/>
            <a:gdLst/>
            <a:ahLst/>
            <a:cxnLst/>
            <a:rect l="l" t="t" r="r" b="b"/>
            <a:pathLst>
              <a:path w="2197735" h="496569">
                <a:moveTo>
                  <a:pt x="0" y="0"/>
                </a:moveTo>
                <a:lnTo>
                  <a:pt x="2197608" y="496061"/>
                </a:lnTo>
              </a:path>
            </a:pathLst>
          </a:custGeom>
          <a:ln w="38099">
            <a:solidFill>
              <a:srgbClr val="CC0000"/>
            </a:solidFill>
          </a:ln>
        </p:spPr>
        <p:txBody>
          <a:bodyPr wrap="square" lIns="0" tIns="0" rIns="0" bIns="0" rtlCol="0"/>
          <a:lstStyle/>
          <a:p>
            <a:endParaRPr/>
          </a:p>
        </p:txBody>
      </p:sp>
      <p:sp>
        <p:nvSpPr>
          <p:cNvPr id="6" name="object 6"/>
          <p:cNvSpPr/>
          <p:nvPr/>
        </p:nvSpPr>
        <p:spPr>
          <a:xfrm>
            <a:off x="6254937" y="1395309"/>
            <a:ext cx="248764" cy="168263"/>
          </a:xfrm>
          <a:custGeom>
            <a:avLst/>
            <a:gdLst/>
            <a:ahLst/>
            <a:cxnLst/>
            <a:rect l="l" t="t" r="r" b="b"/>
            <a:pathLst>
              <a:path w="186054" h="167640">
                <a:moveTo>
                  <a:pt x="185927" y="121157"/>
                </a:moveTo>
                <a:lnTo>
                  <a:pt x="38100" y="0"/>
                </a:lnTo>
                <a:lnTo>
                  <a:pt x="0" y="167639"/>
                </a:lnTo>
                <a:lnTo>
                  <a:pt x="185927" y="121157"/>
                </a:lnTo>
                <a:close/>
              </a:path>
            </a:pathLst>
          </a:custGeom>
          <a:solidFill>
            <a:srgbClr val="CC0000"/>
          </a:solidFill>
        </p:spPr>
        <p:txBody>
          <a:bodyPr wrap="square" lIns="0" tIns="0" rIns="0" bIns="0" rtlCol="0"/>
          <a:lstStyle/>
          <a:p>
            <a:endParaRPr/>
          </a:p>
        </p:txBody>
      </p:sp>
      <p:sp>
        <p:nvSpPr>
          <p:cNvPr id="7" name="object 7"/>
          <p:cNvSpPr/>
          <p:nvPr/>
        </p:nvSpPr>
        <p:spPr>
          <a:xfrm>
            <a:off x="3447043" y="2052302"/>
            <a:ext cx="2524999" cy="70747"/>
          </a:xfrm>
          <a:custGeom>
            <a:avLst/>
            <a:gdLst/>
            <a:ahLst/>
            <a:cxnLst/>
            <a:rect l="l" t="t" r="r" b="b"/>
            <a:pathLst>
              <a:path w="1888489" h="70485">
                <a:moveTo>
                  <a:pt x="0" y="0"/>
                </a:moveTo>
                <a:lnTo>
                  <a:pt x="1888236" y="70103"/>
                </a:lnTo>
              </a:path>
            </a:pathLst>
          </a:custGeom>
          <a:ln w="38100">
            <a:solidFill>
              <a:srgbClr val="CC0000"/>
            </a:solidFill>
          </a:ln>
        </p:spPr>
        <p:txBody>
          <a:bodyPr wrap="square" lIns="0" tIns="0" rIns="0" bIns="0" rtlCol="0"/>
          <a:lstStyle/>
          <a:p>
            <a:endParaRPr/>
          </a:p>
        </p:txBody>
      </p:sp>
      <p:sp>
        <p:nvSpPr>
          <p:cNvPr id="8" name="object 8"/>
          <p:cNvSpPr/>
          <p:nvPr/>
        </p:nvSpPr>
        <p:spPr>
          <a:xfrm>
            <a:off x="5965590" y="2037005"/>
            <a:ext cx="232633" cy="172087"/>
          </a:xfrm>
          <a:custGeom>
            <a:avLst/>
            <a:gdLst/>
            <a:ahLst/>
            <a:cxnLst/>
            <a:rect l="l" t="t" r="r" b="b"/>
            <a:pathLst>
              <a:path w="173989" h="171450">
                <a:moveTo>
                  <a:pt x="173736" y="91440"/>
                </a:moveTo>
                <a:lnTo>
                  <a:pt x="6096" y="0"/>
                </a:lnTo>
                <a:lnTo>
                  <a:pt x="0" y="171450"/>
                </a:lnTo>
                <a:lnTo>
                  <a:pt x="173736" y="91440"/>
                </a:lnTo>
                <a:close/>
              </a:path>
            </a:pathLst>
          </a:custGeom>
          <a:solidFill>
            <a:srgbClr val="CC0000"/>
          </a:solidFill>
        </p:spPr>
        <p:txBody>
          <a:bodyPr wrap="square" lIns="0" tIns="0" rIns="0" bIns="0" rtlCol="0"/>
          <a:lstStyle/>
          <a:p>
            <a:endParaRPr/>
          </a:p>
        </p:txBody>
      </p:sp>
      <p:sp>
        <p:nvSpPr>
          <p:cNvPr id="9" name="object 9"/>
          <p:cNvSpPr/>
          <p:nvPr/>
        </p:nvSpPr>
        <p:spPr>
          <a:xfrm>
            <a:off x="3548926" y="3046584"/>
            <a:ext cx="2219350" cy="0"/>
          </a:xfrm>
          <a:custGeom>
            <a:avLst/>
            <a:gdLst/>
            <a:ahLst/>
            <a:cxnLst/>
            <a:rect l="l" t="t" r="r" b="b"/>
            <a:pathLst>
              <a:path w="1659889">
                <a:moveTo>
                  <a:pt x="0" y="0"/>
                </a:moveTo>
                <a:lnTo>
                  <a:pt x="1659635" y="0"/>
                </a:lnTo>
              </a:path>
            </a:pathLst>
          </a:custGeom>
          <a:ln w="38100">
            <a:solidFill>
              <a:srgbClr val="CC0000"/>
            </a:solidFill>
          </a:ln>
        </p:spPr>
        <p:txBody>
          <a:bodyPr wrap="square" lIns="0" tIns="0" rIns="0" bIns="0" rtlCol="0"/>
          <a:lstStyle/>
          <a:p>
            <a:endParaRPr/>
          </a:p>
        </p:txBody>
      </p:sp>
      <p:sp>
        <p:nvSpPr>
          <p:cNvPr id="10" name="object 10"/>
          <p:cNvSpPr/>
          <p:nvPr/>
        </p:nvSpPr>
        <p:spPr>
          <a:xfrm>
            <a:off x="5765898" y="2960922"/>
            <a:ext cx="228388" cy="172087"/>
          </a:xfrm>
          <a:custGeom>
            <a:avLst/>
            <a:gdLst/>
            <a:ahLst/>
            <a:cxnLst/>
            <a:rect l="l" t="t" r="r" b="b"/>
            <a:pathLst>
              <a:path w="170814" h="171450">
                <a:moveTo>
                  <a:pt x="170687" y="85344"/>
                </a:moveTo>
                <a:lnTo>
                  <a:pt x="0" y="0"/>
                </a:lnTo>
                <a:lnTo>
                  <a:pt x="0" y="171450"/>
                </a:lnTo>
                <a:lnTo>
                  <a:pt x="170687" y="85344"/>
                </a:lnTo>
                <a:close/>
              </a:path>
            </a:pathLst>
          </a:custGeom>
          <a:solidFill>
            <a:srgbClr val="CC0000"/>
          </a:solidFill>
        </p:spPr>
        <p:txBody>
          <a:bodyPr wrap="square" lIns="0" tIns="0" rIns="0" bIns="0" rtlCol="0"/>
          <a:lstStyle/>
          <a:p>
            <a:endParaRPr/>
          </a:p>
        </p:txBody>
      </p:sp>
      <p:sp>
        <p:nvSpPr>
          <p:cNvPr id="11" name="object 11"/>
          <p:cNvSpPr/>
          <p:nvPr/>
        </p:nvSpPr>
        <p:spPr>
          <a:xfrm>
            <a:off x="3447042" y="3679100"/>
            <a:ext cx="2322933" cy="209053"/>
          </a:xfrm>
          <a:custGeom>
            <a:avLst/>
            <a:gdLst/>
            <a:ahLst/>
            <a:cxnLst/>
            <a:rect l="l" t="t" r="r" b="b"/>
            <a:pathLst>
              <a:path w="1737360" h="208279">
                <a:moveTo>
                  <a:pt x="0" y="208025"/>
                </a:moveTo>
                <a:lnTo>
                  <a:pt x="1737359" y="0"/>
                </a:lnTo>
              </a:path>
            </a:pathLst>
          </a:custGeom>
          <a:ln w="38099">
            <a:solidFill>
              <a:srgbClr val="CC0000"/>
            </a:solidFill>
          </a:ln>
        </p:spPr>
        <p:txBody>
          <a:bodyPr wrap="square" lIns="0" tIns="0" rIns="0" bIns="0" rtlCol="0"/>
          <a:lstStyle/>
          <a:p>
            <a:endParaRPr/>
          </a:p>
        </p:txBody>
      </p:sp>
      <p:sp>
        <p:nvSpPr>
          <p:cNvPr id="12" name="object 12"/>
          <p:cNvSpPr/>
          <p:nvPr/>
        </p:nvSpPr>
        <p:spPr>
          <a:xfrm>
            <a:off x="5753672" y="3594203"/>
            <a:ext cx="241123" cy="170813"/>
          </a:xfrm>
          <a:custGeom>
            <a:avLst/>
            <a:gdLst/>
            <a:ahLst/>
            <a:cxnLst/>
            <a:rect l="l" t="t" r="r" b="b"/>
            <a:pathLst>
              <a:path w="180339" h="170179">
                <a:moveTo>
                  <a:pt x="179832" y="64008"/>
                </a:moveTo>
                <a:lnTo>
                  <a:pt x="0" y="0"/>
                </a:lnTo>
                <a:lnTo>
                  <a:pt x="20574" y="169925"/>
                </a:lnTo>
                <a:lnTo>
                  <a:pt x="179832" y="64008"/>
                </a:lnTo>
                <a:close/>
              </a:path>
            </a:pathLst>
          </a:custGeom>
          <a:solidFill>
            <a:srgbClr val="CC0000"/>
          </a:solidFill>
        </p:spPr>
        <p:txBody>
          <a:bodyPr wrap="square" lIns="0" tIns="0" rIns="0" bIns="0" rtlCol="0"/>
          <a:lstStyle/>
          <a:p>
            <a:endParaRPr/>
          </a:p>
        </p:txBody>
      </p:sp>
      <p:sp>
        <p:nvSpPr>
          <p:cNvPr id="13" name="object 13"/>
          <p:cNvSpPr/>
          <p:nvPr/>
        </p:nvSpPr>
        <p:spPr>
          <a:xfrm>
            <a:off x="3447042" y="4171653"/>
            <a:ext cx="2536038" cy="634174"/>
          </a:xfrm>
          <a:custGeom>
            <a:avLst/>
            <a:gdLst/>
            <a:ahLst/>
            <a:cxnLst/>
            <a:rect l="l" t="t" r="r" b="b"/>
            <a:pathLst>
              <a:path w="1896745" h="631825">
                <a:moveTo>
                  <a:pt x="0" y="631698"/>
                </a:moveTo>
                <a:lnTo>
                  <a:pt x="1896617" y="0"/>
                </a:lnTo>
              </a:path>
            </a:pathLst>
          </a:custGeom>
          <a:ln w="38100">
            <a:solidFill>
              <a:srgbClr val="CC0000"/>
            </a:solidFill>
          </a:ln>
        </p:spPr>
        <p:txBody>
          <a:bodyPr wrap="square" lIns="0" tIns="0" rIns="0" bIns="0" rtlCol="0"/>
          <a:lstStyle/>
          <a:p>
            <a:endParaRPr/>
          </a:p>
        </p:txBody>
      </p:sp>
      <p:sp>
        <p:nvSpPr>
          <p:cNvPr id="14" name="object 14"/>
          <p:cNvSpPr/>
          <p:nvPr/>
        </p:nvSpPr>
        <p:spPr>
          <a:xfrm>
            <a:off x="5944194" y="4090579"/>
            <a:ext cx="253858" cy="163164"/>
          </a:xfrm>
          <a:custGeom>
            <a:avLst/>
            <a:gdLst/>
            <a:ahLst/>
            <a:cxnLst/>
            <a:rect l="l" t="t" r="r" b="b"/>
            <a:pathLst>
              <a:path w="189864" h="162560">
                <a:moveTo>
                  <a:pt x="189737" y="26670"/>
                </a:moveTo>
                <a:lnTo>
                  <a:pt x="0" y="0"/>
                </a:lnTo>
                <a:lnTo>
                  <a:pt x="54863" y="162306"/>
                </a:lnTo>
                <a:lnTo>
                  <a:pt x="189737" y="26670"/>
                </a:lnTo>
                <a:close/>
              </a:path>
            </a:pathLst>
          </a:custGeom>
          <a:solidFill>
            <a:srgbClr val="CC0000"/>
          </a:solidFill>
        </p:spPr>
        <p:txBody>
          <a:bodyPr wrap="square" lIns="0" tIns="0" rIns="0" bIns="0" rtlCol="0"/>
          <a:lstStyle/>
          <a:p>
            <a:endParaRPr/>
          </a:p>
        </p:txBody>
      </p:sp>
      <p:sp>
        <p:nvSpPr>
          <p:cNvPr id="15" name="object 15"/>
          <p:cNvSpPr/>
          <p:nvPr/>
        </p:nvSpPr>
        <p:spPr>
          <a:xfrm>
            <a:off x="3447043" y="4878358"/>
            <a:ext cx="2851875" cy="998107"/>
          </a:xfrm>
          <a:custGeom>
            <a:avLst/>
            <a:gdLst/>
            <a:ahLst/>
            <a:cxnLst/>
            <a:rect l="l" t="t" r="r" b="b"/>
            <a:pathLst>
              <a:path w="2132965" h="994410">
                <a:moveTo>
                  <a:pt x="0" y="994410"/>
                </a:moveTo>
                <a:lnTo>
                  <a:pt x="2132837" y="0"/>
                </a:lnTo>
              </a:path>
            </a:pathLst>
          </a:custGeom>
          <a:ln w="38100">
            <a:solidFill>
              <a:srgbClr val="CC0000"/>
            </a:solidFill>
          </a:ln>
        </p:spPr>
        <p:txBody>
          <a:bodyPr wrap="square" lIns="0" tIns="0" rIns="0" bIns="0" rtlCol="0"/>
          <a:lstStyle/>
          <a:p>
            <a:endParaRPr/>
          </a:p>
        </p:txBody>
      </p:sp>
      <p:sp>
        <p:nvSpPr>
          <p:cNvPr id="16" name="object 16"/>
          <p:cNvSpPr/>
          <p:nvPr/>
        </p:nvSpPr>
        <p:spPr>
          <a:xfrm>
            <a:off x="6247805" y="4801111"/>
            <a:ext cx="256406" cy="156153"/>
          </a:xfrm>
          <a:custGeom>
            <a:avLst/>
            <a:gdLst/>
            <a:ahLst/>
            <a:cxnLst/>
            <a:rect l="l" t="t" r="r" b="b"/>
            <a:pathLst>
              <a:path w="191770" h="155575">
                <a:moveTo>
                  <a:pt x="191262" y="4572"/>
                </a:moveTo>
                <a:lnTo>
                  <a:pt x="0" y="0"/>
                </a:lnTo>
                <a:lnTo>
                  <a:pt x="72389" y="155448"/>
                </a:lnTo>
                <a:lnTo>
                  <a:pt x="191262" y="4572"/>
                </a:lnTo>
                <a:close/>
              </a:path>
            </a:pathLst>
          </a:custGeom>
          <a:solidFill>
            <a:srgbClr val="CC0000"/>
          </a:solidFill>
        </p:spPr>
        <p:txBody>
          <a:bodyPr wrap="square" lIns="0" tIns="0" rIns="0" bIns="0" rtlCol="0"/>
          <a:lstStyle/>
          <a:p>
            <a:endParaRPr/>
          </a:p>
        </p:txBody>
      </p:sp>
      <p:sp>
        <p:nvSpPr>
          <p:cNvPr id="17" name="object 17"/>
          <p:cNvSpPr txBox="1">
            <a:spLocks noGrp="1"/>
          </p:cNvSpPr>
          <p:nvPr>
            <p:ph type="title"/>
          </p:nvPr>
        </p:nvSpPr>
        <p:spPr>
          <a:xfrm>
            <a:off x="2061772" y="699567"/>
            <a:ext cx="1140241" cy="1382355"/>
          </a:xfrm>
          <a:prstGeom prst="rect">
            <a:avLst/>
          </a:prstGeom>
        </p:spPr>
        <p:txBody>
          <a:bodyPr vert="horz" wrap="square" lIns="0" tIns="15166" rIns="0" bIns="0" rtlCol="0">
            <a:spAutoFit/>
          </a:bodyPr>
          <a:lstStyle/>
          <a:p>
            <a:pPr marL="15166">
              <a:lnSpc>
                <a:spcPct val="100000"/>
              </a:lnSpc>
              <a:spcBef>
                <a:spcPts val="119"/>
              </a:spcBef>
            </a:pPr>
            <a:r>
              <a:rPr spc="-6" dirty="0">
                <a:solidFill>
                  <a:srgbClr val="3333CC"/>
                </a:solidFill>
                <a:latin typeface="Arial"/>
                <a:cs typeface="Arial"/>
              </a:rPr>
              <a:t>union</a:t>
            </a:r>
          </a:p>
        </p:txBody>
      </p:sp>
      <p:sp>
        <p:nvSpPr>
          <p:cNvPr id="18" name="object 18"/>
          <p:cNvSpPr txBox="1"/>
          <p:nvPr/>
        </p:nvSpPr>
        <p:spPr>
          <a:xfrm>
            <a:off x="2168750" y="2764615"/>
            <a:ext cx="1232783" cy="461590"/>
          </a:xfrm>
          <a:prstGeom prst="rect">
            <a:avLst/>
          </a:prstGeom>
        </p:spPr>
        <p:txBody>
          <a:bodyPr vert="horz" wrap="square" lIns="0" tIns="15166" rIns="0" bIns="0" rtlCol="0">
            <a:spAutoFit/>
          </a:bodyPr>
          <a:lstStyle/>
          <a:p>
            <a:pPr marL="15166">
              <a:spcBef>
                <a:spcPts val="119"/>
              </a:spcBef>
            </a:pPr>
            <a:r>
              <a:rPr sz="2900" b="1" spc="-6" dirty="0">
                <a:solidFill>
                  <a:srgbClr val="3333CC"/>
                </a:solidFill>
              </a:rPr>
              <a:t>minus</a:t>
            </a:r>
            <a:endParaRPr sz="2900"/>
          </a:p>
        </p:txBody>
      </p:sp>
      <p:sp>
        <p:nvSpPr>
          <p:cNvPr id="19" name="object 19"/>
          <p:cNvSpPr txBox="1"/>
          <p:nvPr/>
        </p:nvSpPr>
        <p:spPr>
          <a:xfrm>
            <a:off x="1561526" y="1846816"/>
            <a:ext cx="1733709" cy="461590"/>
          </a:xfrm>
          <a:prstGeom prst="rect">
            <a:avLst/>
          </a:prstGeom>
        </p:spPr>
        <p:txBody>
          <a:bodyPr vert="horz" wrap="square" lIns="0" tIns="15166" rIns="0" bIns="0" rtlCol="0">
            <a:spAutoFit/>
          </a:bodyPr>
          <a:lstStyle/>
          <a:p>
            <a:pPr marL="15166">
              <a:spcBef>
                <a:spcPts val="119"/>
              </a:spcBef>
            </a:pPr>
            <a:r>
              <a:rPr sz="2900" b="1" spc="-6" dirty="0">
                <a:solidFill>
                  <a:srgbClr val="3333CC"/>
                </a:solidFill>
              </a:rPr>
              <a:t>intersect</a:t>
            </a:r>
            <a:endParaRPr sz="2900"/>
          </a:p>
        </p:txBody>
      </p:sp>
      <p:sp>
        <p:nvSpPr>
          <p:cNvPr id="20" name="object 20"/>
          <p:cNvSpPr txBox="1"/>
          <p:nvPr/>
        </p:nvSpPr>
        <p:spPr>
          <a:xfrm>
            <a:off x="2077054" y="3605931"/>
            <a:ext cx="1279479" cy="3098209"/>
          </a:xfrm>
          <a:prstGeom prst="rect">
            <a:avLst/>
          </a:prstGeom>
        </p:spPr>
        <p:txBody>
          <a:bodyPr vert="horz" wrap="square" lIns="0" tIns="15166" rIns="0" bIns="0" rtlCol="0">
            <a:spAutoFit/>
          </a:bodyPr>
          <a:lstStyle/>
          <a:p>
            <a:pPr marL="135738">
              <a:spcBef>
                <a:spcPts val="119"/>
              </a:spcBef>
            </a:pPr>
            <a:r>
              <a:rPr sz="2900" b="1" spc="-6" dirty="0">
                <a:solidFill>
                  <a:srgbClr val="3333CC"/>
                </a:solidFill>
              </a:rPr>
              <a:t>insert</a:t>
            </a:r>
            <a:endParaRPr sz="2900"/>
          </a:p>
          <a:p>
            <a:pPr>
              <a:lnSpc>
                <a:spcPct val="100000"/>
              </a:lnSpc>
            </a:pPr>
            <a:endParaRPr sz="3200">
              <a:latin typeface="Times New Roman"/>
              <a:cs typeface="Times New Roman"/>
            </a:endParaRPr>
          </a:p>
          <a:p>
            <a:pPr marL="15166">
              <a:spcBef>
                <a:spcPts val="2166"/>
              </a:spcBef>
            </a:pPr>
            <a:r>
              <a:rPr sz="2900" b="1" spc="-6" dirty="0">
                <a:solidFill>
                  <a:srgbClr val="3333CC"/>
                </a:solidFill>
              </a:rPr>
              <a:t>delete</a:t>
            </a:r>
            <a:endParaRPr sz="2900"/>
          </a:p>
          <a:p>
            <a:pPr>
              <a:lnSpc>
                <a:spcPct val="100000"/>
              </a:lnSpc>
            </a:pPr>
            <a:endParaRPr sz="3200">
              <a:latin typeface="Times New Roman"/>
              <a:cs typeface="Times New Roman"/>
            </a:endParaRPr>
          </a:p>
          <a:p>
            <a:pPr>
              <a:spcBef>
                <a:spcPts val="30"/>
              </a:spcBef>
            </a:pPr>
            <a:endParaRPr sz="3100">
              <a:latin typeface="Times New Roman"/>
              <a:cs typeface="Times New Roman"/>
            </a:endParaRPr>
          </a:p>
          <a:p>
            <a:pPr marL="333659"/>
            <a:r>
              <a:rPr sz="2900" b="1" spc="-12" dirty="0">
                <a:solidFill>
                  <a:srgbClr val="3333CC"/>
                </a:solidFill>
              </a:rPr>
              <a:t>size</a:t>
            </a:r>
            <a:endParaRPr sz="2900"/>
          </a:p>
        </p:txBody>
      </p:sp>
      <p:grpSp>
        <p:nvGrpSpPr>
          <p:cNvPr id="21" name="object 5"/>
          <p:cNvGrpSpPr>
            <a:grpSpLocks/>
          </p:cNvGrpSpPr>
          <p:nvPr/>
        </p:nvGrpSpPr>
        <p:grpSpPr bwMode="auto">
          <a:xfrm>
            <a:off x="0" y="0"/>
            <a:ext cx="12192000" cy="6858000"/>
            <a:chOff x="0" y="0"/>
            <a:chExt cx="16217900" cy="9118600"/>
          </a:xfrm>
        </p:grpSpPr>
        <p:sp>
          <p:nvSpPr>
            <p:cNvPr id="2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marL="345034">
              <a:lnSpc>
                <a:spcPct val="100000"/>
              </a:lnSpc>
              <a:spcBef>
                <a:spcPts val="1176"/>
              </a:spcBef>
            </a:pPr>
            <a:r>
              <a:rPr sz="3800" spc="-12" dirty="0">
                <a:solidFill>
                  <a:srgbClr val="A50021"/>
                </a:solidFill>
                <a:latin typeface="Arial"/>
                <a:cs typeface="Arial"/>
              </a:rPr>
              <a:t>Example </a:t>
            </a:r>
            <a:r>
              <a:rPr sz="3800" spc="-6" dirty="0">
                <a:solidFill>
                  <a:srgbClr val="A50021"/>
                </a:solidFill>
                <a:latin typeface="Arial"/>
                <a:cs typeface="Arial"/>
              </a:rPr>
              <a:t>3 :: </a:t>
            </a:r>
            <a:r>
              <a:rPr sz="3800" spc="-12" dirty="0">
                <a:solidFill>
                  <a:srgbClr val="A50021"/>
                </a:solidFill>
                <a:latin typeface="Arial"/>
                <a:cs typeface="Arial"/>
              </a:rPr>
              <a:t>Last-In-First-Out</a:t>
            </a:r>
            <a:r>
              <a:rPr sz="3800" spc="18" dirty="0">
                <a:solidFill>
                  <a:srgbClr val="A50021"/>
                </a:solidFill>
                <a:latin typeface="Arial"/>
                <a:cs typeface="Arial"/>
              </a:rPr>
              <a:t> </a:t>
            </a:r>
            <a:r>
              <a:rPr sz="3800" spc="-12" dirty="0">
                <a:solidFill>
                  <a:srgbClr val="A50021"/>
                </a:solidFill>
                <a:latin typeface="Arial"/>
                <a:cs typeface="Arial"/>
              </a:rPr>
              <a:t>STACK</a:t>
            </a:r>
            <a:endParaRPr sz="3800">
              <a:latin typeface="Arial"/>
              <a:cs typeface="Arial"/>
            </a:endParaRPr>
          </a:p>
        </p:txBody>
      </p:sp>
      <p:sp>
        <p:nvSpPr>
          <p:cNvPr id="3" name="object 3"/>
          <p:cNvSpPr txBox="1"/>
          <p:nvPr/>
        </p:nvSpPr>
        <p:spPr>
          <a:xfrm>
            <a:off x="1006264" y="1387915"/>
            <a:ext cx="10099153" cy="5316765"/>
          </a:xfrm>
          <a:prstGeom prst="rect">
            <a:avLst/>
          </a:prstGeom>
        </p:spPr>
        <p:txBody>
          <a:bodyPr vert="horz" wrap="square" lIns="0" tIns="15166" rIns="0" bIns="0" rtlCol="0">
            <a:spAutoFit/>
          </a:bodyPr>
          <a:lstStyle/>
          <a:p>
            <a:pPr marL="15166">
              <a:spcBef>
                <a:spcPts val="119"/>
              </a:spcBef>
            </a:pPr>
            <a:r>
              <a:rPr sz="3300" b="1" u="heavy" dirty="0">
                <a:solidFill>
                  <a:srgbClr val="3333CC"/>
                </a:solidFill>
                <a:uFill>
                  <a:solidFill>
                    <a:srgbClr val="3333CC"/>
                  </a:solidFill>
                </a:uFill>
              </a:rPr>
              <a:t>Assume:: stack contains integer</a:t>
            </a:r>
            <a:r>
              <a:rPr sz="3300" b="1" u="heavy" spc="-42" dirty="0">
                <a:solidFill>
                  <a:srgbClr val="3333CC"/>
                </a:solidFill>
                <a:uFill>
                  <a:solidFill>
                    <a:srgbClr val="3333CC"/>
                  </a:solidFill>
                </a:uFill>
              </a:rPr>
              <a:t> </a:t>
            </a:r>
            <a:r>
              <a:rPr sz="3300" b="1" u="heavy" dirty="0">
                <a:solidFill>
                  <a:srgbClr val="3333CC"/>
                </a:solidFill>
                <a:uFill>
                  <a:solidFill>
                    <a:srgbClr val="3333CC"/>
                  </a:solidFill>
                </a:uFill>
              </a:rPr>
              <a:t>elements</a:t>
            </a:r>
            <a:endParaRPr sz="3300"/>
          </a:p>
          <a:p>
            <a:pPr>
              <a:spcBef>
                <a:spcPts val="6"/>
              </a:spcBef>
            </a:pPr>
            <a:endParaRPr sz="3600">
              <a:latin typeface="Times New Roman"/>
              <a:cs typeface="Times New Roman"/>
            </a:endParaRPr>
          </a:p>
          <a:p>
            <a:pPr marL="116023"/>
            <a:r>
              <a:rPr sz="2900" b="1" spc="-6" dirty="0">
                <a:solidFill>
                  <a:srgbClr val="800080"/>
                </a:solidFill>
                <a:latin typeface="Courier New"/>
                <a:cs typeface="Courier New"/>
              </a:rPr>
              <a:t>void push (stack *s, int</a:t>
            </a:r>
            <a:r>
              <a:rPr sz="2900" b="1" spc="-30" dirty="0">
                <a:solidFill>
                  <a:srgbClr val="800080"/>
                </a:solidFill>
                <a:latin typeface="Courier New"/>
                <a:cs typeface="Courier New"/>
              </a:rPr>
              <a:t> </a:t>
            </a:r>
            <a:r>
              <a:rPr sz="2900" b="1" spc="-12" dirty="0">
                <a:solidFill>
                  <a:srgbClr val="800080"/>
                </a:solidFill>
                <a:latin typeface="Courier New"/>
                <a:cs typeface="Courier New"/>
              </a:rPr>
              <a:t>element);</a:t>
            </a:r>
            <a:endParaRPr sz="2900">
              <a:latin typeface="Courier New"/>
              <a:cs typeface="Courier New"/>
            </a:endParaRPr>
          </a:p>
          <a:p>
            <a:pPr marL="3351003">
              <a:lnSpc>
                <a:spcPts val="2848"/>
              </a:lnSpc>
              <a:spcBef>
                <a:spcPts val="364"/>
              </a:spcBef>
            </a:pPr>
            <a:r>
              <a:rPr sz="2400" b="1" spc="-6" dirty="0">
                <a:solidFill>
                  <a:srgbClr val="CC009A"/>
                </a:solidFill>
              </a:rPr>
              <a:t>/* </a:t>
            </a:r>
            <a:r>
              <a:rPr sz="2400" b="1" spc="-12" dirty="0">
                <a:solidFill>
                  <a:srgbClr val="CC009A"/>
                </a:solidFill>
              </a:rPr>
              <a:t>Insert </a:t>
            </a:r>
            <a:r>
              <a:rPr sz="2400" b="1" spc="-6" dirty="0">
                <a:solidFill>
                  <a:srgbClr val="CC009A"/>
                </a:solidFill>
              </a:rPr>
              <a:t>an </a:t>
            </a:r>
            <a:r>
              <a:rPr sz="2400" b="1" spc="-12" dirty="0">
                <a:solidFill>
                  <a:srgbClr val="CC009A"/>
                </a:solidFill>
              </a:rPr>
              <a:t>element </a:t>
            </a:r>
            <a:r>
              <a:rPr sz="2400" b="1" spc="-6" dirty="0">
                <a:solidFill>
                  <a:srgbClr val="CC009A"/>
                </a:solidFill>
              </a:rPr>
              <a:t>in the </a:t>
            </a:r>
            <a:r>
              <a:rPr sz="2400" b="1" spc="-12" dirty="0">
                <a:solidFill>
                  <a:srgbClr val="CC009A"/>
                </a:solidFill>
              </a:rPr>
              <a:t>stack</a:t>
            </a:r>
            <a:r>
              <a:rPr sz="2400" b="1" spc="-6" dirty="0">
                <a:solidFill>
                  <a:srgbClr val="CC009A"/>
                </a:solidFill>
              </a:rPr>
              <a:t> </a:t>
            </a:r>
            <a:r>
              <a:rPr sz="2400" b="1" spc="-12" dirty="0">
                <a:solidFill>
                  <a:srgbClr val="CC009A"/>
                </a:solidFill>
              </a:rPr>
              <a:t>*/</a:t>
            </a:r>
            <a:endParaRPr sz="2400"/>
          </a:p>
          <a:p>
            <a:pPr marL="116023">
              <a:lnSpc>
                <a:spcPts val="3421"/>
              </a:lnSpc>
            </a:pPr>
            <a:r>
              <a:rPr sz="2900" b="1" spc="-6" dirty="0">
                <a:solidFill>
                  <a:srgbClr val="800080"/>
                </a:solidFill>
                <a:latin typeface="Courier New"/>
                <a:cs typeface="Courier New"/>
              </a:rPr>
              <a:t>int pop (stack</a:t>
            </a:r>
            <a:r>
              <a:rPr sz="2900" b="1" spc="-36" dirty="0">
                <a:solidFill>
                  <a:srgbClr val="800080"/>
                </a:solidFill>
                <a:latin typeface="Courier New"/>
                <a:cs typeface="Courier New"/>
              </a:rPr>
              <a:t> </a:t>
            </a:r>
            <a:r>
              <a:rPr sz="2900" b="1" spc="-12" dirty="0">
                <a:solidFill>
                  <a:srgbClr val="800080"/>
                </a:solidFill>
                <a:latin typeface="Courier New"/>
                <a:cs typeface="Courier New"/>
              </a:rPr>
              <a:t>*s);</a:t>
            </a:r>
            <a:endParaRPr sz="2900">
              <a:latin typeface="Courier New"/>
              <a:cs typeface="Courier New"/>
            </a:endParaRPr>
          </a:p>
          <a:p>
            <a:pPr marL="3351003">
              <a:lnSpc>
                <a:spcPts val="2848"/>
              </a:lnSpc>
              <a:spcBef>
                <a:spcPts val="364"/>
              </a:spcBef>
            </a:pPr>
            <a:r>
              <a:rPr sz="2400" b="1" spc="-6" dirty="0">
                <a:solidFill>
                  <a:srgbClr val="CC009A"/>
                </a:solidFill>
              </a:rPr>
              <a:t>/* </a:t>
            </a:r>
            <a:r>
              <a:rPr sz="2400" b="1" spc="-12" dirty="0">
                <a:solidFill>
                  <a:srgbClr val="CC009A"/>
                </a:solidFill>
              </a:rPr>
              <a:t>Remove </a:t>
            </a:r>
            <a:r>
              <a:rPr sz="2400" b="1" spc="-6" dirty="0">
                <a:solidFill>
                  <a:srgbClr val="CC009A"/>
                </a:solidFill>
              </a:rPr>
              <a:t>and </a:t>
            </a:r>
            <a:r>
              <a:rPr sz="2400" b="1" spc="-12" dirty="0">
                <a:solidFill>
                  <a:srgbClr val="CC009A"/>
                </a:solidFill>
              </a:rPr>
              <a:t>return </a:t>
            </a:r>
            <a:r>
              <a:rPr sz="2400" b="1" spc="-6" dirty="0">
                <a:solidFill>
                  <a:srgbClr val="CC009A"/>
                </a:solidFill>
              </a:rPr>
              <a:t>the top </a:t>
            </a:r>
            <a:r>
              <a:rPr sz="2400" b="1" spc="-12" dirty="0">
                <a:solidFill>
                  <a:srgbClr val="CC009A"/>
                </a:solidFill>
              </a:rPr>
              <a:t>element</a:t>
            </a:r>
            <a:r>
              <a:rPr sz="2400" b="1" dirty="0">
                <a:solidFill>
                  <a:srgbClr val="CC009A"/>
                </a:solidFill>
              </a:rPr>
              <a:t> </a:t>
            </a:r>
            <a:r>
              <a:rPr sz="2400" b="1" spc="-12" dirty="0">
                <a:solidFill>
                  <a:srgbClr val="CC009A"/>
                </a:solidFill>
              </a:rPr>
              <a:t>*/</a:t>
            </a:r>
            <a:endParaRPr sz="2400"/>
          </a:p>
          <a:p>
            <a:pPr marL="116023">
              <a:lnSpc>
                <a:spcPts val="3421"/>
              </a:lnSpc>
              <a:tabLst>
                <a:tab pos="4473312" algn="l"/>
              </a:tabLst>
            </a:pPr>
            <a:r>
              <a:rPr sz="2900" b="1" spc="-6" dirty="0">
                <a:solidFill>
                  <a:srgbClr val="800080"/>
                </a:solidFill>
                <a:latin typeface="Courier New"/>
                <a:cs typeface="Courier New"/>
              </a:rPr>
              <a:t>void</a:t>
            </a:r>
            <a:r>
              <a:rPr sz="2900" b="1" spc="-12" dirty="0">
                <a:solidFill>
                  <a:srgbClr val="800080"/>
                </a:solidFill>
                <a:latin typeface="Courier New"/>
                <a:cs typeface="Courier New"/>
              </a:rPr>
              <a:t> </a:t>
            </a:r>
            <a:r>
              <a:rPr sz="2900" b="1" spc="-6" dirty="0">
                <a:solidFill>
                  <a:srgbClr val="800080"/>
                </a:solidFill>
                <a:latin typeface="Courier New"/>
                <a:cs typeface="Courier New"/>
              </a:rPr>
              <a:t>create (stack	</a:t>
            </a:r>
            <a:r>
              <a:rPr sz="2900" b="1" spc="-12" dirty="0">
                <a:solidFill>
                  <a:srgbClr val="800080"/>
                </a:solidFill>
                <a:latin typeface="Courier New"/>
                <a:cs typeface="Courier New"/>
              </a:rPr>
              <a:t>*s);</a:t>
            </a:r>
            <a:endParaRPr sz="2900">
              <a:latin typeface="Courier New"/>
              <a:cs typeface="Courier New"/>
            </a:endParaRPr>
          </a:p>
          <a:p>
            <a:pPr marL="3351003">
              <a:lnSpc>
                <a:spcPts val="2848"/>
              </a:lnSpc>
              <a:spcBef>
                <a:spcPts val="364"/>
              </a:spcBef>
            </a:pPr>
            <a:r>
              <a:rPr sz="2400" b="1" spc="-6" dirty="0">
                <a:solidFill>
                  <a:srgbClr val="CC009A"/>
                </a:solidFill>
              </a:rPr>
              <a:t>/* </a:t>
            </a:r>
            <a:r>
              <a:rPr sz="2400" b="1" spc="-12" dirty="0">
                <a:solidFill>
                  <a:srgbClr val="CC009A"/>
                </a:solidFill>
              </a:rPr>
              <a:t>Create </a:t>
            </a:r>
            <a:r>
              <a:rPr sz="2400" b="1" spc="-6" dirty="0">
                <a:solidFill>
                  <a:srgbClr val="CC009A"/>
                </a:solidFill>
              </a:rPr>
              <a:t>a new </a:t>
            </a:r>
            <a:r>
              <a:rPr sz="2400" b="1" spc="-12" dirty="0">
                <a:solidFill>
                  <a:srgbClr val="CC009A"/>
                </a:solidFill>
              </a:rPr>
              <a:t>stack</a:t>
            </a:r>
            <a:r>
              <a:rPr sz="2400" b="1" spc="-18" dirty="0">
                <a:solidFill>
                  <a:srgbClr val="CC009A"/>
                </a:solidFill>
              </a:rPr>
              <a:t> </a:t>
            </a:r>
            <a:r>
              <a:rPr sz="2400" b="1" spc="-12" dirty="0">
                <a:solidFill>
                  <a:srgbClr val="CC009A"/>
                </a:solidFill>
              </a:rPr>
              <a:t>*/</a:t>
            </a:r>
            <a:endParaRPr sz="2400"/>
          </a:p>
          <a:p>
            <a:pPr marL="116023">
              <a:lnSpc>
                <a:spcPts val="3421"/>
              </a:lnSpc>
            </a:pPr>
            <a:r>
              <a:rPr sz="2900" b="1" spc="-6" dirty="0">
                <a:solidFill>
                  <a:srgbClr val="800080"/>
                </a:solidFill>
                <a:latin typeface="Courier New"/>
                <a:cs typeface="Courier New"/>
              </a:rPr>
              <a:t>int isempty (stack</a:t>
            </a:r>
            <a:r>
              <a:rPr sz="2900" b="1" spc="-42" dirty="0">
                <a:solidFill>
                  <a:srgbClr val="800080"/>
                </a:solidFill>
                <a:latin typeface="Courier New"/>
                <a:cs typeface="Courier New"/>
              </a:rPr>
              <a:t> </a:t>
            </a:r>
            <a:r>
              <a:rPr sz="2900" b="1" spc="-12" dirty="0">
                <a:solidFill>
                  <a:srgbClr val="800080"/>
                </a:solidFill>
                <a:latin typeface="Courier New"/>
                <a:cs typeface="Courier New"/>
              </a:rPr>
              <a:t>*s);</a:t>
            </a:r>
            <a:endParaRPr sz="2900">
              <a:latin typeface="Courier New"/>
              <a:cs typeface="Courier New"/>
            </a:endParaRPr>
          </a:p>
          <a:p>
            <a:pPr marL="3351003">
              <a:lnSpc>
                <a:spcPts val="2848"/>
              </a:lnSpc>
              <a:spcBef>
                <a:spcPts val="364"/>
              </a:spcBef>
            </a:pPr>
            <a:r>
              <a:rPr sz="2400" b="1" spc="-6" dirty="0">
                <a:solidFill>
                  <a:srgbClr val="CC009A"/>
                </a:solidFill>
              </a:rPr>
              <a:t>/* </a:t>
            </a:r>
            <a:r>
              <a:rPr sz="2400" b="1" spc="-12" dirty="0">
                <a:solidFill>
                  <a:srgbClr val="CC009A"/>
                </a:solidFill>
              </a:rPr>
              <a:t>Check </a:t>
            </a:r>
            <a:r>
              <a:rPr sz="2400" b="1" spc="-6" dirty="0">
                <a:solidFill>
                  <a:srgbClr val="CC009A"/>
                </a:solidFill>
              </a:rPr>
              <a:t>if </a:t>
            </a:r>
            <a:r>
              <a:rPr sz="2400" b="1" spc="-12" dirty="0">
                <a:solidFill>
                  <a:srgbClr val="CC009A"/>
                </a:solidFill>
              </a:rPr>
              <a:t>stack </a:t>
            </a:r>
            <a:r>
              <a:rPr sz="2400" b="1" spc="-6" dirty="0">
                <a:solidFill>
                  <a:srgbClr val="CC009A"/>
                </a:solidFill>
              </a:rPr>
              <a:t>is </a:t>
            </a:r>
            <a:r>
              <a:rPr sz="2400" b="1" spc="-12" dirty="0">
                <a:solidFill>
                  <a:srgbClr val="CC009A"/>
                </a:solidFill>
              </a:rPr>
              <a:t>empty */</a:t>
            </a:r>
            <a:endParaRPr sz="2400"/>
          </a:p>
          <a:p>
            <a:pPr marL="116023">
              <a:lnSpc>
                <a:spcPts val="3421"/>
              </a:lnSpc>
            </a:pPr>
            <a:r>
              <a:rPr sz="2900" b="1" spc="-6" dirty="0">
                <a:solidFill>
                  <a:srgbClr val="800080"/>
                </a:solidFill>
                <a:latin typeface="Courier New"/>
                <a:cs typeface="Courier New"/>
              </a:rPr>
              <a:t>int isfull (stack</a:t>
            </a:r>
            <a:r>
              <a:rPr sz="2900" b="1" spc="-42" dirty="0">
                <a:solidFill>
                  <a:srgbClr val="800080"/>
                </a:solidFill>
                <a:latin typeface="Courier New"/>
                <a:cs typeface="Courier New"/>
              </a:rPr>
              <a:t> </a:t>
            </a:r>
            <a:r>
              <a:rPr sz="2900" b="1" spc="-12" dirty="0">
                <a:solidFill>
                  <a:srgbClr val="800080"/>
                </a:solidFill>
                <a:latin typeface="Courier New"/>
                <a:cs typeface="Courier New"/>
              </a:rPr>
              <a:t>*s);</a:t>
            </a:r>
            <a:endParaRPr sz="2900">
              <a:latin typeface="Courier New"/>
              <a:cs typeface="Courier New"/>
            </a:endParaRPr>
          </a:p>
          <a:p>
            <a:pPr marL="3351003">
              <a:spcBef>
                <a:spcPts val="358"/>
              </a:spcBef>
            </a:pPr>
            <a:r>
              <a:rPr sz="2400" b="1" spc="-6" dirty="0">
                <a:solidFill>
                  <a:srgbClr val="CC009A"/>
                </a:solidFill>
              </a:rPr>
              <a:t>/* </a:t>
            </a:r>
            <a:r>
              <a:rPr sz="2400" b="1" spc="-12" dirty="0">
                <a:solidFill>
                  <a:srgbClr val="CC009A"/>
                </a:solidFill>
              </a:rPr>
              <a:t>Check </a:t>
            </a:r>
            <a:r>
              <a:rPr sz="2400" b="1" spc="-6" dirty="0">
                <a:solidFill>
                  <a:srgbClr val="CC009A"/>
                </a:solidFill>
              </a:rPr>
              <a:t>if </a:t>
            </a:r>
            <a:r>
              <a:rPr sz="2400" b="1" spc="-12" dirty="0">
                <a:solidFill>
                  <a:srgbClr val="CC009A"/>
                </a:solidFill>
              </a:rPr>
              <a:t>stack </a:t>
            </a:r>
            <a:r>
              <a:rPr sz="2400" b="1" spc="-6" dirty="0">
                <a:solidFill>
                  <a:srgbClr val="CC009A"/>
                </a:solidFill>
              </a:rPr>
              <a:t>is full </a:t>
            </a:r>
            <a:r>
              <a:rPr sz="2400" b="1" spc="-12" dirty="0">
                <a:solidFill>
                  <a:srgbClr val="CC009A"/>
                </a:solidFill>
              </a:rPr>
              <a:t>*/</a:t>
            </a:r>
            <a:endParaRPr sz="2400"/>
          </a:p>
        </p:txBody>
      </p:sp>
      <p:grpSp>
        <p:nvGrpSpPr>
          <p:cNvPr id="4" name="object 5"/>
          <p:cNvGrpSpPr>
            <a:grpSpLocks/>
          </p:cNvGrpSpPr>
          <p:nvPr/>
        </p:nvGrpSpPr>
        <p:grpSpPr bwMode="auto">
          <a:xfrm>
            <a:off x="0" y="0"/>
            <a:ext cx="12192000" cy="6858000"/>
            <a:chOff x="0" y="0"/>
            <a:chExt cx="16217900" cy="9118600"/>
          </a:xfrm>
        </p:grpSpPr>
        <p:sp>
          <p:nvSpPr>
            <p:cNvPr id="8"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94117" y="905052"/>
            <a:ext cx="3362139" cy="4588996"/>
          </a:xfrm>
          <a:custGeom>
            <a:avLst/>
            <a:gdLst/>
            <a:ahLst/>
            <a:cxnLst/>
            <a:rect l="l" t="t" r="r" b="b"/>
            <a:pathLst>
              <a:path w="2514600" h="4572000">
                <a:moveTo>
                  <a:pt x="2514600" y="2285999"/>
                </a:moveTo>
                <a:lnTo>
                  <a:pt x="2514162" y="2225094"/>
                </a:lnTo>
                <a:lnTo>
                  <a:pt x="2512856" y="2164582"/>
                </a:lnTo>
                <a:lnTo>
                  <a:pt x="2510693" y="2104483"/>
                </a:lnTo>
                <a:lnTo>
                  <a:pt x="2507684" y="2044817"/>
                </a:lnTo>
                <a:lnTo>
                  <a:pt x="2503839" y="1985603"/>
                </a:lnTo>
                <a:lnTo>
                  <a:pt x="2499170" y="1926861"/>
                </a:lnTo>
                <a:lnTo>
                  <a:pt x="2493687" y="1868612"/>
                </a:lnTo>
                <a:lnTo>
                  <a:pt x="2487401" y="1810873"/>
                </a:lnTo>
                <a:lnTo>
                  <a:pt x="2480323" y="1753667"/>
                </a:lnTo>
                <a:lnTo>
                  <a:pt x="2472465" y="1697011"/>
                </a:lnTo>
                <a:lnTo>
                  <a:pt x="2463836" y="1640926"/>
                </a:lnTo>
                <a:lnTo>
                  <a:pt x="2454447" y="1585432"/>
                </a:lnTo>
                <a:lnTo>
                  <a:pt x="2444311" y="1530548"/>
                </a:lnTo>
                <a:lnTo>
                  <a:pt x="2433436" y="1476294"/>
                </a:lnTo>
                <a:lnTo>
                  <a:pt x="2421835" y="1422690"/>
                </a:lnTo>
                <a:lnTo>
                  <a:pt x="2409519" y="1369756"/>
                </a:lnTo>
                <a:lnTo>
                  <a:pt x="2396497" y="1317511"/>
                </a:lnTo>
                <a:lnTo>
                  <a:pt x="2382781" y="1265975"/>
                </a:lnTo>
                <a:lnTo>
                  <a:pt x="2368382" y="1215168"/>
                </a:lnTo>
                <a:lnTo>
                  <a:pt x="2353311" y="1165109"/>
                </a:lnTo>
                <a:lnTo>
                  <a:pt x="2337578" y="1115819"/>
                </a:lnTo>
                <a:lnTo>
                  <a:pt x="2321195" y="1067316"/>
                </a:lnTo>
                <a:lnTo>
                  <a:pt x="2304173" y="1019622"/>
                </a:lnTo>
                <a:lnTo>
                  <a:pt x="2286521" y="972754"/>
                </a:lnTo>
                <a:lnTo>
                  <a:pt x="2268252" y="926734"/>
                </a:lnTo>
                <a:lnTo>
                  <a:pt x="2249375" y="881581"/>
                </a:lnTo>
                <a:lnTo>
                  <a:pt x="2229902" y="837315"/>
                </a:lnTo>
                <a:lnTo>
                  <a:pt x="2209844" y="793955"/>
                </a:lnTo>
                <a:lnTo>
                  <a:pt x="2189212" y="751522"/>
                </a:lnTo>
                <a:lnTo>
                  <a:pt x="2168016" y="710034"/>
                </a:lnTo>
                <a:lnTo>
                  <a:pt x="2146268" y="669512"/>
                </a:lnTo>
                <a:lnTo>
                  <a:pt x="2123977" y="629975"/>
                </a:lnTo>
                <a:lnTo>
                  <a:pt x="2101156" y="591444"/>
                </a:lnTo>
                <a:lnTo>
                  <a:pt x="2077815" y="553937"/>
                </a:lnTo>
                <a:lnTo>
                  <a:pt x="2053965" y="517475"/>
                </a:lnTo>
                <a:lnTo>
                  <a:pt x="2029616" y="482077"/>
                </a:lnTo>
                <a:lnTo>
                  <a:pt x="2004780" y="447764"/>
                </a:lnTo>
                <a:lnTo>
                  <a:pt x="1979468" y="414554"/>
                </a:lnTo>
                <a:lnTo>
                  <a:pt x="1953690" y="382468"/>
                </a:lnTo>
                <a:lnTo>
                  <a:pt x="1927457" y="351525"/>
                </a:lnTo>
                <a:lnTo>
                  <a:pt x="1900780" y="321746"/>
                </a:lnTo>
                <a:lnTo>
                  <a:pt x="1873671" y="293149"/>
                </a:lnTo>
                <a:lnTo>
                  <a:pt x="1846139" y="265754"/>
                </a:lnTo>
                <a:lnTo>
                  <a:pt x="1818196" y="239582"/>
                </a:lnTo>
                <a:lnTo>
                  <a:pt x="1761120" y="190984"/>
                </a:lnTo>
                <a:lnTo>
                  <a:pt x="1702529" y="147512"/>
                </a:lnTo>
                <a:lnTo>
                  <a:pt x="1642511" y="109323"/>
                </a:lnTo>
                <a:lnTo>
                  <a:pt x="1581152" y="76577"/>
                </a:lnTo>
                <a:lnTo>
                  <a:pt x="1518541" y="49430"/>
                </a:lnTo>
                <a:lnTo>
                  <a:pt x="1454762" y="28041"/>
                </a:lnTo>
                <a:lnTo>
                  <a:pt x="1389905" y="12568"/>
                </a:lnTo>
                <a:lnTo>
                  <a:pt x="1324055" y="3168"/>
                </a:lnTo>
                <a:lnTo>
                  <a:pt x="1257300" y="0"/>
                </a:lnTo>
                <a:lnTo>
                  <a:pt x="1223778" y="795"/>
                </a:lnTo>
                <a:lnTo>
                  <a:pt x="1157401" y="7099"/>
                </a:lnTo>
                <a:lnTo>
                  <a:pt x="1091980" y="19555"/>
                </a:lnTo>
                <a:lnTo>
                  <a:pt x="1027604" y="38006"/>
                </a:lnTo>
                <a:lnTo>
                  <a:pt x="964359" y="62294"/>
                </a:lnTo>
                <a:lnTo>
                  <a:pt x="902331" y="92260"/>
                </a:lnTo>
                <a:lnTo>
                  <a:pt x="841607" y="127747"/>
                </a:lnTo>
                <a:lnTo>
                  <a:pt x="782273" y="168597"/>
                </a:lnTo>
                <a:lnTo>
                  <a:pt x="724416" y="214652"/>
                </a:lnTo>
                <a:lnTo>
                  <a:pt x="668123" y="265754"/>
                </a:lnTo>
                <a:lnTo>
                  <a:pt x="640590" y="293149"/>
                </a:lnTo>
                <a:lnTo>
                  <a:pt x="613480" y="321746"/>
                </a:lnTo>
                <a:lnTo>
                  <a:pt x="586804" y="351525"/>
                </a:lnTo>
                <a:lnTo>
                  <a:pt x="560573" y="382468"/>
                </a:lnTo>
                <a:lnTo>
                  <a:pt x="534799" y="414554"/>
                </a:lnTo>
                <a:lnTo>
                  <a:pt x="509490" y="447764"/>
                </a:lnTo>
                <a:lnTo>
                  <a:pt x="484659" y="482077"/>
                </a:lnTo>
                <a:lnTo>
                  <a:pt x="460317" y="517475"/>
                </a:lnTo>
                <a:lnTo>
                  <a:pt x="436473" y="553937"/>
                </a:lnTo>
                <a:lnTo>
                  <a:pt x="413140" y="591444"/>
                </a:lnTo>
                <a:lnTo>
                  <a:pt x="390327" y="629975"/>
                </a:lnTo>
                <a:lnTo>
                  <a:pt x="368045" y="669512"/>
                </a:lnTo>
                <a:lnTo>
                  <a:pt x="346307" y="710034"/>
                </a:lnTo>
                <a:lnTo>
                  <a:pt x="325121" y="751522"/>
                </a:lnTo>
                <a:lnTo>
                  <a:pt x="304499" y="793955"/>
                </a:lnTo>
                <a:lnTo>
                  <a:pt x="284452" y="837315"/>
                </a:lnTo>
                <a:lnTo>
                  <a:pt x="264991" y="881581"/>
                </a:lnTo>
                <a:lnTo>
                  <a:pt x="246126" y="926734"/>
                </a:lnTo>
                <a:lnTo>
                  <a:pt x="227868" y="972754"/>
                </a:lnTo>
                <a:lnTo>
                  <a:pt x="210229" y="1019622"/>
                </a:lnTo>
                <a:lnTo>
                  <a:pt x="193218" y="1067316"/>
                </a:lnTo>
                <a:lnTo>
                  <a:pt x="176847" y="1115819"/>
                </a:lnTo>
                <a:lnTo>
                  <a:pt x="161127" y="1165109"/>
                </a:lnTo>
                <a:lnTo>
                  <a:pt x="146068" y="1215168"/>
                </a:lnTo>
                <a:lnTo>
                  <a:pt x="131681" y="1265975"/>
                </a:lnTo>
                <a:lnTo>
                  <a:pt x="117977" y="1317511"/>
                </a:lnTo>
                <a:lnTo>
                  <a:pt x="104968" y="1369756"/>
                </a:lnTo>
                <a:lnTo>
                  <a:pt x="92662" y="1422690"/>
                </a:lnTo>
                <a:lnTo>
                  <a:pt x="81073" y="1476294"/>
                </a:lnTo>
                <a:lnTo>
                  <a:pt x="70209" y="1530548"/>
                </a:lnTo>
                <a:lnTo>
                  <a:pt x="60083" y="1585432"/>
                </a:lnTo>
                <a:lnTo>
                  <a:pt x="50704" y="1640926"/>
                </a:lnTo>
                <a:lnTo>
                  <a:pt x="42085" y="1697011"/>
                </a:lnTo>
                <a:lnTo>
                  <a:pt x="34234" y="1753667"/>
                </a:lnTo>
                <a:lnTo>
                  <a:pt x="27165" y="1810873"/>
                </a:lnTo>
                <a:lnTo>
                  <a:pt x="20886" y="1868612"/>
                </a:lnTo>
                <a:lnTo>
                  <a:pt x="15410" y="1926861"/>
                </a:lnTo>
                <a:lnTo>
                  <a:pt x="10746" y="1985603"/>
                </a:lnTo>
                <a:lnTo>
                  <a:pt x="6906" y="2044817"/>
                </a:lnTo>
                <a:lnTo>
                  <a:pt x="3901" y="2104483"/>
                </a:lnTo>
                <a:lnTo>
                  <a:pt x="1741" y="2164582"/>
                </a:lnTo>
                <a:lnTo>
                  <a:pt x="437" y="2225094"/>
                </a:lnTo>
                <a:lnTo>
                  <a:pt x="0" y="2286000"/>
                </a:lnTo>
                <a:lnTo>
                  <a:pt x="437" y="2346869"/>
                </a:lnTo>
                <a:lnTo>
                  <a:pt x="1741" y="2407348"/>
                </a:lnTo>
                <a:lnTo>
                  <a:pt x="3901" y="2467415"/>
                </a:lnTo>
                <a:lnTo>
                  <a:pt x="6906" y="2527053"/>
                </a:lnTo>
                <a:lnTo>
                  <a:pt x="10746" y="2586240"/>
                </a:lnTo>
                <a:lnTo>
                  <a:pt x="15410" y="2644957"/>
                </a:lnTo>
                <a:lnTo>
                  <a:pt x="20886" y="2703184"/>
                </a:lnTo>
                <a:lnTo>
                  <a:pt x="27165" y="2760902"/>
                </a:lnTo>
                <a:lnTo>
                  <a:pt x="34234" y="2818090"/>
                </a:lnTo>
                <a:lnTo>
                  <a:pt x="42085" y="2874729"/>
                </a:lnTo>
                <a:lnTo>
                  <a:pt x="50704" y="2930798"/>
                </a:lnTo>
                <a:lnTo>
                  <a:pt x="60083" y="2986279"/>
                </a:lnTo>
                <a:lnTo>
                  <a:pt x="70209" y="3041152"/>
                </a:lnTo>
                <a:lnTo>
                  <a:pt x="81073" y="3095395"/>
                </a:lnTo>
                <a:lnTo>
                  <a:pt x="92662" y="3148991"/>
                </a:lnTo>
                <a:lnTo>
                  <a:pt x="104968" y="3201918"/>
                </a:lnTo>
                <a:lnTo>
                  <a:pt x="117977" y="3254158"/>
                </a:lnTo>
                <a:lnTo>
                  <a:pt x="131681" y="3305690"/>
                </a:lnTo>
                <a:lnTo>
                  <a:pt x="146068" y="3356494"/>
                </a:lnTo>
                <a:lnTo>
                  <a:pt x="161127" y="3406552"/>
                </a:lnTo>
                <a:lnTo>
                  <a:pt x="176847" y="3455842"/>
                </a:lnTo>
                <a:lnTo>
                  <a:pt x="193218" y="3504345"/>
                </a:lnTo>
                <a:lnTo>
                  <a:pt x="210229" y="3552042"/>
                </a:lnTo>
                <a:lnTo>
                  <a:pt x="227868" y="3598912"/>
                </a:lnTo>
                <a:lnTo>
                  <a:pt x="246126" y="3644936"/>
                </a:lnTo>
                <a:lnTo>
                  <a:pt x="264991" y="3690094"/>
                </a:lnTo>
                <a:lnTo>
                  <a:pt x="284452" y="3734367"/>
                </a:lnTo>
                <a:lnTo>
                  <a:pt x="304499" y="3777733"/>
                </a:lnTo>
                <a:lnTo>
                  <a:pt x="325121" y="3820175"/>
                </a:lnTo>
                <a:lnTo>
                  <a:pt x="346307" y="3861671"/>
                </a:lnTo>
                <a:lnTo>
                  <a:pt x="368045" y="3902202"/>
                </a:lnTo>
                <a:lnTo>
                  <a:pt x="390327" y="3941748"/>
                </a:lnTo>
                <a:lnTo>
                  <a:pt x="413140" y="3980289"/>
                </a:lnTo>
                <a:lnTo>
                  <a:pt x="436473" y="4017806"/>
                </a:lnTo>
                <a:lnTo>
                  <a:pt x="460317" y="4054279"/>
                </a:lnTo>
                <a:lnTo>
                  <a:pt x="484659" y="4089688"/>
                </a:lnTo>
                <a:lnTo>
                  <a:pt x="509490" y="4124013"/>
                </a:lnTo>
                <a:lnTo>
                  <a:pt x="534799" y="4157235"/>
                </a:lnTo>
                <a:lnTo>
                  <a:pt x="560573" y="4189333"/>
                </a:lnTo>
                <a:lnTo>
                  <a:pt x="586804" y="4220288"/>
                </a:lnTo>
                <a:lnTo>
                  <a:pt x="613480" y="4250080"/>
                </a:lnTo>
                <a:lnTo>
                  <a:pt x="640590" y="4278689"/>
                </a:lnTo>
                <a:lnTo>
                  <a:pt x="668123" y="4306096"/>
                </a:lnTo>
                <a:lnTo>
                  <a:pt x="696069" y="4332280"/>
                </a:lnTo>
                <a:lnTo>
                  <a:pt x="753155" y="4380902"/>
                </a:lnTo>
                <a:lnTo>
                  <a:pt x="811761" y="4424397"/>
                </a:lnTo>
                <a:lnTo>
                  <a:pt x="871800" y="4462607"/>
                </a:lnTo>
                <a:lnTo>
                  <a:pt x="933187" y="4495372"/>
                </a:lnTo>
                <a:lnTo>
                  <a:pt x="995835" y="4522536"/>
                </a:lnTo>
                <a:lnTo>
                  <a:pt x="1059656" y="4543939"/>
                </a:lnTo>
                <a:lnTo>
                  <a:pt x="1124565" y="4559422"/>
                </a:lnTo>
                <a:lnTo>
                  <a:pt x="1190475" y="4568829"/>
                </a:lnTo>
                <a:lnTo>
                  <a:pt x="1257300" y="4571999"/>
                </a:lnTo>
                <a:lnTo>
                  <a:pt x="1290785" y="4571204"/>
                </a:lnTo>
                <a:lnTo>
                  <a:pt x="1357098" y="4564895"/>
                </a:lnTo>
                <a:lnTo>
                  <a:pt x="1422463" y="4552430"/>
                </a:lnTo>
                <a:lnTo>
                  <a:pt x="1486792" y="4533967"/>
                </a:lnTo>
                <a:lnTo>
                  <a:pt x="1549998" y="4509664"/>
                </a:lnTo>
                <a:lnTo>
                  <a:pt x="1611994" y="4479680"/>
                </a:lnTo>
                <a:lnTo>
                  <a:pt x="1672693" y="4444172"/>
                </a:lnTo>
                <a:lnTo>
                  <a:pt x="1732008" y="4403300"/>
                </a:lnTo>
                <a:lnTo>
                  <a:pt x="1789853" y="4357222"/>
                </a:lnTo>
                <a:lnTo>
                  <a:pt x="1846139" y="4306096"/>
                </a:lnTo>
                <a:lnTo>
                  <a:pt x="1873671" y="4278689"/>
                </a:lnTo>
                <a:lnTo>
                  <a:pt x="1900780" y="4250080"/>
                </a:lnTo>
                <a:lnTo>
                  <a:pt x="1927457" y="4220288"/>
                </a:lnTo>
                <a:lnTo>
                  <a:pt x="1953690" y="4189333"/>
                </a:lnTo>
                <a:lnTo>
                  <a:pt x="1979468" y="4157235"/>
                </a:lnTo>
                <a:lnTo>
                  <a:pt x="2004780" y="4124013"/>
                </a:lnTo>
                <a:lnTo>
                  <a:pt x="2029616" y="4089688"/>
                </a:lnTo>
                <a:lnTo>
                  <a:pt x="2053965" y="4054279"/>
                </a:lnTo>
                <a:lnTo>
                  <a:pt x="2077815" y="4017806"/>
                </a:lnTo>
                <a:lnTo>
                  <a:pt x="2101156" y="3980289"/>
                </a:lnTo>
                <a:lnTo>
                  <a:pt x="2123977" y="3941748"/>
                </a:lnTo>
                <a:lnTo>
                  <a:pt x="2146268" y="3902202"/>
                </a:lnTo>
                <a:lnTo>
                  <a:pt x="2168016" y="3861671"/>
                </a:lnTo>
                <a:lnTo>
                  <a:pt x="2189212" y="3820175"/>
                </a:lnTo>
                <a:lnTo>
                  <a:pt x="2209844" y="3777733"/>
                </a:lnTo>
                <a:lnTo>
                  <a:pt x="2229902" y="3734367"/>
                </a:lnTo>
                <a:lnTo>
                  <a:pt x="2249375" y="3690094"/>
                </a:lnTo>
                <a:lnTo>
                  <a:pt x="2268252" y="3644936"/>
                </a:lnTo>
                <a:lnTo>
                  <a:pt x="2286521" y="3598912"/>
                </a:lnTo>
                <a:lnTo>
                  <a:pt x="2304173" y="3552042"/>
                </a:lnTo>
                <a:lnTo>
                  <a:pt x="2321195" y="3504345"/>
                </a:lnTo>
                <a:lnTo>
                  <a:pt x="2337578" y="3455842"/>
                </a:lnTo>
                <a:lnTo>
                  <a:pt x="2353311" y="3406552"/>
                </a:lnTo>
                <a:lnTo>
                  <a:pt x="2368382" y="3356494"/>
                </a:lnTo>
                <a:lnTo>
                  <a:pt x="2382781" y="3305690"/>
                </a:lnTo>
                <a:lnTo>
                  <a:pt x="2396497" y="3254158"/>
                </a:lnTo>
                <a:lnTo>
                  <a:pt x="2409519" y="3201918"/>
                </a:lnTo>
                <a:lnTo>
                  <a:pt x="2421835" y="3148991"/>
                </a:lnTo>
                <a:lnTo>
                  <a:pt x="2433436" y="3095395"/>
                </a:lnTo>
                <a:lnTo>
                  <a:pt x="2444311" y="3041152"/>
                </a:lnTo>
                <a:lnTo>
                  <a:pt x="2454447" y="2986279"/>
                </a:lnTo>
                <a:lnTo>
                  <a:pt x="2463836" y="2930798"/>
                </a:lnTo>
                <a:lnTo>
                  <a:pt x="2472465" y="2874729"/>
                </a:lnTo>
                <a:lnTo>
                  <a:pt x="2480323" y="2818090"/>
                </a:lnTo>
                <a:lnTo>
                  <a:pt x="2487401" y="2760902"/>
                </a:lnTo>
                <a:lnTo>
                  <a:pt x="2493687" y="2703184"/>
                </a:lnTo>
                <a:lnTo>
                  <a:pt x="2499170" y="2644957"/>
                </a:lnTo>
                <a:lnTo>
                  <a:pt x="2503839" y="2586240"/>
                </a:lnTo>
                <a:lnTo>
                  <a:pt x="2507684" y="2527053"/>
                </a:lnTo>
                <a:lnTo>
                  <a:pt x="2510693" y="2467415"/>
                </a:lnTo>
                <a:lnTo>
                  <a:pt x="2512856" y="2407348"/>
                </a:lnTo>
                <a:lnTo>
                  <a:pt x="2514162" y="2346869"/>
                </a:lnTo>
                <a:lnTo>
                  <a:pt x="2514600" y="2285999"/>
                </a:lnTo>
                <a:close/>
              </a:path>
            </a:pathLst>
          </a:custGeom>
          <a:solidFill>
            <a:srgbClr val="CCFFFF"/>
          </a:solidFill>
        </p:spPr>
        <p:txBody>
          <a:bodyPr wrap="square" lIns="0" tIns="0" rIns="0" bIns="0" rtlCol="0"/>
          <a:lstStyle/>
          <a:p>
            <a:endParaRPr/>
          </a:p>
        </p:txBody>
      </p:sp>
      <p:sp>
        <p:nvSpPr>
          <p:cNvPr id="3" name="object 3"/>
          <p:cNvSpPr/>
          <p:nvPr/>
        </p:nvSpPr>
        <p:spPr>
          <a:xfrm>
            <a:off x="5994117" y="905052"/>
            <a:ext cx="3362139" cy="4588996"/>
          </a:xfrm>
          <a:custGeom>
            <a:avLst/>
            <a:gdLst/>
            <a:ahLst/>
            <a:cxnLst/>
            <a:rect l="l" t="t" r="r" b="b"/>
            <a:pathLst>
              <a:path w="2514600" h="4572000">
                <a:moveTo>
                  <a:pt x="2514600" y="2285999"/>
                </a:moveTo>
                <a:lnTo>
                  <a:pt x="2514162" y="2225094"/>
                </a:lnTo>
                <a:lnTo>
                  <a:pt x="2512856" y="2164582"/>
                </a:lnTo>
                <a:lnTo>
                  <a:pt x="2510693" y="2104483"/>
                </a:lnTo>
                <a:lnTo>
                  <a:pt x="2507684" y="2044817"/>
                </a:lnTo>
                <a:lnTo>
                  <a:pt x="2503839" y="1985603"/>
                </a:lnTo>
                <a:lnTo>
                  <a:pt x="2499170" y="1926861"/>
                </a:lnTo>
                <a:lnTo>
                  <a:pt x="2493687" y="1868612"/>
                </a:lnTo>
                <a:lnTo>
                  <a:pt x="2487401" y="1810873"/>
                </a:lnTo>
                <a:lnTo>
                  <a:pt x="2480323" y="1753667"/>
                </a:lnTo>
                <a:lnTo>
                  <a:pt x="2472465" y="1697011"/>
                </a:lnTo>
                <a:lnTo>
                  <a:pt x="2463836" y="1640926"/>
                </a:lnTo>
                <a:lnTo>
                  <a:pt x="2454447" y="1585432"/>
                </a:lnTo>
                <a:lnTo>
                  <a:pt x="2444311" y="1530548"/>
                </a:lnTo>
                <a:lnTo>
                  <a:pt x="2433436" y="1476294"/>
                </a:lnTo>
                <a:lnTo>
                  <a:pt x="2421835" y="1422690"/>
                </a:lnTo>
                <a:lnTo>
                  <a:pt x="2409519" y="1369756"/>
                </a:lnTo>
                <a:lnTo>
                  <a:pt x="2396497" y="1317511"/>
                </a:lnTo>
                <a:lnTo>
                  <a:pt x="2382781" y="1265975"/>
                </a:lnTo>
                <a:lnTo>
                  <a:pt x="2368382" y="1215168"/>
                </a:lnTo>
                <a:lnTo>
                  <a:pt x="2353311" y="1165109"/>
                </a:lnTo>
                <a:lnTo>
                  <a:pt x="2337578" y="1115819"/>
                </a:lnTo>
                <a:lnTo>
                  <a:pt x="2321195" y="1067316"/>
                </a:lnTo>
                <a:lnTo>
                  <a:pt x="2304173" y="1019622"/>
                </a:lnTo>
                <a:lnTo>
                  <a:pt x="2286521" y="972754"/>
                </a:lnTo>
                <a:lnTo>
                  <a:pt x="2268252" y="926734"/>
                </a:lnTo>
                <a:lnTo>
                  <a:pt x="2249375" y="881581"/>
                </a:lnTo>
                <a:lnTo>
                  <a:pt x="2229902" y="837315"/>
                </a:lnTo>
                <a:lnTo>
                  <a:pt x="2209844" y="793955"/>
                </a:lnTo>
                <a:lnTo>
                  <a:pt x="2189212" y="751522"/>
                </a:lnTo>
                <a:lnTo>
                  <a:pt x="2168016" y="710034"/>
                </a:lnTo>
                <a:lnTo>
                  <a:pt x="2146268" y="669512"/>
                </a:lnTo>
                <a:lnTo>
                  <a:pt x="2123977" y="629975"/>
                </a:lnTo>
                <a:lnTo>
                  <a:pt x="2101156" y="591444"/>
                </a:lnTo>
                <a:lnTo>
                  <a:pt x="2077815" y="553937"/>
                </a:lnTo>
                <a:lnTo>
                  <a:pt x="2053965" y="517475"/>
                </a:lnTo>
                <a:lnTo>
                  <a:pt x="2029616" y="482077"/>
                </a:lnTo>
                <a:lnTo>
                  <a:pt x="2004780" y="447764"/>
                </a:lnTo>
                <a:lnTo>
                  <a:pt x="1979468" y="414554"/>
                </a:lnTo>
                <a:lnTo>
                  <a:pt x="1953690" y="382468"/>
                </a:lnTo>
                <a:lnTo>
                  <a:pt x="1927457" y="351525"/>
                </a:lnTo>
                <a:lnTo>
                  <a:pt x="1900780" y="321746"/>
                </a:lnTo>
                <a:lnTo>
                  <a:pt x="1873671" y="293149"/>
                </a:lnTo>
                <a:lnTo>
                  <a:pt x="1846139" y="265754"/>
                </a:lnTo>
                <a:lnTo>
                  <a:pt x="1818196" y="239582"/>
                </a:lnTo>
                <a:lnTo>
                  <a:pt x="1761120" y="190984"/>
                </a:lnTo>
                <a:lnTo>
                  <a:pt x="1702529" y="147512"/>
                </a:lnTo>
                <a:lnTo>
                  <a:pt x="1642511" y="109323"/>
                </a:lnTo>
                <a:lnTo>
                  <a:pt x="1581152" y="76577"/>
                </a:lnTo>
                <a:lnTo>
                  <a:pt x="1518541" y="49430"/>
                </a:lnTo>
                <a:lnTo>
                  <a:pt x="1454762" y="28041"/>
                </a:lnTo>
                <a:lnTo>
                  <a:pt x="1389905" y="12568"/>
                </a:lnTo>
                <a:lnTo>
                  <a:pt x="1324055" y="3168"/>
                </a:lnTo>
                <a:lnTo>
                  <a:pt x="1257300" y="0"/>
                </a:lnTo>
                <a:lnTo>
                  <a:pt x="1223778" y="795"/>
                </a:lnTo>
                <a:lnTo>
                  <a:pt x="1157401" y="7099"/>
                </a:lnTo>
                <a:lnTo>
                  <a:pt x="1091980" y="19555"/>
                </a:lnTo>
                <a:lnTo>
                  <a:pt x="1027604" y="38006"/>
                </a:lnTo>
                <a:lnTo>
                  <a:pt x="964359" y="62294"/>
                </a:lnTo>
                <a:lnTo>
                  <a:pt x="902331" y="92260"/>
                </a:lnTo>
                <a:lnTo>
                  <a:pt x="841607" y="127747"/>
                </a:lnTo>
                <a:lnTo>
                  <a:pt x="782273" y="168597"/>
                </a:lnTo>
                <a:lnTo>
                  <a:pt x="724416" y="214652"/>
                </a:lnTo>
                <a:lnTo>
                  <a:pt x="668123" y="265754"/>
                </a:lnTo>
                <a:lnTo>
                  <a:pt x="640590" y="293149"/>
                </a:lnTo>
                <a:lnTo>
                  <a:pt x="613480" y="321746"/>
                </a:lnTo>
                <a:lnTo>
                  <a:pt x="586804" y="351525"/>
                </a:lnTo>
                <a:lnTo>
                  <a:pt x="560573" y="382468"/>
                </a:lnTo>
                <a:lnTo>
                  <a:pt x="534799" y="414554"/>
                </a:lnTo>
                <a:lnTo>
                  <a:pt x="509490" y="447764"/>
                </a:lnTo>
                <a:lnTo>
                  <a:pt x="484659" y="482077"/>
                </a:lnTo>
                <a:lnTo>
                  <a:pt x="460317" y="517475"/>
                </a:lnTo>
                <a:lnTo>
                  <a:pt x="436473" y="553937"/>
                </a:lnTo>
                <a:lnTo>
                  <a:pt x="413140" y="591444"/>
                </a:lnTo>
                <a:lnTo>
                  <a:pt x="390327" y="629975"/>
                </a:lnTo>
                <a:lnTo>
                  <a:pt x="368046" y="669512"/>
                </a:lnTo>
                <a:lnTo>
                  <a:pt x="346307" y="710034"/>
                </a:lnTo>
                <a:lnTo>
                  <a:pt x="325121" y="751522"/>
                </a:lnTo>
                <a:lnTo>
                  <a:pt x="304499" y="793955"/>
                </a:lnTo>
                <a:lnTo>
                  <a:pt x="284452" y="837315"/>
                </a:lnTo>
                <a:lnTo>
                  <a:pt x="264991" y="881581"/>
                </a:lnTo>
                <a:lnTo>
                  <a:pt x="246126" y="926734"/>
                </a:lnTo>
                <a:lnTo>
                  <a:pt x="227868" y="972754"/>
                </a:lnTo>
                <a:lnTo>
                  <a:pt x="210229" y="1019622"/>
                </a:lnTo>
                <a:lnTo>
                  <a:pt x="193218" y="1067316"/>
                </a:lnTo>
                <a:lnTo>
                  <a:pt x="176847" y="1115819"/>
                </a:lnTo>
                <a:lnTo>
                  <a:pt x="161127" y="1165109"/>
                </a:lnTo>
                <a:lnTo>
                  <a:pt x="146068" y="1215168"/>
                </a:lnTo>
                <a:lnTo>
                  <a:pt x="131681" y="1265975"/>
                </a:lnTo>
                <a:lnTo>
                  <a:pt x="117977" y="1317511"/>
                </a:lnTo>
                <a:lnTo>
                  <a:pt x="104968" y="1369756"/>
                </a:lnTo>
                <a:lnTo>
                  <a:pt x="92662" y="1422690"/>
                </a:lnTo>
                <a:lnTo>
                  <a:pt x="81073" y="1476294"/>
                </a:lnTo>
                <a:lnTo>
                  <a:pt x="70209" y="1530548"/>
                </a:lnTo>
                <a:lnTo>
                  <a:pt x="60083" y="1585432"/>
                </a:lnTo>
                <a:lnTo>
                  <a:pt x="50704" y="1640926"/>
                </a:lnTo>
                <a:lnTo>
                  <a:pt x="42085" y="1697011"/>
                </a:lnTo>
                <a:lnTo>
                  <a:pt x="34234" y="1753667"/>
                </a:lnTo>
                <a:lnTo>
                  <a:pt x="27165" y="1810873"/>
                </a:lnTo>
                <a:lnTo>
                  <a:pt x="20886" y="1868612"/>
                </a:lnTo>
                <a:lnTo>
                  <a:pt x="15410" y="1926861"/>
                </a:lnTo>
                <a:lnTo>
                  <a:pt x="10746" y="1985603"/>
                </a:lnTo>
                <a:lnTo>
                  <a:pt x="6906" y="2044817"/>
                </a:lnTo>
                <a:lnTo>
                  <a:pt x="3901" y="2104483"/>
                </a:lnTo>
                <a:lnTo>
                  <a:pt x="1741" y="2164582"/>
                </a:lnTo>
                <a:lnTo>
                  <a:pt x="437" y="2225094"/>
                </a:lnTo>
                <a:lnTo>
                  <a:pt x="0" y="2286000"/>
                </a:lnTo>
                <a:lnTo>
                  <a:pt x="437" y="2346869"/>
                </a:lnTo>
                <a:lnTo>
                  <a:pt x="1741" y="2407348"/>
                </a:lnTo>
                <a:lnTo>
                  <a:pt x="3901" y="2467415"/>
                </a:lnTo>
                <a:lnTo>
                  <a:pt x="6906" y="2527053"/>
                </a:lnTo>
                <a:lnTo>
                  <a:pt x="10746" y="2586240"/>
                </a:lnTo>
                <a:lnTo>
                  <a:pt x="15410" y="2644957"/>
                </a:lnTo>
                <a:lnTo>
                  <a:pt x="20886" y="2703184"/>
                </a:lnTo>
                <a:lnTo>
                  <a:pt x="27165" y="2760902"/>
                </a:lnTo>
                <a:lnTo>
                  <a:pt x="34234" y="2818090"/>
                </a:lnTo>
                <a:lnTo>
                  <a:pt x="42085" y="2874729"/>
                </a:lnTo>
                <a:lnTo>
                  <a:pt x="50704" y="2930798"/>
                </a:lnTo>
                <a:lnTo>
                  <a:pt x="60083" y="2986279"/>
                </a:lnTo>
                <a:lnTo>
                  <a:pt x="70209" y="3041152"/>
                </a:lnTo>
                <a:lnTo>
                  <a:pt x="81073" y="3095395"/>
                </a:lnTo>
                <a:lnTo>
                  <a:pt x="92662" y="3148991"/>
                </a:lnTo>
                <a:lnTo>
                  <a:pt x="104968" y="3201918"/>
                </a:lnTo>
                <a:lnTo>
                  <a:pt x="117977" y="3254158"/>
                </a:lnTo>
                <a:lnTo>
                  <a:pt x="131681" y="3305690"/>
                </a:lnTo>
                <a:lnTo>
                  <a:pt x="146068" y="3356494"/>
                </a:lnTo>
                <a:lnTo>
                  <a:pt x="161127" y="3406552"/>
                </a:lnTo>
                <a:lnTo>
                  <a:pt x="176847" y="3455842"/>
                </a:lnTo>
                <a:lnTo>
                  <a:pt x="193218" y="3504345"/>
                </a:lnTo>
                <a:lnTo>
                  <a:pt x="210229" y="3552042"/>
                </a:lnTo>
                <a:lnTo>
                  <a:pt x="227868" y="3598912"/>
                </a:lnTo>
                <a:lnTo>
                  <a:pt x="246126" y="3644936"/>
                </a:lnTo>
                <a:lnTo>
                  <a:pt x="264991" y="3690094"/>
                </a:lnTo>
                <a:lnTo>
                  <a:pt x="284452" y="3734367"/>
                </a:lnTo>
                <a:lnTo>
                  <a:pt x="304499" y="3777733"/>
                </a:lnTo>
                <a:lnTo>
                  <a:pt x="325121" y="3820175"/>
                </a:lnTo>
                <a:lnTo>
                  <a:pt x="346307" y="3861671"/>
                </a:lnTo>
                <a:lnTo>
                  <a:pt x="368045" y="3902202"/>
                </a:lnTo>
                <a:lnTo>
                  <a:pt x="390327" y="3941748"/>
                </a:lnTo>
                <a:lnTo>
                  <a:pt x="413140" y="3980289"/>
                </a:lnTo>
                <a:lnTo>
                  <a:pt x="436473" y="4017806"/>
                </a:lnTo>
                <a:lnTo>
                  <a:pt x="460317" y="4054279"/>
                </a:lnTo>
                <a:lnTo>
                  <a:pt x="484659" y="4089688"/>
                </a:lnTo>
                <a:lnTo>
                  <a:pt x="509490" y="4124013"/>
                </a:lnTo>
                <a:lnTo>
                  <a:pt x="534799" y="4157235"/>
                </a:lnTo>
                <a:lnTo>
                  <a:pt x="560573" y="4189333"/>
                </a:lnTo>
                <a:lnTo>
                  <a:pt x="586804" y="4220288"/>
                </a:lnTo>
                <a:lnTo>
                  <a:pt x="613480" y="4250080"/>
                </a:lnTo>
                <a:lnTo>
                  <a:pt x="640590" y="4278689"/>
                </a:lnTo>
                <a:lnTo>
                  <a:pt x="668123" y="4306096"/>
                </a:lnTo>
                <a:lnTo>
                  <a:pt x="696069" y="4332280"/>
                </a:lnTo>
                <a:lnTo>
                  <a:pt x="753155" y="4380902"/>
                </a:lnTo>
                <a:lnTo>
                  <a:pt x="811761" y="4424397"/>
                </a:lnTo>
                <a:lnTo>
                  <a:pt x="871800" y="4462607"/>
                </a:lnTo>
                <a:lnTo>
                  <a:pt x="933187" y="4495372"/>
                </a:lnTo>
                <a:lnTo>
                  <a:pt x="995835" y="4522536"/>
                </a:lnTo>
                <a:lnTo>
                  <a:pt x="1059656" y="4543939"/>
                </a:lnTo>
                <a:lnTo>
                  <a:pt x="1124565" y="4559422"/>
                </a:lnTo>
                <a:lnTo>
                  <a:pt x="1190475" y="4568829"/>
                </a:lnTo>
                <a:lnTo>
                  <a:pt x="1257300" y="4571999"/>
                </a:lnTo>
                <a:lnTo>
                  <a:pt x="1290785" y="4571204"/>
                </a:lnTo>
                <a:lnTo>
                  <a:pt x="1357098" y="4564895"/>
                </a:lnTo>
                <a:lnTo>
                  <a:pt x="1422463" y="4552430"/>
                </a:lnTo>
                <a:lnTo>
                  <a:pt x="1486792" y="4533967"/>
                </a:lnTo>
                <a:lnTo>
                  <a:pt x="1549998" y="4509664"/>
                </a:lnTo>
                <a:lnTo>
                  <a:pt x="1611994" y="4479680"/>
                </a:lnTo>
                <a:lnTo>
                  <a:pt x="1672693" y="4444172"/>
                </a:lnTo>
                <a:lnTo>
                  <a:pt x="1732008" y="4403300"/>
                </a:lnTo>
                <a:lnTo>
                  <a:pt x="1789853" y="4357222"/>
                </a:lnTo>
                <a:lnTo>
                  <a:pt x="1846139" y="4306096"/>
                </a:lnTo>
                <a:lnTo>
                  <a:pt x="1873671" y="4278689"/>
                </a:lnTo>
                <a:lnTo>
                  <a:pt x="1900780" y="4250080"/>
                </a:lnTo>
                <a:lnTo>
                  <a:pt x="1927457" y="4220288"/>
                </a:lnTo>
                <a:lnTo>
                  <a:pt x="1953690" y="4189333"/>
                </a:lnTo>
                <a:lnTo>
                  <a:pt x="1979468" y="4157235"/>
                </a:lnTo>
                <a:lnTo>
                  <a:pt x="2004780" y="4124013"/>
                </a:lnTo>
                <a:lnTo>
                  <a:pt x="2029616" y="4089688"/>
                </a:lnTo>
                <a:lnTo>
                  <a:pt x="2053965" y="4054279"/>
                </a:lnTo>
                <a:lnTo>
                  <a:pt x="2077815" y="4017806"/>
                </a:lnTo>
                <a:lnTo>
                  <a:pt x="2101156" y="3980289"/>
                </a:lnTo>
                <a:lnTo>
                  <a:pt x="2123977" y="3941748"/>
                </a:lnTo>
                <a:lnTo>
                  <a:pt x="2146268" y="3902202"/>
                </a:lnTo>
                <a:lnTo>
                  <a:pt x="2168016" y="3861671"/>
                </a:lnTo>
                <a:lnTo>
                  <a:pt x="2189212" y="3820175"/>
                </a:lnTo>
                <a:lnTo>
                  <a:pt x="2209844" y="3777733"/>
                </a:lnTo>
                <a:lnTo>
                  <a:pt x="2229902" y="3734367"/>
                </a:lnTo>
                <a:lnTo>
                  <a:pt x="2249375" y="3690094"/>
                </a:lnTo>
                <a:lnTo>
                  <a:pt x="2268252" y="3644936"/>
                </a:lnTo>
                <a:lnTo>
                  <a:pt x="2286521" y="3598912"/>
                </a:lnTo>
                <a:lnTo>
                  <a:pt x="2304173" y="3552042"/>
                </a:lnTo>
                <a:lnTo>
                  <a:pt x="2321195" y="3504345"/>
                </a:lnTo>
                <a:lnTo>
                  <a:pt x="2337578" y="3455842"/>
                </a:lnTo>
                <a:lnTo>
                  <a:pt x="2353311" y="3406552"/>
                </a:lnTo>
                <a:lnTo>
                  <a:pt x="2368382" y="3356494"/>
                </a:lnTo>
                <a:lnTo>
                  <a:pt x="2382781" y="3305690"/>
                </a:lnTo>
                <a:lnTo>
                  <a:pt x="2396497" y="3254158"/>
                </a:lnTo>
                <a:lnTo>
                  <a:pt x="2409519" y="3201918"/>
                </a:lnTo>
                <a:lnTo>
                  <a:pt x="2421835" y="3148991"/>
                </a:lnTo>
                <a:lnTo>
                  <a:pt x="2433436" y="3095395"/>
                </a:lnTo>
                <a:lnTo>
                  <a:pt x="2444311" y="3041152"/>
                </a:lnTo>
                <a:lnTo>
                  <a:pt x="2454447" y="2986279"/>
                </a:lnTo>
                <a:lnTo>
                  <a:pt x="2463836" y="2930798"/>
                </a:lnTo>
                <a:lnTo>
                  <a:pt x="2472465" y="2874729"/>
                </a:lnTo>
                <a:lnTo>
                  <a:pt x="2480323" y="2818090"/>
                </a:lnTo>
                <a:lnTo>
                  <a:pt x="2487401" y="2760902"/>
                </a:lnTo>
                <a:lnTo>
                  <a:pt x="2493687" y="2703184"/>
                </a:lnTo>
                <a:lnTo>
                  <a:pt x="2499170" y="2644957"/>
                </a:lnTo>
                <a:lnTo>
                  <a:pt x="2503839" y="2586240"/>
                </a:lnTo>
                <a:lnTo>
                  <a:pt x="2507684" y="2527053"/>
                </a:lnTo>
                <a:lnTo>
                  <a:pt x="2510693" y="2467415"/>
                </a:lnTo>
                <a:lnTo>
                  <a:pt x="2512856" y="2407348"/>
                </a:lnTo>
                <a:lnTo>
                  <a:pt x="2514162" y="2346869"/>
                </a:lnTo>
                <a:lnTo>
                  <a:pt x="2514600" y="2285999"/>
                </a:lnTo>
                <a:close/>
              </a:path>
            </a:pathLst>
          </a:custGeom>
          <a:ln w="38100">
            <a:solidFill>
              <a:srgbClr val="CC0000"/>
            </a:solidFill>
          </a:ln>
        </p:spPr>
        <p:txBody>
          <a:bodyPr wrap="square" lIns="0" tIns="0" rIns="0" bIns="0" rtlCol="0"/>
          <a:lstStyle/>
          <a:p>
            <a:endParaRPr/>
          </a:p>
        </p:txBody>
      </p:sp>
      <p:sp>
        <p:nvSpPr>
          <p:cNvPr id="4" name="object 4"/>
          <p:cNvSpPr txBox="1"/>
          <p:nvPr/>
        </p:nvSpPr>
        <p:spPr>
          <a:xfrm>
            <a:off x="6839068" y="2961943"/>
            <a:ext cx="1671730" cy="523145"/>
          </a:xfrm>
          <a:prstGeom prst="rect">
            <a:avLst/>
          </a:prstGeom>
        </p:spPr>
        <p:txBody>
          <a:bodyPr vert="horz" wrap="square" lIns="0" tIns="15166" rIns="0" bIns="0" rtlCol="0">
            <a:spAutoFit/>
          </a:bodyPr>
          <a:lstStyle/>
          <a:p>
            <a:pPr marL="15166">
              <a:spcBef>
                <a:spcPts val="119"/>
              </a:spcBef>
            </a:pPr>
            <a:r>
              <a:rPr sz="3300" b="1" spc="-6" dirty="0">
                <a:solidFill>
                  <a:srgbClr val="9A3300"/>
                </a:solidFill>
              </a:rPr>
              <a:t>STACK</a:t>
            </a:r>
            <a:endParaRPr sz="3300"/>
          </a:p>
        </p:txBody>
      </p:sp>
      <p:sp>
        <p:nvSpPr>
          <p:cNvPr id="5" name="object 5"/>
          <p:cNvSpPr/>
          <p:nvPr/>
        </p:nvSpPr>
        <p:spPr>
          <a:xfrm>
            <a:off x="3345159" y="981535"/>
            <a:ext cx="2938476" cy="498416"/>
          </a:xfrm>
          <a:custGeom>
            <a:avLst/>
            <a:gdLst/>
            <a:ahLst/>
            <a:cxnLst/>
            <a:rect l="l" t="t" r="r" b="b"/>
            <a:pathLst>
              <a:path w="2197735" h="496569">
                <a:moveTo>
                  <a:pt x="0" y="0"/>
                </a:moveTo>
                <a:lnTo>
                  <a:pt x="2197608" y="496061"/>
                </a:lnTo>
              </a:path>
            </a:pathLst>
          </a:custGeom>
          <a:ln w="38099">
            <a:solidFill>
              <a:srgbClr val="CC0000"/>
            </a:solidFill>
          </a:ln>
        </p:spPr>
        <p:txBody>
          <a:bodyPr wrap="square" lIns="0" tIns="0" rIns="0" bIns="0" rtlCol="0"/>
          <a:lstStyle/>
          <a:p>
            <a:endParaRPr/>
          </a:p>
        </p:txBody>
      </p:sp>
      <p:sp>
        <p:nvSpPr>
          <p:cNvPr id="6" name="object 6"/>
          <p:cNvSpPr/>
          <p:nvPr/>
        </p:nvSpPr>
        <p:spPr>
          <a:xfrm>
            <a:off x="6254937" y="1395309"/>
            <a:ext cx="248764" cy="168263"/>
          </a:xfrm>
          <a:custGeom>
            <a:avLst/>
            <a:gdLst/>
            <a:ahLst/>
            <a:cxnLst/>
            <a:rect l="l" t="t" r="r" b="b"/>
            <a:pathLst>
              <a:path w="186054" h="167640">
                <a:moveTo>
                  <a:pt x="185927" y="121157"/>
                </a:moveTo>
                <a:lnTo>
                  <a:pt x="38100" y="0"/>
                </a:lnTo>
                <a:lnTo>
                  <a:pt x="0" y="167639"/>
                </a:lnTo>
                <a:lnTo>
                  <a:pt x="185927" y="121157"/>
                </a:lnTo>
                <a:close/>
              </a:path>
            </a:pathLst>
          </a:custGeom>
          <a:solidFill>
            <a:srgbClr val="CC0000"/>
          </a:solidFill>
        </p:spPr>
        <p:txBody>
          <a:bodyPr wrap="square" lIns="0" tIns="0" rIns="0" bIns="0" rtlCol="0"/>
          <a:lstStyle/>
          <a:p>
            <a:endParaRPr/>
          </a:p>
        </p:txBody>
      </p:sp>
      <p:sp>
        <p:nvSpPr>
          <p:cNvPr id="7" name="object 7"/>
          <p:cNvSpPr/>
          <p:nvPr/>
        </p:nvSpPr>
        <p:spPr>
          <a:xfrm>
            <a:off x="3447043" y="2052302"/>
            <a:ext cx="2524999" cy="70747"/>
          </a:xfrm>
          <a:custGeom>
            <a:avLst/>
            <a:gdLst/>
            <a:ahLst/>
            <a:cxnLst/>
            <a:rect l="l" t="t" r="r" b="b"/>
            <a:pathLst>
              <a:path w="1888489" h="70485">
                <a:moveTo>
                  <a:pt x="0" y="0"/>
                </a:moveTo>
                <a:lnTo>
                  <a:pt x="1888236" y="70103"/>
                </a:lnTo>
              </a:path>
            </a:pathLst>
          </a:custGeom>
          <a:ln w="38100">
            <a:solidFill>
              <a:srgbClr val="CC0000"/>
            </a:solidFill>
          </a:ln>
        </p:spPr>
        <p:txBody>
          <a:bodyPr wrap="square" lIns="0" tIns="0" rIns="0" bIns="0" rtlCol="0"/>
          <a:lstStyle/>
          <a:p>
            <a:endParaRPr/>
          </a:p>
        </p:txBody>
      </p:sp>
      <p:sp>
        <p:nvSpPr>
          <p:cNvPr id="8" name="object 8"/>
          <p:cNvSpPr/>
          <p:nvPr/>
        </p:nvSpPr>
        <p:spPr>
          <a:xfrm>
            <a:off x="5965590" y="2037005"/>
            <a:ext cx="232633" cy="172087"/>
          </a:xfrm>
          <a:custGeom>
            <a:avLst/>
            <a:gdLst/>
            <a:ahLst/>
            <a:cxnLst/>
            <a:rect l="l" t="t" r="r" b="b"/>
            <a:pathLst>
              <a:path w="173989" h="171450">
                <a:moveTo>
                  <a:pt x="173736" y="91440"/>
                </a:moveTo>
                <a:lnTo>
                  <a:pt x="6096" y="0"/>
                </a:lnTo>
                <a:lnTo>
                  <a:pt x="0" y="171450"/>
                </a:lnTo>
                <a:lnTo>
                  <a:pt x="173736" y="91440"/>
                </a:lnTo>
                <a:close/>
              </a:path>
            </a:pathLst>
          </a:custGeom>
          <a:solidFill>
            <a:srgbClr val="CC0000"/>
          </a:solidFill>
        </p:spPr>
        <p:txBody>
          <a:bodyPr wrap="square" lIns="0" tIns="0" rIns="0" bIns="0" rtlCol="0"/>
          <a:lstStyle/>
          <a:p>
            <a:endParaRPr/>
          </a:p>
        </p:txBody>
      </p:sp>
      <p:sp>
        <p:nvSpPr>
          <p:cNvPr id="9" name="object 9"/>
          <p:cNvSpPr/>
          <p:nvPr/>
        </p:nvSpPr>
        <p:spPr>
          <a:xfrm>
            <a:off x="3548926" y="3046584"/>
            <a:ext cx="2219350" cy="1912"/>
          </a:xfrm>
          <a:custGeom>
            <a:avLst/>
            <a:gdLst/>
            <a:ahLst/>
            <a:cxnLst/>
            <a:rect l="l" t="t" r="r" b="b"/>
            <a:pathLst>
              <a:path w="1659889" h="1905">
                <a:moveTo>
                  <a:pt x="0" y="0"/>
                </a:moveTo>
                <a:lnTo>
                  <a:pt x="1659635" y="1524"/>
                </a:lnTo>
              </a:path>
            </a:pathLst>
          </a:custGeom>
          <a:ln w="38100">
            <a:solidFill>
              <a:srgbClr val="CC0000"/>
            </a:solidFill>
          </a:ln>
        </p:spPr>
        <p:txBody>
          <a:bodyPr wrap="square" lIns="0" tIns="0" rIns="0" bIns="0" rtlCol="0"/>
          <a:lstStyle/>
          <a:p>
            <a:endParaRPr/>
          </a:p>
        </p:txBody>
      </p:sp>
      <p:sp>
        <p:nvSpPr>
          <p:cNvPr id="10" name="object 10"/>
          <p:cNvSpPr/>
          <p:nvPr/>
        </p:nvSpPr>
        <p:spPr>
          <a:xfrm>
            <a:off x="5765898" y="2962451"/>
            <a:ext cx="228388" cy="172087"/>
          </a:xfrm>
          <a:custGeom>
            <a:avLst/>
            <a:gdLst/>
            <a:ahLst/>
            <a:cxnLst/>
            <a:rect l="l" t="t" r="r" b="b"/>
            <a:pathLst>
              <a:path w="170814" h="171450">
                <a:moveTo>
                  <a:pt x="170687" y="85344"/>
                </a:moveTo>
                <a:lnTo>
                  <a:pt x="0" y="0"/>
                </a:lnTo>
                <a:lnTo>
                  <a:pt x="0" y="171450"/>
                </a:lnTo>
                <a:lnTo>
                  <a:pt x="170687" y="85344"/>
                </a:lnTo>
                <a:close/>
              </a:path>
            </a:pathLst>
          </a:custGeom>
          <a:solidFill>
            <a:srgbClr val="CC0000"/>
          </a:solidFill>
        </p:spPr>
        <p:txBody>
          <a:bodyPr wrap="square" lIns="0" tIns="0" rIns="0" bIns="0" rtlCol="0"/>
          <a:lstStyle/>
          <a:p>
            <a:endParaRPr/>
          </a:p>
        </p:txBody>
      </p:sp>
      <p:sp>
        <p:nvSpPr>
          <p:cNvPr id="11" name="object 11"/>
          <p:cNvSpPr/>
          <p:nvPr/>
        </p:nvSpPr>
        <p:spPr>
          <a:xfrm>
            <a:off x="3447042" y="3679100"/>
            <a:ext cx="2322933" cy="209053"/>
          </a:xfrm>
          <a:custGeom>
            <a:avLst/>
            <a:gdLst/>
            <a:ahLst/>
            <a:cxnLst/>
            <a:rect l="l" t="t" r="r" b="b"/>
            <a:pathLst>
              <a:path w="1737360" h="208279">
                <a:moveTo>
                  <a:pt x="0" y="208025"/>
                </a:moveTo>
                <a:lnTo>
                  <a:pt x="1737359" y="0"/>
                </a:lnTo>
              </a:path>
            </a:pathLst>
          </a:custGeom>
          <a:ln w="38099">
            <a:solidFill>
              <a:srgbClr val="CC0000"/>
            </a:solidFill>
          </a:ln>
        </p:spPr>
        <p:txBody>
          <a:bodyPr wrap="square" lIns="0" tIns="0" rIns="0" bIns="0" rtlCol="0"/>
          <a:lstStyle/>
          <a:p>
            <a:endParaRPr/>
          </a:p>
        </p:txBody>
      </p:sp>
      <p:sp>
        <p:nvSpPr>
          <p:cNvPr id="12" name="object 12"/>
          <p:cNvSpPr/>
          <p:nvPr/>
        </p:nvSpPr>
        <p:spPr>
          <a:xfrm>
            <a:off x="5753672" y="3594203"/>
            <a:ext cx="241123" cy="170813"/>
          </a:xfrm>
          <a:custGeom>
            <a:avLst/>
            <a:gdLst/>
            <a:ahLst/>
            <a:cxnLst/>
            <a:rect l="l" t="t" r="r" b="b"/>
            <a:pathLst>
              <a:path w="180339" h="170179">
                <a:moveTo>
                  <a:pt x="179832" y="64008"/>
                </a:moveTo>
                <a:lnTo>
                  <a:pt x="0" y="0"/>
                </a:lnTo>
                <a:lnTo>
                  <a:pt x="20574" y="169925"/>
                </a:lnTo>
                <a:lnTo>
                  <a:pt x="179832" y="64008"/>
                </a:lnTo>
                <a:close/>
              </a:path>
            </a:pathLst>
          </a:custGeom>
          <a:solidFill>
            <a:srgbClr val="CC0000"/>
          </a:solidFill>
        </p:spPr>
        <p:txBody>
          <a:bodyPr wrap="square" lIns="0" tIns="0" rIns="0" bIns="0" rtlCol="0"/>
          <a:lstStyle/>
          <a:p>
            <a:endParaRPr/>
          </a:p>
        </p:txBody>
      </p:sp>
      <p:sp>
        <p:nvSpPr>
          <p:cNvPr id="13" name="object 13"/>
          <p:cNvSpPr/>
          <p:nvPr/>
        </p:nvSpPr>
        <p:spPr>
          <a:xfrm>
            <a:off x="3447042" y="4171653"/>
            <a:ext cx="2536038" cy="634174"/>
          </a:xfrm>
          <a:custGeom>
            <a:avLst/>
            <a:gdLst/>
            <a:ahLst/>
            <a:cxnLst/>
            <a:rect l="l" t="t" r="r" b="b"/>
            <a:pathLst>
              <a:path w="1896745" h="631825">
                <a:moveTo>
                  <a:pt x="0" y="631698"/>
                </a:moveTo>
                <a:lnTo>
                  <a:pt x="1896617" y="0"/>
                </a:lnTo>
              </a:path>
            </a:pathLst>
          </a:custGeom>
          <a:ln w="38100">
            <a:solidFill>
              <a:srgbClr val="CC0000"/>
            </a:solidFill>
          </a:ln>
        </p:spPr>
        <p:txBody>
          <a:bodyPr wrap="square" lIns="0" tIns="0" rIns="0" bIns="0" rtlCol="0"/>
          <a:lstStyle/>
          <a:p>
            <a:endParaRPr/>
          </a:p>
        </p:txBody>
      </p:sp>
      <p:sp>
        <p:nvSpPr>
          <p:cNvPr id="14" name="object 14"/>
          <p:cNvSpPr/>
          <p:nvPr/>
        </p:nvSpPr>
        <p:spPr>
          <a:xfrm>
            <a:off x="5944194" y="4090579"/>
            <a:ext cx="253858" cy="163164"/>
          </a:xfrm>
          <a:custGeom>
            <a:avLst/>
            <a:gdLst/>
            <a:ahLst/>
            <a:cxnLst/>
            <a:rect l="l" t="t" r="r" b="b"/>
            <a:pathLst>
              <a:path w="189864" h="162560">
                <a:moveTo>
                  <a:pt x="189737" y="26670"/>
                </a:moveTo>
                <a:lnTo>
                  <a:pt x="0" y="0"/>
                </a:lnTo>
                <a:lnTo>
                  <a:pt x="54863" y="162306"/>
                </a:lnTo>
                <a:lnTo>
                  <a:pt x="189737" y="26670"/>
                </a:lnTo>
                <a:close/>
              </a:path>
            </a:pathLst>
          </a:custGeom>
          <a:solidFill>
            <a:srgbClr val="CC0000"/>
          </a:solidFill>
        </p:spPr>
        <p:txBody>
          <a:bodyPr wrap="square" lIns="0" tIns="0" rIns="0" bIns="0" rtlCol="0"/>
          <a:lstStyle/>
          <a:p>
            <a:endParaRPr/>
          </a:p>
        </p:txBody>
      </p:sp>
      <p:sp>
        <p:nvSpPr>
          <p:cNvPr id="15" name="object 15"/>
          <p:cNvSpPr txBox="1">
            <a:spLocks noGrp="1"/>
          </p:cNvSpPr>
          <p:nvPr>
            <p:ph type="title"/>
          </p:nvPr>
        </p:nvSpPr>
        <p:spPr>
          <a:xfrm>
            <a:off x="2230899" y="699567"/>
            <a:ext cx="1006095" cy="1382355"/>
          </a:xfrm>
          <a:prstGeom prst="rect">
            <a:avLst/>
          </a:prstGeom>
        </p:spPr>
        <p:txBody>
          <a:bodyPr vert="horz" wrap="square" lIns="0" tIns="15166" rIns="0" bIns="0" rtlCol="0">
            <a:spAutoFit/>
          </a:bodyPr>
          <a:lstStyle/>
          <a:p>
            <a:pPr marL="15166">
              <a:lnSpc>
                <a:spcPct val="100000"/>
              </a:lnSpc>
              <a:spcBef>
                <a:spcPts val="119"/>
              </a:spcBef>
            </a:pPr>
            <a:r>
              <a:rPr spc="-6" dirty="0">
                <a:solidFill>
                  <a:srgbClr val="3333CC"/>
                </a:solidFill>
                <a:latin typeface="Arial"/>
                <a:cs typeface="Arial"/>
              </a:rPr>
              <a:t>push</a:t>
            </a:r>
          </a:p>
        </p:txBody>
      </p:sp>
      <p:sp>
        <p:nvSpPr>
          <p:cNvPr id="16" name="object 16"/>
          <p:cNvSpPr txBox="1"/>
          <p:nvPr/>
        </p:nvSpPr>
        <p:spPr>
          <a:xfrm>
            <a:off x="2064828" y="2764615"/>
            <a:ext cx="1237028" cy="461590"/>
          </a:xfrm>
          <a:prstGeom prst="rect">
            <a:avLst/>
          </a:prstGeom>
        </p:spPr>
        <p:txBody>
          <a:bodyPr vert="horz" wrap="square" lIns="0" tIns="15166" rIns="0" bIns="0" rtlCol="0">
            <a:spAutoFit/>
          </a:bodyPr>
          <a:lstStyle/>
          <a:p>
            <a:pPr marL="15166">
              <a:spcBef>
                <a:spcPts val="119"/>
              </a:spcBef>
            </a:pPr>
            <a:r>
              <a:rPr sz="2900" b="1" spc="-6" dirty="0">
                <a:solidFill>
                  <a:srgbClr val="3333CC"/>
                </a:solidFill>
              </a:rPr>
              <a:t>create</a:t>
            </a:r>
            <a:endParaRPr sz="2900"/>
          </a:p>
        </p:txBody>
      </p:sp>
      <p:sp>
        <p:nvSpPr>
          <p:cNvPr id="17" name="object 17"/>
          <p:cNvSpPr txBox="1"/>
          <p:nvPr/>
        </p:nvSpPr>
        <p:spPr>
          <a:xfrm>
            <a:off x="2598695" y="1846816"/>
            <a:ext cx="780254" cy="461590"/>
          </a:xfrm>
          <a:prstGeom prst="rect">
            <a:avLst/>
          </a:prstGeom>
        </p:spPr>
        <p:txBody>
          <a:bodyPr vert="horz" wrap="square" lIns="0" tIns="15166" rIns="0" bIns="0" rtlCol="0">
            <a:spAutoFit/>
          </a:bodyPr>
          <a:lstStyle/>
          <a:p>
            <a:pPr marL="15166">
              <a:spcBef>
                <a:spcPts val="119"/>
              </a:spcBef>
            </a:pPr>
            <a:r>
              <a:rPr sz="2900" b="1" spc="-6" dirty="0">
                <a:solidFill>
                  <a:srgbClr val="3333CC"/>
                </a:solidFill>
              </a:rPr>
              <a:t>pop</a:t>
            </a:r>
            <a:endParaRPr sz="2900"/>
          </a:p>
        </p:txBody>
      </p:sp>
      <p:sp>
        <p:nvSpPr>
          <p:cNvPr id="18" name="object 18"/>
          <p:cNvSpPr txBox="1"/>
          <p:nvPr/>
        </p:nvSpPr>
        <p:spPr>
          <a:xfrm>
            <a:off x="1742878" y="3605931"/>
            <a:ext cx="1574942" cy="1682437"/>
          </a:xfrm>
          <a:prstGeom prst="rect">
            <a:avLst/>
          </a:prstGeom>
        </p:spPr>
        <p:txBody>
          <a:bodyPr vert="horz" wrap="square" lIns="0" tIns="15166" rIns="0" bIns="0" rtlCol="0">
            <a:spAutoFit/>
          </a:bodyPr>
          <a:lstStyle/>
          <a:p>
            <a:pPr marL="15166">
              <a:spcBef>
                <a:spcPts val="119"/>
              </a:spcBef>
            </a:pPr>
            <a:r>
              <a:rPr sz="2900" b="1" spc="-6" dirty="0">
                <a:solidFill>
                  <a:srgbClr val="3333CC"/>
                </a:solidFill>
              </a:rPr>
              <a:t>isempty</a:t>
            </a:r>
            <a:endParaRPr sz="2900"/>
          </a:p>
          <a:p>
            <a:pPr>
              <a:lnSpc>
                <a:spcPct val="100000"/>
              </a:lnSpc>
            </a:pPr>
            <a:endParaRPr sz="3200">
              <a:latin typeface="Times New Roman"/>
              <a:cs typeface="Times New Roman"/>
            </a:endParaRPr>
          </a:p>
          <a:p>
            <a:pPr marL="415558">
              <a:spcBef>
                <a:spcPts val="2166"/>
              </a:spcBef>
            </a:pPr>
            <a:r>
              <a:rPr sz="2900" b="1" spc="-6" dirty="0">
                <a:solidFill>
                  <a:srgbClr val="3333CC"/>
                </a:solidFill>
              </a:rPr>
              <a:t>isfull</a:t>
            </a:r>
            <a:endParaRPr sz="2900"/>
          </a:p>
        </p:txBody>
      </p:sp>
      <p:grpSp>
        <p:nvGrpSpPr>
          <p:cNvPr id="19" name="object 5"/>
          <p:cNvGrpSpPr>
            <a:grpSpLocks/>
          </p:cNvGrpSpPr>
          <p:nvPr/>
        </p:nvGrpSpPr>
        <p:grpSpPr bwMode="auto">
          <a:xfrm>
            <a:off x="0" y="0"/>
            <a:ext cx="12192000" cy="6858000"/>
            <a:chOff x="0" y="0"/>
            <a:chExt cx="16217900" cy="9118600"/>
          </a:xfrm>
        </p:grpSpPr>
        <p:sp>
          <p:nvSpPr>
            <p:cNvPr id="2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marL="758" algn="ctr">
              <a:lnSpc>
                <a:spcPct val="100000"/>
              </a:lnSpc>
              <a:spcBef>
                <a:spcPts val="1176"/>
              </a:spcBef>
            </a:pPr>
            <a:r>
              <a:rPr sz="3800" spc="-12" dirty="0">
                <a:solidFill>
                  <a:srgbClr val="A50021"/>
                </a:solidFill>
                <a:latin typeface="Arial"/>
                <a:cs typeface="Arial"/>
              </a:rPr>
              <a:t>Contd.</a:t>
            </a:r>
            <a:endParaRPr sz="3800">
              <a:latin typeface="Arial"/>
              <a:cs typeface="Arial"/>
            </a:endParaRPr>
          </a:p>
        </p:txBody>
      </p:sp>
      <p:sp>
        <p:nvSpPr>
          <p:cNvPr id="3" name="object 3"/>
          <p:cNvSpPr txBox="1"/>
          <p:nvPr/>
        </p:nvSpPr>
        <p:spPr>
          <a:xfrm>
            <a:off x="1006263" y="1387916"/>
            <a:ext cx="9400406" cy="2103065"/>
          </a:xfrm>
          <a:prstGeom prst="rect">
            <a:avLst/>
          </a:prstGeom>
        </p:spPr>
        <p:txBody>
          <a:bodyPr vert="horz" wrap="square" lIns="0" tIns="15166" rIns="0" bIns="0" rtlCol="0">
            <a:spAutoFit/>
          </a:bodyPr>
          <a:lstStyle/>
          <a:p>
            <a:pPr marL="424658" marR="6067" indent="-410249">
              <a:spcBef>
                <a:spcPts val="119"/>
              </a:spcBef>
              <a:buFont typeface="Arial"/>
              <a:buChar char="•"/>
              <a:tabLst>
                <a:tab pos="424658" algn="l"/>
                <a:tab pos="425416" algn="l"/>
              </a:tabLst>
            </a:pPr>
            <a:r>
              <a:rPr sz="3300" b="1" spc="-6" dirty="0">
                <a:solidFill>
                  <a:srgbClr val="3333CC"/>
                </a:solidFill>
              </a:rPr>
              <a:t>We shall look into two different ways of  </a:t>
            </a:r>
            <a:r>
              <a:rPr sz="3300" b="1" dirty="0">
                <a:solidFill>
                  <a:srgbClr val="3333CC"/>
                </a:solidFill>
              </a:rPr>
              <a:t>implementing</a:t>
            </a:r>
            <a:r>
              <a:rPr sz="3300" b="1" spc="-6" dirty="0">
                <a:solidFill>
                  <a:srgbClr val="3333CC"/>
                </a:solidFill>
              </a:rPr>
              <a:t> </a:t>
            </a:r>
            <a:r>
              <a:rPr sz="3300" b="1" dirty="0">
                <a:solidFill>
                  <a:srgbClr val="3333CC"/>
                </a:solidFill>
              </a:rPr>
              <a:t>stack:</a:t>
            </a:r>
            <a:endParaRPr sz="3300"/>
          </a:p>
          <a:p>
            <a:pPr marL="902397" lvl="1" indent="-342001">
              <a:spcBef>
                <a:spcPts val="687"/>
              </a:spcBef>
              <a:buFont typeface="Arial"/>
              <a:buChar char="–"/>
              <a:tabLst>
                <a:tab pos="903156" algn="l"/>
              </a:tabLst>
            </a:pPr>
            <a:r>
              <a:rPr sz="2900" b="1" dirty="0">
                <a:solidFill>
                  <a:srgbClr val="336500"/>
                </a:solidFill>
              </a:rPr>
              <a:t>Using</a:t>
            </a:r>
            <a:r>
              <a:rPr sz="2900" b="1" spc="-6" dirty="0">
                <a:solidFill>
                  <a:srgbClr val="336500"/>
                </a:solidFill>
              </a:rPr>
              <a:t> arrays</a:t>
            </a:r>
            <a:endParaRPr sz="2900"/>
          </a:p>
          <a:p>
            <a:pPr marL="902397" lvl="1" indent="-342001">
              <a:spcBef>
                <a:spcPts val="681"/>
              </a:spcBef>
              <a:buFont typeface="Arial"/>
              <a:buChar char="–"/>
              <a:tabLst>
                <a:tab pos="903156" algn="l"/>
              </a:tabLst>
            </a:pPr>
            <a:r>
              <a:rPr sz="2900" b="1" spc="-6" dirty="0">
                <a:solidFill>
                  <a:srgbClr val="336500"/>
                </a:solidFill>
              </a:rPr>
              <a:t>Using linked</a:t>
            </a:r>
            <a:r>
              <a:rPr sz="2900" b="1" spc="-12" dirty="0">
                <a:solidFill>
                  <a:srgbClr val="336500"/>
                </a:solidFill>
              </a:rPr>
              <a:t> </a:t>
            </a:r>
            <a:r>
              <a:rPr sz="2900" b="1" spc="-6" dirty="0">
                <a:solidFill>
                  <a:srgbClr val="336500"/>
                </a:solidFill>
              </a:rPr>
              <a:t>list</a:t>
            </a:r>
            <a:endParaRPr sz="2900"/>
          </a:p>
        </p:txBody>
      </p:sp>
      <p:grpSp>
        <p:nvGrpSpPr>
          <p:cNvPr id="4" name="object 5"/>
          <p:cNvGrpSpPr>
            <a:grpSpLocks/>
          </p:cNvGrpSpPr>
          <p:nvPr/>
        </p:nvGrpSpPr>
        <p:grpSpPr bwMode="auto">
          <a:xfrm>
            <a:off x="0" y="0"/>
            <a:ext cx="12192000" cy="6858000"/>
            <a:chOff x="0" y="0"/>
            <a:chExt cx="16217900" cy="9118600"/>
          </a:xfrm>
        </p:grpSpPr>
        <p:sp>
          <p:nvSpPr>
            <p:cNvPr id="8"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marL="289677">
              <a:lnSpc>
                <a:spcPct val="100000"/>
              </a:lnSpc>
              <a:spcBef>
                <a:spcPts val="1176"/>
              </a:spcBef>
            </a:pPr>
            <a:r>
              <a:rPr sz="3800" spc="-12" dirty="0">
                <a:solidFill>
                  <a:srgbClr val="A50021"/>
                </a:solidFill>
                <a:latin typeface="Arial"/>
                <a:cs typeface="Arial"/>
              </a:rPr>
              <a:t>Example </a:t>
            </a:r>
            <a:r>
              <a:rPr sz="3800" spc="-6" dirty="0">
                <a:solidFill>
                  <a:srgbClr val="A50021"/>
                </a:solidFill>
                <a:latin typeface="Arial"/>
                <a:cs typeface="Arial"/>
              </a:rPr>
              <a:t>4 :: </a:t>
            </a:r>
            <a:r>
              <a:rPr sz="3800" spc="-12" dirty="0">
                <a:solidFill>
                  <a:srgbClr val="A50021"/>
                </a:solidFill>
                <a:latin typeface="Arial"/>
                <a:cs typeface="Arial"/>
              </a:rPr>
              <a:t>First-In-First-Out</a:t>
            </a:r>
            <a:r>
              <a:rPr sz="3800" spc="24" dirty="0">
                <a:solidFill>
                  <a:srgbClr val="A50021"/>
                </a:solidFill>
                <a:latin typeface="Arial"/>
                <a:cs typeface="Arial"/>
              </a:rPr>
              <a:t> </a:t>
            </a:r>
            <a:r>
              <a:rPr sz="3800" spc="-12" dirty="0">
                <a:solidFill>
                  <a:srgbClr val="A50021"/>
                </a:solidFill>
                <a:latin typeface="Arial"/>
                <a:cs typeface="Arial"/>
              </a:rPr>
              <a:t>QUEUE</a:t>
            </a:r>
            <a:endParaRPr sz="3800">
              <a:latin typeface="Arial"/>
              <a:cs typeface="Arial"/>
            </a:endParaRPr>
          </a:p>
        </p:txBody>
      </p:sp>
      <p:sp>
        <p:nvSpPr>
          <p:cNvPr id="3" name="object 3"/>
          <p:cNvSpPr txBox="1"/>
          <p:nvPr/>
        </p:nvSpPr>
        <p:spPr>
          <a:xfrm>
            <a:off x="1006263" y="1387915"/>
            <a:ext cx="10081324" cy="5316765"/>
          </a:xfrm>
          <a:prstGeom prst="rect">
            <a:avLst/>
          </a:prstGeom>
        </p:spPr>
        <p:txBody>
          <a:bodyPr vert="horz" wrap="square" lIns="0" tIns="15166" rIns="0" bIns="0" rtlCol="0">
            <a:spAutoFit/>
          </a:bodyPr>
          <a:lstStyle/>
          <a:p>
            <a:pPr marL="15166">
              <a:spcBef>
                <a:spcPts val="119"/>
              </a:spcBef>
            </a:pPr>
            <a:r>
              <a:rPr sz="3300" b="1" u="heavy" dirty="0">
                <a:solidFill>
                  <a:srgbClr val="3333CC"/>
                </a:solidFill>
                <a:uFill>
                  <a:solidFill>
                    <a:srgbClr val="3333CC"/>
                  </a:solidFill>
                </a:uFill>
              </a:rPr>
              <a:t>Assume:: queue contains integer</a:t>
            </a:r>
            <a:r>
              <a:rPr sz="3300" b="1" u="heavy" spc="-48" dirty="0">
                <a:solidFill>
                  <a:srgbClr val="3333CC"/>
                </a:solidFill>
                <a:uFill>
                  <a:solidFill>
                    <a:srgbClr val="3333CC"/>
                  </a:solidFill>
                </a:uFill>
              </a:rPr>
              <a:t> </a:t>
            </a:r>
            <a:r>
              <a:rPr sz="3300" b="1" u="heavy" dirty="0">
                <a:solidFill>
                  <a:srgbClr val="3333CC"/>
                </a:solidFill>
                <a:uFill>
                  <a:solidFill>
                    <a:srgbClr val="3333CC"/>
                  </a:solidFill>
                </a:uFill>
              </a:rPr>
              <a:t>elements</a:t>
            </a:r>
            <a:endParaRPr sz="3300"/>
          </a:p>
          <a:p>
            <a:pPr>
              <a:spcBef>
                <a:spcPts val="6"/>
              </a:spcBef>
            </a:pPr>
            <a:endParaRPr sz="3600">
              <a:latin typeface="Times New Roman"/>
              <a:cs typeface="Times New Roman"/>
            </a:endParaRPr>
          </a:p>
          <a:p>
            <a:pPr marL="116023"/>
            <a:r>
              <a:rPr sz="2900" b="1" spc="-6" dirty="0">
                <a:solidFill>
                  <a:srgbClr val="800080"/>
                </a:solidFill>
                <a:latin typeface="Courier New"/>
                <a:cs typeface="Courier New"/>
              </a:rPr>
              <a:t>void enqueue (queue *q, int</a:t>
            </a:r>
            <a:r>
              <a:rPr sz="2900" b="1" spc="-102" dirty="0">
                <a:solidFill>
                  <a:srgbClr val="800080"/>
                </a:solidFill>
                <a:latin typeface="Courier New"/>
                <a:cs typeface="Courier New"/>
              </a:rPr>
              <a:t> </a:t>
            </a:r>
            <a:r>
              <a:rPr sz="2900" b="1" spc="-6" dirty="0">
                <a:solidFill>
                  <a:srgbClr val="800080"/>
                </a:solidFill>
                <a:latin typeface="Courier New"/>
                <a:cs typeface="Courier New"/>
              </a:rPr>
              <a:t>element);</a:t>
            </a:r>
            <a:endParaRPr sz="2900">
              <a:latin typeface="Courier New"/>
              <a:cs typeface="Courier New"/>
            </a:endParaRPr>
          </a:p>
          <a:p>
            <a:pPr marL="3267588">
              <a:lnSpc>
                <a:spcPts val="2848"/>
              </a:lnSpc>
              <a:spcBef>
                <a:spcPts val="364"/>
              </a:spcBef>
            </a:pPr>
            <a:r>
              <a:rPr sz="2400" b="1" spc="-6" dirty="0">
                <a:solidFill>
                  <a:srgbClr val="CC009A"/>
                </a:solidFill>
              </a:rPr>
              <a:t>/* </a:t>
            </a:r>
            <a:r>
              <a:rPr sz="2400" b="1" spc="-12" dirty="0">
                <a:solidFill>
                  <a:srgbClr val="CC009A"/>
                </a:solidFill>
              </a:rPr>
              <a:t>Insert </a:t>
            </a:r>
            <a:r>
              <a:rPr sz="2400" b="1" spc="-6" dirty="0">
                <a:solidFill>
                  <a:srgbClr val="CC009A"/>
                </a:solidFill>
              </a:rPr>
              <a:t>an </a:t>
            </a:r>
            <a:r>
              <a:rPr sz="2400" b="1" spc="-12" dirty="0">
                <a:solidFill>
                  <a:srgbClr val="CC009A"/>
                </a:solidFill>
              </a:rPr>
              <a:t>element </a:t>
            </a:r>
            <a:r>
              <a:rPr sz="2400" b="1" spc="-6" dirty="0">
                <a:solidFill>
                  <a:srgbClr val="CC009A"/>
                </a:solidFill>
              </a:rPr>
              <a:t>in the </a:t>
            </a:r>
            <a:r>
              <a:rPr sz="2400" b="1" spc="-12" dirty="0">
                <a:solidFill>
                  <a:srgbClr val="CC009A"/>
                </a:solidFill>
              </a:rPr>
              <a:t>queue</a:t>
            </a:r>
            <a:r>
              <a:rPr sz="2400" b="1" dirty="0">
                <a:solidFill>
                  <a:srgbClr val="CC009A"/>
                </a:solidFill>
              </a:rPr>
              <a:t> </a:t>
            </a:r>
            <a:r>
              <a:rPr sz="2400" b="1" spc="-12" dirty="0">
                <a:solidFill>
                  <a:srgbClr val="CC009A"/>
                </a:solidFill>
              </a:rPr>
              <a:t>*/</a:t>
            </a:r>
            <a:endParaRPr sz="2400"/>
          </a:p>
          <a:p>
            <a:pPr marL="116023">
              <a:lnSpc>
                <a:spcPts val="3421"/>
              </a:lnSpc>
            </a:pPr>
            <a:r>
              <a:rPr sz="2900" b="1" spc="-6" dirty="0">
                <a:solidFill>
                  <a:srgbClr val="800080"/>
                </a:solidFill>
                <a:latin typeface="Courier New"/>
                <a:cs typeface="Courier New"/>
              </a:rPr>
              <a:t>int dequeue (queue</a:t>
            </a:r>
            <a:r>
              <a:rPr sz="2900" b="1" spc="-42" dirty="0">
                <a:solidFill>
                  <a:srgbClr val="800080"/>
                </a:solidFill>
                <a:latin typeface="Courier New"/>
                <a:cs typeface="Courier New"/>
              </a:rPr>
              <a:t> </a:t>
            </a:r>
            <a:r>
              <a:rPr sz="2900" b="1" spc="-12" dirty="0">
                <a:solidFill>
                  <a:srgbClr val="800080"/>
                </a:solidFill>
                <a:latin typeface="Courier New"/>
                <a:cs typeface="Courier New"/>
              </a:rPr>
              <a:t>*q);</a:t>
            </a:r>
            <a:endParaRPr sz="2900">
              <a:latin typeface="Courier New"/>
              <a:cs typeface="Courier New"/>
            </a:endParaRPr>
          </a:p>
          <a:p>
            <a:pPr marL="3267588">
              <a:lnSpc>
                <a:spcPts val="2848"/>
              </a:lnSpc>
              <a:spcBef>
                <a:spcPts val="364"/>
              </a:spcBef>
            </a:pPr>
            <a:r>
              <a:rPr sz="2400" b="1" spc="-6" dirty="0">
                <a:solidFill>
                  <a:srgbClr val="CC009A"/>
                </a:solidFill>
              </a:rPr>
              <a:t>/* </a:t>
            </a:r>
            <a:r>
              <a:rPr sz="2400" b="1" spc="-12" dirty="0">
                <a:solidFill>
                  <a:srgbClr val="CC009A"/>
                </a:solidFill>
              </a:rPr>
              <a:t>Remove </a:t>
            </a:r>
            <a:r>
              <a:rPr sz="2400" b="1" spc="-6" dirty="0">
                <a:solidFill>
                  <a:srgbClr val="CC009A"/>
                </a:solidFill>
              </a:rPr>
              <a:t>an </a:t>
            </a:r>
            <a:r>
              <a:rPr sz="2400" b="1" spc="-12" dirty="0">
                <a:solidFill>
                  <a:srgbClr val="CC009A"/>
                </a:solidFill>
              </a:rPr>
              <a:t>element </a:t>
            </a:r>
            <a:r>
              <a:rPr sz="2400" b="1" spc="-6" dirty="0">
                <a:solidFill>
                  <a:srgbClr val="CC009A"/>
                </a:solidFill>
              </a:rPr>
              <a:t>from the </a:t>
            </a:r>
            <a:r>
              <a:rPr sz="2400" b="1" spc="-12" dirty="0">
                <a:solidFill>
                  <a:srgbClr val="CC009A"/>
                </a:solidFill>
              </a:rPr>
              <a:t>queue */</a:t>
            </a:r>
            <a:endParaRPr sz="2400"/>
          </a:p>
          <a:p>
            <a:pPr marL="116023">
              <a:lnSpc>
                <a:spcPts val="3421"/>
              </a:lnSpc>
            </a:pPr>
            <a:r>
              <a:rPr sz="2900" b="1" spc="-6" dirty="0">
                <a:solidFill>
                  <a:srgbClr val="800080"/>
                </a:solidFill>
                <a:latin typeface="Courier New"/>
                <a:cs typeface="Courier New"/>
              </a:rPr>
              <a:t>queue</a:t>
            </a:r>
            <a:r>
              <a:rPr sz="2900" b="1" spc="-18" dirty="0">
                <a:solidFill>
                  <a:srgbClr val="800080"/>
                </a:solidFill>
                <a:latin typeface="Courier New"/>
                <a:cs typeface="Courier New"/>
              </a:rPr>
              <a:t> </a:t>
            </a:r>
            <a:r>
              <a:rPr sz="2900" b="1" spc="-12" dirty="0">
                <a:solidFill>
                  <a:srgbClr val="800080"/>
                </a:solidFill>
                <a:latin typeface="Courier New"/>
                <a:cs typeface="Courier New"/>
              </a:rPr>
              <a:t>*create();</a:t>
            </a:r>
            <a:endParaRPr sz="2900">
              <a:latin typeface="Courier New"/>
              <a:cs typeface="Courier New"/>
            </a:endParaRPr>
          </a:p>
          <a:p>
            <a:pPr marL="3267588">
              <a:lnSpc>
                <a:spcPts val="2848"/>
              </a:lnSpc>
              <a:spcBef>
                <a:spcPts val="364"/>
              </a:spcBef>
            </a:pPr>
            <a:r>
              <a:rPr sz="2400" b="1" spc="-6" dirty="0">
                <a:solidFill>
                  <a:srgbClr val="CC009A"/>
                </a:solidFill>
              </a:rPr>
              <a:t>/* </a:t>
            </a:r>
            <a:r>
              <a:rPr sz="2400" b="1" spc="-12" dirty="0">
                <a:solidFill>
                  <a:srgbClr val="CC009A"/>
                </a:solidFill>
              </a:rPr>
              <a:t>Create </a:t>
            </a:r>
            <a:r>
              <a:rPr sz="2400" b="1" spc="-6" dirty="0">
                <a:solidFill>
                  <a:srgbClr val="CC009A"/>
                </a:solidFill>
              </a:rPr>
              <a:t>a new </a:t>
            </a:r>
            <a:r>
              <a:rPr sz="2400" b="1" spc="-12" dirty="0">
                <a:solidFill>
                  <a:srgbClr val="CC009A"/>
                </a:solidFill>
              </a:rPr>
              <a:t>queue</a:t>
            </a:r>
            <a:r>
              <a:rPr sz="2400" b="1" spc="-18" dirty="0">
                <a:solidFill>
                  <a:srgbClr val="CC009A"/>
                </a:solidFill>
              </a:rPr>
              <a:t> </a:t>
            </a:r>
            <a:r>
              <a:rPr sz="2400" b="1" spc="-12" dirty="0">
                <a:solidFill>
                  <a:srgbClr val="CC009A"/>
                </a:solidFill>
              </a:rPr>
              <a:t>*/</a:t>
            </a:r>
            <a:endParaRPr sz="2400"/>
          </a:p>
          <a:p>
            <a:pPr marL="116023">
              <a:lnSpc>
                <a:spcPts val="3421"/>
              </a:lnSpc>
            </a:pPr>
            <a:r>
              <a:rPr sz="2900" b="1" spc="-6" dirty="0">
                <a:solidFill>
                  <a:srgbClr val="800080"/>
                </a:solidFill>
                <a:latin typeface="Courier New"/>
                <a:cs typeface="Courier New"/>
              </a:rPr>
              <a:t>int isempty (queue</a:t>
            </a:r>
            <a:r>
              <a:rPr sz="2900" b="1" spc="-42" dirty="0">
                <a:solidFill>
                  <a:srgbClr val="800080"/>
                </a:solidFill>
                <a:latin typeface="Courier New"/>
                <a:cs typeface="Courier New"/>
              </a:rPr>
              <a:t> </a:t>
            </a:r>
            <a:r>
              <a:rPr sz="2900" b="1" spc="-12" dirty="0">
                <a:solidFill>
                  <a:srgbClr val="800080"/>
                </a:solidFill>
                <a:latin typeface="Courier New"/>
                <a:cs typeface="Courier New"/>
              </a:rPr>
              <a:t>*q);</a:t>
            </a:r>
            <a:endParaRPr sz="2900">
              <a:latin typeface="Courier New"/>
              <a:cs typeface="Courier New"/>
            </a:endParaRPr>
          </a:p>
          <a:p>
            <a:pPr marL="3267588">
              <a:lnSpc>
                <a:spcPts val="2848"/>
              </a:lnSpc>
              <a:spcBef>
                <a:spcPts val="364"/>
              </a:spcBef>
            </a:pPr>
            <a:r>
              <a:rPr sz="2400" b="1" spc="-6" dirty="0">
                <a:solidFill>
                  <a:srgbClr val="CC009A"/>
                </a:solidFill>
              </a:rPr>
              <a:t>/* </a:t>
            </a:r>
            <a:r>
              <a:rPr sz="2400" b="1" spc="-12" dirty="0">
                <a:solidFill>
                  <a:srgbClr val="CC009A"/>
                </a:solidFill>
              </a:rPr>
              <a:t>Check </a:t>
            </a:r>
            <a:r>
              <a:rPr sz="2400" b="1" spc="-6" dirty="0">
                <a:solidFill>
                  <a:srgbClr val="CC009A"/>
                </a:solidFill>
              </a:rPr>
              <a:t>if </a:t>
            </a:r>
            <a:r>
              <a:rPr sz="2400" b="1" spc="-12" dirty="0">
                <a:solidFill>
                  <a:srgbClr val="CC009A"/>
                </a:solidFill>
              </a:rPr>
              <a:t>queue </a:t>
            </a:r>
            <a:r>
              <a:rPr sz="2400" b="1" spc="-6" dirty="0">
                <a:solidFill>
                  <a:srgbClr val="CC009A"/>
                </a:solidFill>
              </a:rPr>
              <a:t>is </a:t>
            </a:r>
            <a:r>
              <a:rPr sz="2400" b="1" spc="-12" dirty="0">
                <a:solidFill>
                  <a:srgbClr val="CC009A"/>
                </a:solidFill>
              </a:rPr>
              <a:t>empty</a:t>
            </a:r>
            <a:r>
              <a:rPr sz="2400" b="1" dirty="0">
                <a:solidFill>
                  <a:srgbClr val="CC009A"/>
                </a:solidFill>
              </a:rPr>
              <a:t> </a:t>
            </a:r>
            <a:r>
              <a:rPr sz="2400" b="1" spc="-12" dirty="0">
                <a:solidFill>
                  <a:srgbClr val="CC009A"/>
                </a:solidFill>
              </a:rPr>
              <a:t>*/</a:t>
            </a:r>
            <a:endParaRPr sz="2400"/>
          </a:p>
          <a:p>
            <a:pPr marL="116023">
              <a:lnSpc>
                <a:spcPts val="3421"/>
              </a:lnSpc>
            </a:pPr>
            <a:r>
              <a:rPr sz="2900" b="1" spc="-6" dirty="0">
                <a:solidFill>
                  <a:srgbClr val="800080"/>
                </a:solidFill>
                <a:latin typeface="Courier New"/>
                <a:cs typeface="Courier New"/>
              </a:rPr>
              <a:t>int size (queue</a:t>
            </a:r>
            <a:r>
              <a:rPr sz="2900" b="1" spc="-24" dirty="0">
                <a:solidFill>
                  <a:srgbClr val="800080"/>
                </a:solidFill>
                <a:latin typeface="Courier New"/>
                <a:cs typeface="Courier New"/>
              </a:rPr>
              <a:t> </a:t>
            </a:r>
            <a:r>
              <a:rPr sz="2900" b="1" spc="-12" dirty="0">
                <a:solidFill>
                  <a:srgbClr val="800080"/>
                </a:solidFill>
                <a:latin typeface="Courier New"/>
                <a:cs typeface="Courier New"/>
              </a:rPr>
              <a:t>*q);</a:t>
            </a:r>
            <a:endParaRPr sz="2900">
              <a:latin typeface="Courier New"/>
              <a:cs typeface="Courier New"/>
            </a:endParaRPr>
          </a:p>
          <a:p>
            <a:pPr marL="3268346">
              <a:spcBef>
                <a:spcPts val="358"/>
              </a:spcBef>
            </a:pPr>
            <a:r>
              <a:rPr sz="2400" b="1" spc="-6" dirty="0">
                <a:solidFill>
                  <a:srgbClr val="CC009A"/>
                </a:solidFill>
              </a:rPr>
              <a:t>/* </a:t>
            </a:r>
            <a:r>
              <a:rPr sz="2400" b="1" spc="-12" dirty="0">
                <a:solidFill>
                  <a:srgbClr val="CC009A"/>
                </a:solidFill>
              </a:rPr>
              <a:t>Return </a:t>
            </a:r>
            <a:r>
              <a:rPr sz="2400" b="1" spc="-6" dirty="0">
                <a:solidFill>
                  <a:srgbClr val="CC009A"/>
                </a:solidFill>
              </a:rPr>
              <a:t>the no. of </a:t>
            </a:r>
            <a:r>
              <a:rPr sz="2400" b="1" spc="-12" dirty="0">
                <a:solidFill>
                  <a:srgbClr val="CC009A"/>
                </a:solidFill>
              </a:rPr>
              <a:t>elements </a:t>
            </a:r>
            <a:r>
              <a:rPr sz="2400" b="1" spc="-6" dirty="0">
                <a:solidFill>
                  <a:srgbClr val="CC009A"/>
                </a:solidFill>
              </a:rPr>
              <a:t>in </a:t>
            </a:r>
            <a:r>
              <a:rPr sz="2400" b="1" spc="-12" dirty="0">
                <a:solidFill>
                  <a:srgbClr val="CC009A"/>
                </a:solidFill>
              </a:rPr>
              <a:t>queue</a:t>
            </a:r>
            <a:r>
              <a:rPr sz="2400" b="1" spc="18" dirty="0">
                <a:solidFill>
                  <a:srgbClr val="CC009A"/>
                </a:solidFill>
              </a:rPr>
              <a:t> </a:t>
            </a:r>
            <a:r>
              <a:rPr sz="2400" b="1" spc="-12" dirty="0">
                <a:solidFill>
                  <a:srgbClr val="CC009A"/>
                </a:solidFill>
              </a:rPr>
              <a:t>*/</a:t>
            </a:r>
            <a:endParaRPr sz="2400"/>
          </a:p>
        </p:txBody>
      </p:sp>
      <p:grpSp>
        <p:nvGrpSpPr>
          <p:cNvPr id="4" name="object 5"/>
          <p:cNvGrpSpPr>
            <a:grpSpLocks/>
          </p:cNvGrpSpPr>
          <p:nvPr/>
        </p:nvGrpSpPr>
        <p:grpSpPr bwMode="auto">
          <a:xfrm>
            <a:off x="0" y="0"/>
            <a:ext cx="12192000" cy="6858000"/>
            <a:chOff x="0" y="0"/>
            <a:chExt cx="16217900" cy="9118600"/>
          </a:xfrm>
        </p:grpSpPr>
        <p:sp>
          <p:nvSpPr>
            <p:cNvPr id="8"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94117" y="905052"/>
            <a:ext cx="3362139" cy="4588996"/>
          </a:xfrm>
          <a:custGeom>
            <a:avLst/>
            <a:gdLst/>
            <a:ahLst/>
            <a:cxnLst/>
            <a:rect l="l" t="t" r="r" b="b"/>
            <a:pathLst>
              <a:path w="2514600" h="4572000">
                <a:moveTo>
                  <a:pt x="2514600" y="2285999"/>
                </a:moveTo>
                <a:lnTo>
                  <a:pt x="2514162" y="2225094"/>
                </a:lnTo>
                <a:lnTo>
                  <a:pt x="2512856" y="2164582"/>
                </a:lnTo>
                <a:lnTo>
                  <a:pt x="2510693" y="2104483"/>
                </a:lnTo>
                <a:lnTo>
                  <a:pt x="2507684" y="2044817"/>
                </a:lnTo>
                <a:lnTo>
                  <a:pt x="2503839" y="1985603"/>
                </a:lnTo>
                <a:lnTo>
                  <a:pt x="2499170" y="1926861"/>
                </a:lnTo>
                <a:lnTo>
                  <a:pt x="2493687" y="1868612"/>
                </a:lnTo>
                <a:lnTo>
                  <a:pt x="2487401" y="1810873"/>
                </a:lnTo>
                <a:lnTo>
                  <a:pt x="2480323" y="1753667"/>
                </a:lnTo>
                <a:lnTo>
                  <a:pt x="2472465" y="1697011"/>
                </a:lnTo>
                <a:lnTo>
                  <a:pt x="2463836" y="1640926"/>
                </a:lnTo>
                <a:lnTo>
                  <a:pt x="2454447" y="1585432"/>
                </a:lnTo>
                <a:lnTo>
                  <a:pt x="2444311" y="1530548"/>
                </a:lnTo>
                <a:lnTo>
                  <a:pt x="2433436" y="1476294"/>
                </a:lnTo>
                <a:lnTo>
                  <a:pt x="2421835" y="1422690"/>
                </a:lnTo>
                <a:lnTo>
                  <a:pt x="2409519" y="1369756"/>
                </a:lnTo>
                <a:lnTo>
                  <a:pt x="2396497" y="1317511"/>
                </a:lnTo>
                <a:lnTo>
                  <a:pt x="2382781" y="1265975"/>
                </a:lnTo>
                <a:lnTo>
                  <a:pt x="2368382" y="1215168"/>
                </a:lnTo>
                <a:lnTo>
                  <a:pt x="2353311" y="1165109"/>
                </a:lnTo>
                <a:lnTo>
                  <a:pt x="2337578" y="1115819"/>
                </a:lnTo>
                <a:lnTo>
                  <a:pt x="2321195" y="1067316"/>
                </a:lnTo>
                <a:lnTo>
                  <a:pt x="2304173" y="1019622"/>
                </a:lnTo>
                <a:lnTo>
                  <a:pt x="2286521" y="972754"/>
                </a:lnTo>
                <a:lnTo>
                  <a:pt x="2268252" y="926734"/>
                </a:lnTo>
                <a:lnTo>
                  <a:pt x="2249375" y="881581"/>
                </a:lnTo>
                <a:lnTo>
                  <a:pt x="2229902" y="837315"/>
                </a:lnTo>
                <a:lnTo>
                  <a:pt x="2209844" y="793955"/>
                </a:lnTo>
                <a:lnTo>
                  <a:pt x="2189212" y="751522"/>
                </a:lnTo>
                <a:lnTo>
                  <a:pt x="2168016" y="710034"/>
                </a:lnTo>
                <a:lnTo>
                  <a:pt x="2146268" y="669512"/>
                </a:lnTo>
                <a:lnTo>
                  <a:pt x="2123977" y="629975"/>
                </a:lnTo>
                <a:lnTo>
                  <a:pt x="2101156" y="591444"/>
                </a:lnTo>
                <a:lnTo>
                  <a:pt x="2077815" y="553937"/>
                </a:lnTo>
                <a:lnTo>
                  <a:pt x="2053965" y="517475"/>
                </a:lnTo>
                <a:lnTo>
                  <a:pt x="2029616" y="482077"/>
                </a:lnTo>
                <a:lnTo>
                  <a:pt x="2004780" y="447764"/>
                </a:lnTo>
                <a:lnTo>
                  <a:pt x="1979468" y="414554"/>
                </a:lnTo>
                <a:lnTo>
                  <a:pt x="1953690" y="382468"/>
                </a:lnTo>
                <a:lnTo>
                  <a:pt x="1927457" y="351525"/>
                </a:lnTo>
                <a:lnTo>
                  <a:pt x="1900780" y="321746"/>
                </a:lnTo>
                <a:lnTo>
                  <a:pt x="1873671" y="293149"/>
                </a:lnTo>
                <a:lnTo>
                  <a:pt x="1846139" y="265754"/>
                </a:lnTo>
                <a:lnTo>
                  <a:pt x="1818196" y="239582"/>
                </a:lnTo>
                <a:lnTo>
                  <a:pt x="1761120" y="190984"/>
                </a:lnTo>
                <a:lnTo>
                  <a:pt x="1702529" y="147512"/>
                </a:lnTo>
                <a:lnTo>
                  <a:pt x="1642511" y="109323"/>
                </a:lnTo>
                <a:lnTo>
                  <a:pt x="1581152" y="76577"/>
                </a:lnTo>
                <a:lnTo>
                  <a:pt x="1518541" y="49430"/>
                </a:lnTo>
                <a:lnTo>
                  <a:pt x="1454762" y="28041"/>
                </a:lnTo>
                <a:lnTo>
                  <a:pt x="1389905" y="12568"/>
                </a:lnTo>
                <a:lnTo>
                  <a:pt x="1324055" y="3168"/>
                </a:lnTo>
                <a:lnTo>
                  <a:pt x="1257300" y="0"/>
                </a:lnTo>
                <a:lnTo>
                  <a:pt x="1223778" y="795"/>
                </a:lnTo>
                <a:lnTo>
                  <a:pt x="1157401" y="7099"/>
                </a:lnTo>
                <a:lnTo>
                  <a:pt x="1091980" y="19555"/>
                </a:lnTo>
                <a:lnTo>
                  <a:pt x="1027604" y="38006"/>
                </a:lnTo>
                <a:lnTo>
                  <a:pt x="964359" y="62294"/>
                </a:lnTo>
                <a:lnTo>
                  <a:pt x="902331" y="92260"/>
                </a:lnTo>
                <a:lnTo>
                  <a:pt x="841607" y="127747"/>
                </a:lnTo>
                <a:lnTo>
                  <a:pt x="782273" y="168597"/>
                </a:lnTo>
                <a:lnTo>
                  <a:pt x="724416" y="214652"/>
                </a:lnTo>
                <a:lnTo>
                  <a:pt x="668123" y="265754"/>
                </a:lnTo>
                <a:lnTo>
                  <a:pt x="640590" y="293149"/>
                </a:lnTo>
                <a:lnTo>
                  <a:pt x="613480" y="321746"/>
                </a:lnTo>
                <a:lnTo>
                  <a:pt x="586804" y="351525"/>
                </a:lnTo>
                <a:lnTo>
                  <a:pt x="560573" y="382468"/>
                </a:lnTo>
                <a:lnTo>
                  <a:pt x="534799" y="414554"/>
                </a:lnTo>
                <a:lnTo>
                  <a:pt x="509490" y="447764"/>
                </a:lnTo>
                <a:lnTo>
                  <a:pt x="484659" y="482077"/>
                </a:lnTo>
                <a:lnTo>
                  <a:pt x="460317" y="517475"/>
                </a:lnTo>
                <a:lnTo>
                  <a:pt x="436473" y="553937"/>
                </a:lnTo>
                <a:lnTo>
                  <a:pt x="413140" y="591444"/>
                </a:lnTo>
                <a:lnTo>
                  <a:pt x="390327" y="629975"/>
                </a:lnTo>
                <a:lnTo>
                  <a:pt x="368045" y="669512"/>
                </a:lnTo>
                <a:lnTo>
                  <a:pt x="346307" y="710034"/>
                </a:lnTo>
                <a:lnTo>
                  <a:pt x="325121" y="751522"/>
                </a:lnTo>
                <a:lnTo>
                  <a:pt x="304499" y="793955"/>
                </a:lnTo>
                <a:lnTo>
                  <a:pt x="284452" y="837315"/>
                </a:lnTo>
                <a:lnTo>
                  <a:pt x="264991" y="881581"/>
                </a:lnTo>
                <a:lnTo>
                  <a:pt x="246126" y="926734"/>
                </a:lnTo>
                <a:lnTo>
                  <a:pt x="227868" y="972754"/>
                </a:lnTo>
                <a:lnTo>
                  <a:pt x="210229" y="1019622"/>
                </a:lnTo>
                <a:lnTo>
                  <a:pt x="193218" y="1067316"/>
                </a:lnTo>
                <a:lnTo>
                  <a:pt x="176847" y="1115819"/>
                </a:lnTo>
                <a:lnTo>
                  <a:pt x="161127" y="1165109"/>
                </a:lnTo>
                <a:lnTo>
                  <a:pt x="146068" y="1215168"/>
                </a:lnTo>
                <a:lnTo>
                  <a:pt x="131681" y="1265975"/>
                </a:lnTo>
                <a:lnTo>
                  <a:pt x="117977" y="1317511"/>
                </a:lnTo>
                <a:lnTo>
                  <a:pt x="104968" y="1369756"/>
                </a:lnTo>
                <a:lnTo>
                  <a:pt x="92662" y="1422690"/>
                </a:lnTo>
                <a:lnTo>
                  <a:pt x="81073" y="1476294"/>
                </a:lnTo>
                <a:lnTo>
                  <a:pt x="70209" y="1530548"/>
                </a:lnTo>
                <a:lnTo>
                  <a:pt x="60083" y="1585432"/>
                </a:lnTo>
                <a:lnTo>
                  <a:pt x="50704" y="1640926"/>
                </a:lnTo>
                <a:lnTo>
                  <a:pt x="42085" y="1697011"/>
                </a:lnTo>
                <a:lnTo>
                  <a:pt x="34234" y="1753667"/>
                </a:lnTo>
                <a:lnTo>
                  <a:pt x="27165" y="1810873"/>
                </a:lnTo>
                <a:lnTo>
                  <a:pt x="20886" y="1868612"/>
                </a:lnTo>
                <a:lnTo>
                  <a:pt x="15410" y="1926861"/>
                </a:lnTo>
                <a:lnTo>
                  <a:pt x="10746" y="1985603"/>
                </a:lnTo>
                <a:lnTo>
                  <a:pt x="6906" y="2044817"/>
                </a:lnTo>
                <a:lnTo>
                  <a:pt x="3901" y="2104483"/>
                </a:lnTo>
                <a:lnTo>
                  <a:pt x="1741" y="2164582"/>
                </a:lnTo>
                <a:lnTo>
                  <a:pt x="437" y="2225094"/>
                </a:lnTo>
                <a:lnTo>
                  <a:pt x="0" y="2286000"/>
                </a:lnTo>
                <a:lnTo>
                  <a:pt x="437" y="2346869"/>
                </a:lnTo>
                <a:lnTo>
                  <a:pt x="1741" y="2407348"/>
                </a:lnTo>
                <a:lnTo>
                  <a:pt x="3901" y="2467415"/>
                </a:lnTo>
                <a:lnTo>
                  <a:pt x="6906" y="2527053"/>
                </a:lnTo>
                <a:lnTo>
                  <a:pt x="10746" y="2586240"/>
                </a:lnTo>
                <a:lnTo>
                  <a:pt x="15410" y="2644957"/>
                </a:lnTo>
                <a:lnTo>
                  <a:pt x="20886" y="2703184"/>
                </a:lnTo>
                <a:lnTo>
                  <a:pt x="27165" y="2760902"/>
                </a:lnTo>
                <a:lnTo>
                  <a:pt x="34234" y="2818090"/>
                </a:lnTo>
                <a:lnTo>
                  <a:pt x="42085" y="2874729"/>
                </a:lnTo>
                <a:lnTo>
                  <a:pt x="50704" y="2930798"/>
                </a:lnTo>
                <a:lnTo>
                  <a:pt x="60083" y="2986279"/>
                </a:lnTo>
                <a:lnTo>
                  <a:pt x="70209" y="3041152"/>
                </a:lnTo>
                <a:lnTo>
                  <a:pt x="81073" y="3095395"/>
                </a:lnTo>
                <a:lnTo>
                  <a:pt x="92662" y="3148991"/>
                </a:lnTo>
                <a:lnTo>
                  <a:pt x="104968" y="3201918"/>
                </a:lnTo>
                <a:lnTo>
                  <a:pt x="117977" y="3254158"/>
                </a:lnTo>
                <a:lnTo>
                  <a:pt x="131681" y="3305690"/>
                </a:lnTo>
                <a:lnTo>
                  <a:pt x="146068" y="3356494"/>
                </a:lnTo>
                <a:lnTo>
                  <a:pt x="161127" y="3406552"/>
                </a:lnTo>
                <a:lnTo>
                  <a:pt x="176847" y="3455842"/>
                </a:lnTo>
                <a:lnTo>
                  <a:pt x="193218" y="3504345"/>
                </a:lnTo>
                <a:lnTo>
                  <a:pt x="210229" y="3552042"/>
                </a:lnTo>
                <a:lnTo>
                  <a:pt x="227868" y="3598912"/>
                </a:lnTo>
                <a:lnTo>
                  <a:pt x="246126" y="3644936"/>
                </a:lnTo>
                <a:lnTo>
                  <a:pt x="264991" y="3690094"/>
                </a:lnTo>
                <a:lnTo>
                  <a:pt x="284452" y="3734367"/>
                </a:lnTo>
                <a:lnTo>
                  <a:pt x="304499" y="3777733"/>
                </a:lnTo>
                <a:lnTo>
                  <a:pt x="325121" y="3820175"/>
                </a:lnTo>
                <a:lnTo>
                  <a:pt x="346307" y="3861671"/>
                </a:lnTo>
                <a:lnTo>
                  <a:pt x="368045" y="3902202"/>
                </a:lnTo>
                <a:lnTo>
                  <a:pt x="390327" y="3941748"/>
                </a:lnTo>
                <a:lnTo>
                  <a:pt x="413140" y="3980289"/>
                </a:lnTo>
                <a:lnTo>
                  <a:pt x="436473" y="4017806"/>
                </a:lnTo>
                <a:lnTo>
                  <a:pt x="460317" y="4054279"/>
                </a:lnTo>
                <a:lnTo>
                  <a:pt x="484659" y="4089688"/>
                </a:lnTo>
                <a:lnTo>
                  <a:pt x="509490" y="4124013"/>
                </a:lnTo>
                <a:lnTo>
                  <a:pt x="534799" y="4157235"/>
                </a:lnTo>
                <a:lnTo>
                  <a:pt x="560573" y="4189333"/>
                </a:lnTo>
                <a:lnTo>
                  <a:pt x="586804" y="4220288"/>
                </a:lnTo>
                <a:lnTo>
                  <a:pt x="613480" y="4250080"/>
                </a:lnTo>
                <a:lnTo>
                  <a:pt x="640590" y="4278689"/>
                </a:lnTo>
                <a:lnTo>
                  <a:pt x="668123" y="4306096"/>
                </a:lnTo>
                <a:lnTo>
                  <a:pt x="696069" y="4332280"/>
                </a:lnTo>
                <a:lnTo>
                  <a:pt x="753155" y="4380902"/>
                </a:lnTo>
                <a:lnTo>
                  <a:pt x="811761" y="4424397"/>
                </a:lnTo>
                <a:lnTo>
                  <a:pt x="871800" y="4462607"/>
                </a:lnTo>
                <a:lnTo>
                  <a:pt x="933187" y="4495372"/>
                </a:lnTo>
                <a:lnTo>
                  <a:pt x="995835" y="4522536"/>
                </a:lnTo>
                <a:lnTo>
                  <a:pt x="1059656" y="4543939"/>
                </a:lnTo>
                <a:lnTo>
                  <a:pt x="1124565" y="4559422"/>
                </a:lnTo>
                <a:lnTo>
                  <a:pt x="1190475" y="4568829"/>
                </a:lnTo>
                <a:lnTo>
                  <a:pt x="1257300" y="4571999"/>
                </a:lnTo>
                <a:lnTo>
                  <a:pt x="1290785" y="4571204"/>
                </a:lnTo>
                <a:lnTo>
                  <a:pt x="1357098" y="4564895"/>
                </a:lnTo>
                <a:lnTo>
                  <a:pt x="1422463" y="4552430"/>
                </a:lnTo>
                <a:lnTo>
                  <a:pt x="1486792" y="4533967"/>
                </a:lnTo>
                <a:lnTo>
                  <a:pt x="1549998" y="4509664"/>
                </a:lnTo>
                <a:lnTo>
                  <a:pt x="1611994" y="4479680"/>
                </a:lnTo>
                <a:lnTo>
                  <a:pt x="1672693" y="4444172"/>
                </a:lnTo>
                <a:lnTo>
                  <a:pt x="1732008" y="4403300"/>
                </a:lnTo>
                <a:lnTo>
                  <a:pt x="1789853" y="4357222"/>
                </a:lnTo>
                <a:lnTo>
                  <a:pt x="1846139" y="4306096"/>
                </a:lnTo>
                <a:lnTo>
                  <a:pt x="1873671" y="4278689"/>
                </a:lnTo>
                <a:lnTo>
                  <a:pt x="1900780" y="4250080"/>
                </a:lnTo>
                <a:lnTo>
                  <a:pt x="1927457" y="4220288"/>
                </a:lnTo>
                <a:lnTo>
                  <a:pt x="1953690" y="4189333"/>
                </a:lnTo>
                <a:lnTo>
                  <a:pt x="1979468" y="4157235"/>
                </a:lnTo>
                <a:lnTo>
                  <a:pt x="2004780" y="4124013"/>
                </a:lnTo>
                <a:lnTo>
                  <a:pt x="2029616" y="4089688"/>
                </a:lnTo>
                <a:lnTo>
                  <a:pt x="2053965" y="4054279"/>
                </a:lnTo>
                <a:lnTo>
                  <a:pt x="2077815" y="4017806"/>
                </a:lnTo>
                <a:lnTo>
                  <a:pt x="2101156" y="3980289"/>
                </a:lnTo>
                <a:lnTo>
                  <a:pt x="2123977" y="3941748"/>
                </a:lnTo>
                <a:lnTo>
                  <a:pt x="2146268" y="3902202"/>
                </a:lnTo>
                <a:lnTo>
                  <a:pt x="2168016" y="3861671"/>
                </a:lnTo>
                <a:lnTo>
                  <a:pt x="2189212" y="3820175"/>
                </a:lnTo>
                <a:lnTo>
                  <a:pt x="2209844" y="3777733"/>
                </a:lnTo>
                <a:lnTo>
                  <a:pt x="2229902" y="3734367"/>
                </a:lnTo>
                <a:lnTo>
                  <a:pt x="2249375" y="3690094"/>
                </a:lnTo>
                <a:lnTo>
                  <a:pt x="2268252" y="3644936"/>
                </a:lnTo>
                <a:lnTo>
                  <a:pt x="2286521" y="3598912"/>
                </a:lnTo>
                <a:lnTo>
                  <a:pt x="2304173" y="3552042"/>
                </a:lnTo>
                <a:lnTo>
                  <a:pt x="2321195" y="3504345"/>
                </a:lnTo>
                <a:lnTo>
                  <a:pt x="2337578" y="3455842"/>
                </a:lnTo>
                <a:lnTo>
                  <a:pt x="2353311" y="3406552"/>
                </a:lnTo>
                <a:lnTo>
                  <a:pt x="2368382" y="3356494"/>
                </a:lnTo>
                <a:lnTo>
                  <a:pt x="2382781" y="3305690"/>
                </a:lnTo>
                <a:lnTo>
                  <a:pt x="2396497" y="3254158"/>
                </a:lnTo>
                <a:lnTo>
                  <a:pt x="2409519" y="3201918"/>
                </a:lnTo>
                <a:lnTo>
                  <a:pt x="2421835" y="3148991"/>
                </a:lnTo>
                <a:lnTo>
                  <a:pt x="2433436" y="3095395"/>
                </a:lnTo>
                <a:lnTo>
                  <a:pt x="2444311" y="3041152"/>
                </a:lnTo>
                <a:lnTo>
                  <a:pt x="2454447" y="2986279"/>
                </a:lnTo>
                <a:lnTo>
                  <a:pt x="2463836" y="2930798"/>
                </a:lnTo>
                <a:lnTo>
                  <a:pt x="2472465" y="2874729"/>
                </a:lnTo>
                <a:lnTo>
                  <a:pt x="2480323" y="2818090"/>
                </a:lnTo>
                <a:lnTo>
                  <a:pt x="2487401" y="2760902"/>
                </a:lnTo>
                <a:lnTo>
                  <a:pt x="2493687" y="2703184"/>
                </a:lnTo>
                <a:lnTo>
                  <a:pt x="2499170" y="2644957"/>
                </a:lnTo>
                <a:lnTo>
                  <a:pt x="2503839" y="2586240"/>
                </a:lnTo>
                <a:lnTo>
                  <a:pt x="2507684" y="2527053"/>
                </a:lnTo>
                <a:lnTo>
                  <a:pt x="2510693" y="2467415"/>
                </a:lnTo>
                <a:lnTo>
                  <a:pt x="2512856" y="2407348"/>
                </a:lnTo>
                <a:lnTo>
                  <a:pt x="2514162" y="2346869"/>
                </a:lnTo>
                <a:lnTo>
                  <a:pt x="2514600" y="2285999"/>
                </a:lnTo>
                <a:close/>
              </a:path>
            </a:pathLst>
          </a:custGeom>
          <a:solidFill>
            <a:srgbClr val="CCFFFF"/>
          </a:solidFill>
        </p:spPr>
        <p:txBody>
          <a:bodyPr wrap="square" lIns="0" tIns="0" rIns="0" bIns="0" rtlCol="0"/>
          <a:lstStyle/>
          <a:p>
            <a:endParaRPr/>
          </a:p>
        </p:txBody>
      </p:sp>
      <p:sp>
        <p:nvSpPr>
          <p:cNvPr id="3" name="object 3"/>
          <p:cNvSpPr/>
          <p:nvPr/>
        </p:nvSpPr>
        <p:spPr>
          <a:xfrm>
            <a:off x="5994117" y="905052"/>
            <a:ext cx="3362139" cy="4588996"/>
          </a:xfrm>
          <a:custGeom>
            <a:avLst/>
            <a:gdLst/>
            <a:ahLst/>
            <a:cxnLst/>
            <a:rect l="l" t="t" r="r" b="b"/>
            <a:pathLst>
              <a:path w="2514600" h="4572000">
                <a:moveTo>
                  <a:pt x="2514600" y="2285999"/>
                </a:moveTo>
                <a:lnTo>
                  <a:pt x="2514162" y="2225094"/>
                </a:lnTo>
                <a:lnTo>
                  <a:pt x="2512856" y="2164582"/>
                </a:lnTo>
                <a:lnTo>
                  <a:pt x="2510693" y="2104483"/>
                </a:lnTo>
                <a:lnTo>
                  <a:pt x="2507684" y="2044817"/>
                </a:lnTo>
                <a:lnTo>
                  <a:pt x="2503839" y="1985603"/>
                </a:lnTo>
                <a:lnTo>
                  <a:pt x="2499170" y="1926861"/>
                </a:lnTo>
                <a:lnTo>
                  <a:pt x="2493687" y="1868612"/>
                </a:lnTo>
                <a:lnTo>
                  <a:pt x="2487401" y="1810873"/>
                </a:lnTo>
                <a:lnTo>
                  <a:pt x="2480323" y="1753667"/>
                </a:lnTo>
                <a:lnTo>
                  <a:pt x="2472465" y="1697011"/>
                </a:lnTo>
                <a:lnTo>
                  <a:pt x="2463836" y="1640926"/>
                </a:lnTo>
                <a:lnTo>
                  <a:pt x="2454447" y="1585432"/>
                </a:lnTo>
                <a:lnTo>
                  <a:pt x="2444311" y="1530548"/>
                </a:lnTo>
                <a:lnTo>
                  <a:pt x="2433436" y="1476294"/>
                </a:lnTo>
                <a:lnTo>
                  <a:pt x="2421835" y="1422690"/>
                </a:lnTo>
                <a:lnTo>
                  <a:pt x="2409519" y="1369756"/>
                </a:lnTo>
                <a:lnTo>
                  <a:pt x="2396497" y="1317511"/>
                </a:lnTo>
                <a:lnTo>
                  <a:pt x="2382781" y="1265975"/>
                </a:lnTo>
                <a:lnTo>
                  <a:pt x="2368382" y="1215168"/>
                </a:lnTo>
                <a:lnTo>
                  <a:pt x="2353311" y="1165109"/>
                </a:lnTo>
                <a:lnTo>
                  <a:pt x="2337578" y="1115819"/>
                </a:lnTo>
                <a:lnTo>
                  <a:pt x="2321195" y="1067316"/>
                </a:lnTo>
                <a:lnTo>
                  <a:pt x="2304173" y="1019622"/>
                </a:lnTo>
                <a:lnTo>
                  <a:pt x="2286521" y="972754"/>
                </a:lnTo>
                <a:lnTo>
                  <a:pt x="2268252" y="926734"/>
                </a:lnTo>
                <a:lnTo>
                  <a:pt x="2249375" y="881581"/>
                </a:lnTo>
                <a:lnTo>
                  <a:pt x="2229902" y="837315"/>
                </a:lnTo>
                <a:lnTo>
                  <a:pt x="2209844" y="793955"/>
                </a:lnTo>
                <a:lnTo>
                  <a:pt x="2189212" y="751522"/>
                </a:lnTo>
                <a:lnTo>
                  <a:pt x="2168016" y="710034"/>
                </a:lnTo>
                <a:lnTo>
                  <a:pt x="2146268" y="669512"/>
                </a:lnTo>
                <a:lnTo>
                  <a:pt x="2123977" y="629975"/>
                </a:lnTo>
                <a:lnTo>
                  <a:pt x="2101156" y="591444"/>
                </a:lnTo>
                <a:lnTo>
                  <a:pt x="2077815" y="553937"/>
                </a:lnTo>
                <a:lnTo>
                  <a:pt x="2053965" y="517475"/>
                </a:lnTo>
                <a:lnTo>
                  <a:pt x="2029616" y="482077"/>
                </a:lnTo>
                <a:lnTo>
                  <a:pt x="2004780" y="447764"/>
                </a:lnTo>
                <a:lnTo>
                  <a:pt x="1979468" y="414554"/>
                </a:lnTo>
                <a:lnTo>
                  <a:pt x="1953690" y="382468"/>
                </a:lnTo>
                <a:lnTo>
                  <a:pt x="1927457" y="351525"/>
                </a:lnTo>
                <a:lnTo>
                  <a:pt x="1900780" y="321746"/>
                </a:lnTo>
                <a:lnTo>
                  <a:pt x="1873671" y="293149"/>
                </a:lnTo>
                <a:lnTo>
                  <a:pt x="1846139" y="265754"/>
                </a:lnTo>
                <a:lnTo>
                  <a:pt x="1818196" y="239582"/>
                </a:lnTo>
                <a:lnTo>
                  <a:pt x="1761120" y="190984"/>
                </a:lnTo>
                <a:lnTo>
                  <a:pt x="1702529" y="147512"/>
                </a:lnTo>
                <a:lnTo>
                  <a:pt x="1642511" y="109323"/>
                </a:lnTo>
                <a:lnTo>
                  <a:pt x="1581152" y="76577"/>
                </a:lnTo>
                <a:lnTo>
                  <a:pt x="1518541" y="49430"/>
                </a:lnTo>
                <a:lnTo>
                  <a:pt x="1454762" y="28041"/>
                </a:lnTo>
                <a:lnTo>
                  <a:pt x="1389905" y="12568"/>
                </a:lnTo>
                <a:lnTo>
                  <a:pt x="1324055" y="3168"/>
                </a:lnTo>
                <a:lnTo>
                  <a:pt x="1257300" y="0"/>
                </a:lnTo>
                <a:lnTo>
                  <a:pt x="1223778" y="795"/>
                </a:lnTo>
                <a:lnTo>
                  <a:pt x="1157401" y="7099"/>
                </a:lnTo>
                <a:lnTo>
                  <a:pt x="1091980" y="19555"/>
                </a:lnTo>
                <a:lnTo>
                  <a:pt x="1027604" y="38006"/>
                </a:lnTo>
                <a:lnTo>
                  <a:pt x="964359" y="62294"/>
                </a:lnTo>
                <a:lnTo>
                  <a:pt x="902331" y="92260"/>
                </a:lnTo>
                <a:lnTo>
                  <a:pt x="841607" y="127747"/>
                </a:lnTo>
                <a:lnTo>
                  <a:pt x="782273" y="168597"/>
                </a:lnTo>
                <a:lnTo>
                  <a:pt x="724416" y="214652"/>
                </a:lnTo>
                <a:lnTo>
                  <a:pt x="668123" y="265754"/>
                </a:lnTo>
                <a:lnTo>
                  <a:pt x="640590" y="293149"/>
                </a:lnTo>
                <a:lnTo>
                  <a:pt x="613480" y="321746"/>
                </a:lnTo>
                <a:lnTo>
                  <a:pt x="586804" y="351525"/>
                </a:lnTo>
                <a:lnTo>
                  <a:pt x="560573" y="382468"/>
                </a:lnTo>
                <a:lnTo>
                  <a:pt x="534799" y="414554"/>
                </a:lnTo>
                <a:lnTo>
                  <a:pt x="509490" y="447764"/>
                </a:lnTo>
                <a:lnTo>
                  <a:pt x="484659" y="482077"/>
                </a:lnTo>
                <a:lnTo>
                  <a:pt x="460317" y="517475"/>
                </a:lnTo>
                <a:lnTo>
                  <a:pt x="436473" y="553937"/>
                </a:lnTo>
                <a:lnTo>
                  <a:pt x="413140" y="591444"/>
                </a:lnTo>
                <a:lnTo>
                  <a:pt x="390327" y="629975"/>
                </a:lnTo>
                <a:lnTo>
                  <a:pt x="368046" y="669512"/>
                </a:lnTo>
                <a:lnTo>
                  <a:pt x="346307" y="710034"/>
                </a:lnTo>
                <a:lnTo>
                  <a:pt x="325121" y="751522"/>
                </a:lnTo>
                <a:lnTo>
                  <a:pt x="304499" y="793955"/>
                </a:lnTo>
                <a:lnTo>
                  <a:pt x="284452" y="837315"/>
                </a:lnTo>
                <a:lnTo>
                  <a:pt x="264991" y="881581"/>
                </a:lnTo>
                <a:lnTo>
                  <a:pt x="246126" y="926734"/>
                </a:lnTo>
                <a:lnTo>
                  <a:pt x="227868" y="972754"/>
                </a:lnTo>
                <a:lnTo>
                  <a:pt x="210229" y="1019622"/>
                </a:lnTo>
                <a:lnTo>
                  <a:pt x="193218" y="1067316"/>
                </a:lnTo>
                <a:lnTo>
                  <a:pt x="176847" y="1115819"/>
                </a:lnTo>
                <a:lnTo>
                  <a:pt x="161127" y="1165109"/>
                </a:lnTo>
                <a:lnTo>
                  <a:pt x="146068" y="1215168"/>
                </a:lnTo>
                <a:lnTo>
                  <a:pt x="131681" y="1265975"/>
                </a:lnTo>
                <a:lnTo>
                  <a:pt x="117977" y="1317511"/>
                </a:lnTo>
                <a:lnTo>
                  <a:pt x="104968" y="1369756"/>
                </a:lnTo>
                <a:lnTo>
                  <a:pt x="92662" y="1422690"/>
                </a:lnTo>
                <a:lnTo>
                  <a:pt x="81073" y="1476294"/>
                </a:lnTo>
                <a:lnTo>
                  <a:pt x="70209" y="1530548"/>
                </a:lnTo>
                <a:lnTo>
                  <a:pt x="60083" y="1585432"/>
                </a:lnTo>
                <a:lnTo>
                  <a:pt x="50704" y="1640926"/>
                </a:lnTo>
                <a:lnTo>
                  <a:pt x="42085" y="1697011"/>
                </a:lnTo>
                <a:lnTo>
                  <a:pt x="34234" y="1753667"/>
                </a:lnTo>
                <a:lnTo>
                  <a:pt x="27165" y="1810873"/>
                </a:lnTo>
                <a:lnTo>
                  <a:pt x="20886" y="1868612"/>
                </a:lnTo>
                <a:lnTo>
                  <a:pt x="15410" y="1926861"/>
                </a:lnTo>
                <a:lnTo>
                  <a:pt x="10746" y="1985603"/>
                </a:lnTo>
                <a:lnTo>
                  <a:pt x="6906" y="2044817"/>
                </a:lnTo>
                <a:lnTo>
                  <a:pt x="3901" y="2104483"/>
                </a:lnTo>
                <a:lnTo>
                  <a:pt x="1741" y="2164582"/>
                </a:lnTo>
                <a:lnTo>
                  <a:pt x="437" y="2225094"/>
                </a:lnTo>
                <a:lnTo>
                  <a:pt x="0" y="2286000"/>
                </a:lnTo>
                <a:lnTo>
                  <a:pt x="437" y="2346869"/>
                </a:lnTo>
                <a:lnTo>
                  <a:pt x="1741" y="2407348"/>
                </a:lnTo>
                <a:lnTo>
                  <a:pt x="3901" y="2467415"/>
                </a:lnTo>
                <a:lnTo>
                  <a:pt x="6906" y="2527053"/>
                </a:lnTo>
                <a:lnTo>
                  <a:pt x="10746" y="2586240"/>
                </a:lnTo>
                <a:lnTo>
                  <a:pt x="15410" y="2644957"/>
                </a:lnTo>
                <a:lnTo>
                  <a:pt x="20886" y="2703184"/>
                </a:lnTo>
                <a:lnTo>
                  <a:pt x="27165" y="2760902"/>
                </a:lnTo>
                <a:lnTo>
                  <a:pt x="34234" y="2818090"/>
                </a:lnTo>
                <a:lnTo>
                  <a:pt x="42085" y="2874729"/>
                </a:lnTo>
                <a:lnTo>
                  <a:pt x="50704" y="2930798"/>
                </a:lnTo>
                <a:lnTo>
                  <a:pt x="60083" y="2986279"/>
                </a:lnTo>
                <a:lnTo>
                  <a:pt x="70209" y="3041152"/>
                </a:lnTo>
                <a:lnTo>
                  <a:pt x="81073" y="3095395"/>
                </a:lnTo>
                <a:lnTo>
                  <a:pt x="92662" y="3148991"/>
                </a:lnTo>
                <a:lnTo>
                  <a:pt x="104968" y="3201918"/>
                </a:lnTo>
                <a:lnTo>
                  <a:pt x="117977" y="3254158"/>
                </a:lnTo>
                <a:lnTo>
                  <a:pt x="131681" y="3305690"/>
                </a:lnTo>
                <a:lnTo>
                  <a:pt x="146068" y="3356494"/>
                </a:lnTo>
                <a:lnTo>
                  <a:pt x="161127" y="3406552"/>
                </a:lnTo>
                <a:lnTo>
                  <a:pt x="176847" y="3455842"/>
                </a:lnTo>
                <a:lnTo>
                  <a:pt x="193218" y="3504345"/>
                </a:lnTo>
                <a:lnTo>
                  <a:pt x="210229" y="3552042"/>
                </a:lnTo>
                <a:lnTo>
                  <a:pt x="227868" y="3598912"/>
                </a:lnTo>
                <a:lnTo>
                  <a:pt x="246126" y="3644936"/>
                </a:lnTo>
                <a:lnTo>
                  <a:pt x="264991" y="3690094"/>
                </a:lnTo>
                <a:lnTo>
                  <a:pt x="284452" y="3734367"/>
                </a:lnTo>
                <a:lnTo>
                  <a:pt x="304499" y="3777733"/>
                </a:lnTo>
                <a:lnTo>
                  <a:pt x="325121" y="3820175"/>
                </a:lnTo>
                <a:lnTo>
                  <a:pt x="346307" y="3861671"/>
                </a:lnTo>
                <a:lnTo>
                  <a:pt x="368045" y="3902202"/>
                </a:lnTo>
                <a:lnTo>
                  <a:pt x="390327" y="3941748"/>
                </a:lnTo>
                <a:lnTo>
                  <a:pt x="413140" y="3980289"/>
                </a:lnTo>
                <a:lnTo>
                  <a:pt x="436473" y="4017806"/>
                </a:lnTo>
                <a:lnTo>
                  <a:pt x="460317" y="4054279"/>
                </a:lnTo>
                <a:lnTo>
                  <a:pt x="484659" y="4089688"/>
                </a:lnTo>
                <a:lnTo>
                  <a:pt x="509490" y="4124013"/>
                </a:lnTo>
                <a:lnTo>
                  <a:pt x="534799" y="4157235"/>
                </a:lnTo>
                <a:lnTo>
                  <a:pt x="560573" y="4189333"/>
                </a:lnTo>
                <a:lnTo>
                  <a:pt x="586804" y="4220288"/>
                </a:lnTo>
                <a:lnTo>
                  <a:pt x="613480" y="4250080"/>
                </a:lnTo>
                <a:lnTo>
                  <a:pt x="640590" y="4278689"/>
                </a:lnTo>
                <a:lnTo>
                  <a:pt x="668123" y="4306096"/>
                </a:lnTo>
                <a:lnTo>
                  <a:pt x="696069" y="4332280"/>
                </a:lnTo>
                <a:lnTo>
                  <a:pt x="753155" y="4380902"/>
                </a:lnTo>
                <a:lnTo>
                  <a:pt x="811761" y="4424397"/>
                </a:lnTo>
                <a:lnTo>
                  <a:pt x="871800" y="4462607"/>
                </a:lnTo>
                <a:lnTo>
                  <a:pt x="933187" y="4495372"/>
                </a:lnTo>
                <a:lnTo>
                  <a:pt x="995835" y="4522536"/>
                </a:lnTo>
                <a:lnTo>
                  <a:pt x="1059656" y="4543939"/>
                </a:lnTo>
                <a:lnTo>
                  <a:pt x="1124565" y="4559422"/>
                </a:lnTo>
                <a:lnTo>
                  <a:pt x="1190475" y="4568829"/>
                </a:lnTo>
                <a:lnTo>
                  <a:pt x="1257300" y="4571999"/>
                </a:lnTo>
                <a:lnTo>
                  <a:pt x="1290785" y="4571204"/>
                </a:lnTo>
                <a:lnTo>
                  <a:pt x="1357098" y="4564895"/>
                </a:lnTo>
                <a:lnTo>
                  <a:pt x="1422463" y="4552430"/>
                </a:lnTo>
                <a:lnTo>
                  <a:pt x="1486792" y="4533967"/>
                </a:lnTo>
                <a:lnTo>
                  <a:pt x="1549998" y="4509664"/>
                </a:lnTo>
                <a:lnTo>
                  <a:pt x="1611994" y="4479680"/>
                </a:lnTo>
                <a:lnTo>
                  <a:pt x="1672693" y="4444172"/>
                </a:lnTo>
                <a:lnTo>
                  <a:pt x="1732008" y="4403300"/>
                </a:lnTo>
                <a:lnTo>
                  <a:pt x="1789853" y="4357222"/>
                </a:lnTo>
                <a:lnTo>
                  <a:pt x="1846139" y="4306096"/>
                </a:lnTo>
                <a:lnTo>
                  <a:pt x="1873671" y="4278689"/>
                </a:lnTo>
                <a:lnTo>
                  <a:pt x="1900780" y="4250080"/>
                </a:lnTo>
                <a:lnTo>
                  <a:pt x="1927457" y="4220288"/>
                </a:lnTo>
                <a:lnTo>
                  <a:pt x="1953690" y="4189333"/>
                </a:lnTo>
                <a:lnTo>
                  <a:pt x="1979468" y="4157235"/>
                </a:lnTo>
                <a:lnTo>
                  <a:pt x="2004780" y="4124013"/>
                </a:lnTo>
                <a:lnTo>
                  <a:pt x="2029616" y="4089688"/>
                </a:lnTo>
                <a:lnTo>
                  <a:pt x="2053965" y="4054279"/>
                </a:lnTo>
                <a:lnTo>
                  <a:pt x="2077815" y="4017806"/>
                </a:lnTo>
                <a:lnTo>
                  <a:pt x="2101156" y="3980289"/>
                </a:lnTo>
                <a:lnTo>
                  <a:pt x="2123977" y="3941748"/>
                </a:lnTo>
                <a:lnTo>
                  <a:pt x="2146268" y="3902202"/>
                </a:lnTo>
                <a:lnTo>
                  <a:pt x="2168016" y="3861671"/>
                </a:lnTo>
                <a:lnTo>
                  <a:pt x="2189212" y="3820175"/>
                </a:lnTo>
                <a:lnTo>
                  <a:pt x="2209844" y="3777733"/>
                </a:lnTo>
                <a:lnTo>
                  <a:pt x="2229902" y="3734367"/>
                </a:lnTo>
                <a:lnTo>
                  <a:pt x="2249375" y="3690094"/>
                </a:lnTo>
                <a:lnTo>
                  <a:pt x="2268252" y="3644936"/>
                </a:lnTo>
                <a:lnTo>
                  <a:pt x="2286521" y="3598912"/>
                </a:lnTo>
                <a:lnTo>
                  <a:pt x="2304173" y="3552042"/>
                </a:lnTo>
                <a:lnTo>
                  <a:pt x="2321195" y="3504345"/>
                </a:lnTo>
                <a:lnTo>
                  <a:pt x="2337578" y="3455842"/>
                </a:lnTo>
                <a:lnTo>
                  <a:pt x="2353311" y="3406552"/>
                </a:lnTo>
                <a:lnTo>
                  <a:pt x="2368382" y="3356494"/>
                </a:lnTo>
                <a:lnTo>
                  <a:pt x="2382781" y="3305690"/>
                </a:lnTo>
                <a:lnTo>
                  <a:pt x="2396497" y="3254158"/>
                </a:lnTo>
                <a:lnTo>
                  <a:pt x="2409519" y="3201918"/>
                </a:lnTo>
                <a:lnTo>
                  <a:pt x="2421835" y="3148991"/>
                </a:lnTo>
                <a:lnTo>
                  <a:pt x="2433436" y="3095395"/>
                </a:lnTo>
                <a:lnTo>
                  <a:pt x="2444311" y="3041152"/>
                </a:lnTo>
                <a:lnTo>
                  <a:pt x="2454447" y="2986279"/>
                </a:lnTo>
                <a:lnTo>
                  <a:pt x="2463836" y="2930798"/>
                </a:lnTo>
                <a:lnTo>
                  <a:pt x="2472465" y="2874729"/>
                </a:lnTo>
                <a:lnTo>
                  <a:pt x="2480323" y="2818090"/>
                </a:lnTo>
                <a:lnTo>
                  <a:pt x="2487401" y="2760902"/>
                </a:lnTo>
                <a:lnTo>
                  <a:pt x="2493687" y="2703184"/>
                </a:lnTo>
                <a:lnTo>
                  <a:pt x="2499170" y="2644957"/>
                </a:lnTo>
                <a:lnTo>
                  <a:pt x="2503839" y="2586240"/>
                </a:lnTo>
                <a:lnTo>
                  <a:pt x="2507684" y="2527053"/>
                </a:lnTo>
                <a:lnTo>
                  <a:pt x="2510693" y="2467415"/>
                </a:lnTo>
                <a:lnTo>
                  <a:pt x="2512856" y="2407348"/>
                </a:lnTo>
                <a:lnTo>
                  <a:pt x="2514162" y="2346869"/>
                </a:lnTo>
                <a:lnTo>
                  <a:pt x="2514600" y="2285999"/>
                </a:lnTo>
                <a:close/>
              </a:path>
            </a:pathLst>
          </a:custGeom>
          <a:ln w="38100">
            <a:solidFill>
              <a:srgbClr val="CC0000"/>
            </a:solidFill>
          </a:ln>
        </p:spPr>
        <p:txBody>
          <a:bodyPr wrap="square" lIns="0" tIns="0" rIns="0" bIns="0" rtlCol="0"/>
          <a:lstStyle/>
          <a:p>
            <a:endParaRPr/>
          </a:p>
        </p:txBody>
      </p:sp>
      <p:sp>
        <p:nvSpPr>
          <p:cNvPr id="4" name="object 4"/>
          <p:cNvSpPr txBox="1"/>
          <p:nvPr/>
        </p:nvSpPr>
        <p:spPr>
          <a:xfrm>
            <a:off x="6813596" y="2961943"/>
            <a:ext cx="1723521" cy="523145"/>
          </a:xfrm>
          <a:prstGeom prst="rect">
            <a:avLst/>
          </a:prstGeom>
        </p:spPr>
        <p:txBody>
          <a:bodyPr vert="horz" wrap="square" lIns="0" tIns="15166" rIns="0" bIns="0" rtlCol="0">
            <a:spAutoFit/>
          </a:bodyPr>
          <a:lstStyle/>
          <a:p>
            <a:pPr marL="15166">
              <a:spcBef>
                <a:spcPts val="119"/>
              </a:spcBef>
            </a:pPr>
            <a:r>
              <a:rPr sz="3300" b="1" spc="-6" dirty="0">
                <a:solidFill>
                  <a:srgbClr val="9A3300"/>
                </a:solidFill>
              </a:rPr>
              <a:t>QUEUE</a:t>
            </a:r>
            <a:endParaRPr sz="3300"/>
          </a:p>
        </p:txBody>
      </p:sp>
      <p:sp>
        <p:nvSpPr>
          <p:cNvPr id="5" name="object 5"/>
          <p:cNvSpPr/>
          <p:nvPr/>
        </p:nvSpPr>
        <p:spPr>
          <a:xfrm>
            <a:off x="3345159" y="981535"/>
            <a:ext cx="2938476" cy="498416"/>
          </a:xfrm>
          <a:custGeom>
            <a:avLst/>
            <a:gdLst/>
            <a:ahLst/>
            <a:cxnLst/>
            <a:rect l="l" t="t" r="r" b="b"/>
            <a:pathLst>
              <a:path w="2197735" h="496569">
                <a:moveTo>
                  <a:pt x="0" y="0"/>
                </a:moveTo>
                <a:lnTo>
                  <a:pt x="2197608" y="496061"/>
                </a:lnTo>
              </a:path>
            </a:pathLst>
          </a:custGeom>
          <a:ln w="38099">
            <a:solidFill>
              <a:srgbClr val="CC0000"/>
            </a:solidFill>
          </a:ln>
        </p:spPr>
        <p:txBody>
          <a:bodyPr wrap="square" lIns="0" tIns="0" rIns="0" bIns="0" rtlCol="0"/>
          <a:lstStyle/>
          <a:p>
            <a:endParaRPr/>
          </a:p>
        </p:txBody>
      </p:sp>
      <p:sp>
        <p:nvSpPr>
          <p:cNvPr id="6" name="object 6"/>
          <p:cNvSpPr/>
          <p:nvPr/>
        </p:nvSpPr>
        <p:spPr>
          <a:xfrm>
            <a:off x="6254937" y="1395309"/>
            <a:ext cx="248764" cy="168263"/>
          </a:xfrm>
          <a:custGeom>
            <a:avLst/>
            <a:gdLst/>
            <a:ahLst/>
            <a:cxnLst/>
            <a:rect l="l" t="t" r="r" b="b"/>
            <a:pathLst>
              <a:path w="186054" h="167640">
                <a:moveTo>
                  <a:pt x="185927" y="121157"/>
                </a:moveTo>
                <a:lnTo>
                  <a:pt x="38100" y="0"/>
                </a:lnTo>
                <a:lnTo>
                  <a:pt x="0" y="167639"/>
                </a:lnTo>
                <a:lnTo>
                  <a:pt x="185927" y="121157"/>
                </a:lnTo>
                <a:close/>
              </a:path>
            </a:pathLst>
          </a:custGeom>
          <a:solidFill>
            <a:srgbClr val="CC0000"/>
          </a:solidFill>
        </p:spPr>
        <p:txBody>
          <a:bodyPr wrap="square" lIns="0" tIns="0" rIns="0" bIns="0" rtlCol="0"/>
          <a:lstStyle/>
          <a:p>
            <a:endParaRPr/>
          </a:p>
        </p:txBody>
      </p:sp>
      <p:sp>
        <p:nvSpPr>
          <p:cNvPr id="7" name="object 7"/>
          <p:cNvSpPr/>
          <p:nvPr/>
        </p:nvSpPr>
        <p:spPr>
          <a:xfrm>
            <a:off x="3447043" y="2052302"/>
            <a:ext cx="2524999" cy="70747"/>
          </a:xfrm>
          <a:custGeom>
            <a:avLst/>
            <a:gdLst/>
            <a:ahLst/>
            <a:cxnLst/>
            <a:rect l="l" t="t" r="r" b="b"/>
            <a:pathLst>
              <a:path w="1888489" h="70485">
                <a:moveTo>
                  <a:pt x="0" y="0"/>
                </a:moveTo>
                <a:lnTo>
                  <a:pt x="1888236" y="70103"/>
                </a:lnTo>
              </a:path>
            </a:pathLst>
          </a:custGeom>
          <a:ln w="38100">
            <a:solidFill>
              <a:srgbClr val="CC0000"/>
            </a:solidFill>
          </a:ln>
        </p:spPr>
        <p:txBody>
          <a:bodyPr wrap="square" lIns="0" tIns="0" rIns="0" bIns="0" rtlCol="0"/>
          <a:lstStyle/>
          <a:p>
            <a:endParaRPr/>
          </a:p>
        </p:txBody>
      </p:sp>
      <p:sp>
        <p:nvSpPr>
          <p:cNvPr id="8" name="object 8"/>
          <p:cNvSpPr/>
          <p:nvPr/>
        </p:nvSpPr>
        <p:spPr>
          <a:xfrm>
            <a:off x="5965590" y="2037005"/>
            <a:ext cx="232633" cy="172087"/>
          </a:xfrm>
          <a:custGeom>
            <a:avLst/>
            <a:gdLst/>
            <a:ahLst/>
            <a:cxnLst/>
            <a:rect l="l" t="t" r="r" b="b"/>
            <a:pathLst>
              <a:path w="173989" h="171450">
                <a:moveTo>
                  <a:pt x="173736" y="91440"/>
                </a:moveTo>
                <a:lnTo>
                  <a:pt x="6096" y="0"/>
                </a:lnTo>
                <a:lnTo>
                  <a:pt x="0" y="171450"/>
                </a:lnTo>
                <a:lnTo>
                  <a:pt x="173736" y="91440"/>
                </a:lnTo>
                <a:close/>
              </a:path>
            </a:pathLst>
          </a:custGeom>
          <a:solidFill>
            <a:srgbClr val="CC0000"/>
          </a:solidFill>
        </p:spPr>
        <p:txBody>
          <a:bodyPr wrap="square" lIns="0" tIns="0" rIns="0" bIns="0" rtlCol="0"/>
          <a:lstStyle/>
          <a:p>
            <a:endParaRPr/>
          </a:p>
        </p:txBody>
      </p:sp>
      <p:sp>
        <p:nvSpPr>
          <p:cNvPr id="9" name="object 9"/>
          <p:cNvSpPr/>
          <p:nvPr/>
        </p:nvSpPr>
        <p:spPr>
          <a:xfrm>
            <a:off x="3548926" y="3046584"/>
            <a:ext cx="2219350" cy="0"/>
          </a:xfrm>
          <a:custGeom>
            <a:avLst/>
            <a:gdLst/>
            <a:ahLst/>
            <a:cxnLst/>
            <a:rect l="l" t="t" r="r" b="b"/>
            <a:pathLst>
              <a:path w="1659889">
                <a:moveTo>
                  <a:pt x="0" y="0"/>
                </a:moveTo>
                <a:lnTo>
                  <a:pt x="1659635" y="0"/>
                </a:lnTo>
              </a:path>
            </a:pathLst>
          </a:custGeom>
          <a:ln w="38100">
            <a:solidFill>
              <a:srgbClr val="CC0000"/>
            </a:solidFill>
          </a:ln>
        </p:spPr>
        <p:txBody>
          <a:bodyPr wrap="square" lIns="0" tIns="0" rIns="0" bIns="0" rtlCol="0"/>
          <a:lstStyle/>
          <a:p>
            <a:endParaRPr/>
          </a:p>
        </p:txBody>
      </p:sp>
      <p:sp>
        <p:nvSpPr>
          <p:cNvPr id="10" name="object 10"/>
          <p:cNvSpPr/>
          <p:nvPr/>
        </p:nvSpPr>
        <p:spPr>
          <a:xfrm>
            <a:off x="5765898" y="2960922"/>
            <a:ext cx="228388" cy="172087"/>
          </a:xfrm>
          <a:custGeom>
            <a:avLst/>
            <a:gdLst/>
            <a:ahLst/>
            <a:cxnLst/>
            <a:rect l="l" t="t" r="r" b="b"/>
            <a:pathLst>
              <a:path w="170814" h="171450">
                <a:moveTo>
                  <a:pt x="170687" y="85344"/>
                </a:moveTo>
                <a:lnTo>
                  <a:pt x="0" y="0"/>
                </a:lnTo>
                <a:lnTo>
                  <a:pt x="0" y="171450"/>
                </a:lnTo>
                <a:lnTo>
                  <a:pt x="170687" y="85344"/>
                </a:lnTo>
                <a:close/>
              </a:path>
            </a:pathLst>
          </a:custGeom>
          <a:solidFill>
            <a:srgbClr val="CC0000"/>
          </a:solidFill>
        </p:spPr>
        <p:txBody>
          <a:bodyPr wrap="square" lIns="0" tIns="0" rIns="0" bIns="0" rtlCol="0"/>
          <a:lstStyle/>
          <a:p>
            <a:endParaRPr/>
          </a:p>
        </p:txBody>
      </p:sp>
      <p:sp>
        <p:nvSpPr>
          <p:cNvPr id="11" name="object 11"/>
          <p:cNvSpPr/>
          <p:nvPr/>
        </p:nvSpPr>
        <p:spPr>
          <a:xfrm>
            <a:off x="3447042" y="3679100"/>
            <a:ext cx="2322933" cy="209053"/>
          </a:xfrm>
          <a:custGeom>
            <a:avLst/>
            <a:gdLst/>
            <a:ahLst/>
            <a:cxnLst/>
            <a:rect l="l" t="t" r="r" b="b"/>
            <a:pathLst>
              <a:path w="1737360" h="208279">
                <a:moveTo>
                  <a:pt x="0" y="208025"/>
                </a:moveTo>
                <a:lnTo>
                  <a:pt x="1737359" y="0"/>
                </a:lnTo>
              </a:path>
            </a:pathLst>
          </a:custGeom>
          <a:ln w="38099">
            <a:solidFill>
              <a:srgbClr val="CC0000"/>
            </a:solidFill>
          </a:ln>
        </p:spPr>
        <p:txBody>
          <a:bodyPr wrap="square" lIns="0" tIns="0" rIns="0" bIns="0" rtlCol="0"/>
          <a:lstStyle/>
          <a:p>
            <a:endParaRPr/>
          </a:p>
        </p:txBody>
      </p:sp>
      <p:sp>
        <p:nvSpPr>
          <p:cNvPr id="12" name="object 12"/>
          <p:cNvSpPr/>
          <p:nvPr/>
        </p:nvSpPr>
        <p:spPr>
          <a:xfrm>
            <a:off x="5753672" y="3594203"/>
            <a:ext cx="241123" cy="170813"/>
          </a:xfrm>
          <a:custGeom>
            <a:avLst/>
            <a:gdLst/>
            <a:ahLst/>
            <a:cxnLst/>
            <a:rect l="l" t="t" r="r" b="b"/>
            <a:pathLst>
              <a:path w="180339" h="170179">
                <a:moveTo>
                  <a:pt x="179832" y="64008"/>
                </a:moveTo>
                <a:lnTo>
                  <a:pt x="0" y="0"/>
                </a:lnTo>
                <a:lnTo>
                  <a:pt x="20574" y="169925"/>
                </a:lnTo>
                <a:lnTo>
                  <a:pt x="179832" y="64008"/>
                </a:lnTo>
                <a:close/>
              </a:path>
            </a:pathLst>
          </a:custGeom>
          <a:solidFill>
            <a:srgbClr val="CC0000"/>
          </a:solidFill>
        </p:spPr>
        <p:txBody>
          <a:bodyPr wrap="square" lIns="0" tIns="0" rIns="0" bIns="0" rtlCol="0"/>
          <a:lstStyle/>
          <a:p>
            <a:endParaRPr/>
          </a:p>
        </p:txBody>
      </p:sp>
      <p:sp>
        <p:nvSpPr>
          <p:cNvPr id="13" name="object 13"/>
          <p:cNvSpPr/>
          <p:nvPr/>
        </p:nvSpPr>
        <p:spPr>
          <a:xfrm>
            <a:off x="3447042" y="4171653"/>
            <a:ext cx="2536038" cy="634174"/>
          </a:xfrm>
          <a:custGeom>
            <a:avLst/>
            <a:gdLst/>
            <a:ahLst/>
            <a:cxnLst/>
            <a:rect l="l" t="t" r="r" b="b"/>
            <a:pathLst>
              <a:path w="1896745" h="631825">
                <a:moveTo>
                  <a:pt x="0" y="631698"/>
                </a:moveTo>
                <a:lnTo>
                  <a:pt x="1896617" y="0"/>
                </a:lnTo>
              </a:path>
            </a:pathLst>
          </a:custGeom>
          <a:ln w="38100">
            <a:solidFill>
              <a:srgbClr val="CC0000"/>
            </a:solidFill>
          </a:ln>
        </p:spPr>
        <p:txBody>
          <a:bodyPr wrap="square" lIns="0" tIns="0" rIns="0" bIns="0" rtlCol="0"/>
          <a:lstStyle/>
          <a:p>
            <a:endParaRPr/>
          </a:p>
        </p:txBody>
      </p:sp>
      <p:sp>
        <p:nvSpPr>
          <p:cNvPr id="14" name="object 14"/>
          <p:cNvSpPr/>
          <p:nvPr/>
        </p:nvSpPr>
        <p:spPr>
          <a:xfrm>
            <a:off x="5944194" y="4090579"/>
            <a:ext cx="253858" cy="163164"/>
          </a:xfrm>
          <a:custGeom>
            <a:avLst/>
            <a:gdLst/>
            <a:ahLst/>
            <a:cxnLst/>
            <a:rect l="l" t="t" r="r" b="b"/>
            <a:pathLst>
              <a:path w="189864" h="162560">
                <a:moveTo>
                  <a:pt x="189737" y="26670"/>
                </a:moveTo>
                <a:lnTo>
                  <a:pt x="0" y="0"/>
                </a:lnTo>
                <a:lnTo>
                  <a:pt x="54863" y="162306"/>
                </a:lnTo>
                <a:lnTo>
                  <a:pt x="189737" y="26670"/>
                </a:lnTo>
                <a:close/>
              </a:path>
            </a:pathLst>
          </a:custGeom>
          <a:solidFill>
            <a:srgbClr val="CC0000"/>
          </a:solidFill>
        </p:spPr>
        <p:txBody>
          <a:bodyPr wrap="square" lIns="0" tIns="0" rIns="0" bIns="0" rtlCol="0"/>
          <a:lstStyle/>
          <a:p>
            <a:endParaRPr/>
          </a:p>
        </p:txBody>
      </p:sp>
      <p:sp>
        <p:nvSpPr>
          <p:cNvPr id="15" name="object 15"/>
          <p:cNvSpPr txBox="1">
            <a:spLocks noGrp="1"/>
          </p:cNvSpPr>
          <p:nvPr>
            <p:ph type="title"/>
          </p:nvPr>
        </p:nvSpPr>
        <p:spPr>
          <a:xfrm>
            <a:off x="1522812" y="699567"/>
            <a:ext cx="1709936" cy="474414"/>
          </a:xfrm>
          <a:prstGeom prst="rect">
            <a:avLst/>
          </a:prstGeom>
        </p:spPr>
        <p:txBody>
          <a:bodyPr vert="horz" wrap="square" lIns="0" tIns="15166" rIns="0" bIns="0" rtlCol="0">
            <a:spAutoFit/>
          </a:bodyPr>
          <a:lstStyle/>
          <a:p>
            <a:pPr marL="15166">
              <a:lnSpc>
                <a:spcPct val="100000"/>
              </a:lnSpc>
              <a:spcBef>
                <a:spcPts val="119"/>
              </a:spcBef>
            </a:pPr>
            <a:r>
              <a:rPr spc="-6" dirty="0">
                <a:solidFill>
                  <a:srgbClr val="3333CC"/>
                </a:solidFill>
                <a:latin typeface="Arial"/>
                <a:cs typeface="Arial"/>
              </a:rPr>
              <a:t>enqueue</a:t>
            </a:r>
          </a:p>
        </p:txBody>
      </p:sp>
      <p:sp>
        <p:nvSpPr>
          <p:cNvPr id="16" name="object 16"/>
          <p:cNvSpPr txBox="1"/>
          <p:nvPr/>
        </p:nvSpPr>
        <p:spPr>
          <a:xfrm>
            <a:off x="1624694" y="1846816"/>
            <a:ext cx="1728615" cy="3816098"/>
          </a:xfrm>
          <a:prstGeom prst="rect">
            <a:avLst/>
          </a:prstGeom>
        </p:spPr>
        <p:txBody>
          <a:bodyPr vert="horz" wrap="square" lIns="0" tIns="15166" rIns="0" bIns="0" rtlCol="0">
            <a:spAutoFit/>
          </a:bodyPr>
          <a:lstStyle/>
          <a:p>
            <a:pPr marL="15166">
              <a:spcBef>
                <a:spcPts val="119"/>
              </a:spcBef>
            </a:pPr>
            <a:r>
              <a:rPr sz="2900" b="1" spc="-6" dirty="0">
                <a:solidFill>
                  <a:srgbClr val="3333CC"/>
                </a:solidFill>
              </a:rPr>
              <a:t>dequeue</a:t>
            </a:r>
            <a:endParaRPr sz="2900"/>
          </a:p>
          <a:p>
            <a:pPr marL="120572" marR="6067" indent="332901">
              <a:lnSpc>
                <a:spcPct val="229199"/>
              </a:lnSpc>
              <a:spcBef>
                <a:spcPts val="717"/>
              </a:spcBef>
            </a:pPr>
            <a:r>
              <a:rPr sz="2900" b="1" spc="-6" dirty="0">
                <a:solidFill>
                  <a:srgbClr val="3333CC"/>
                </a:solidFill>
              </a:rPr>
              <a:t>create  isempty</a:t>
            </a:r>
            <a:endParaRPr sz="2900"/>
          </a:p>
          <a:p>
            <a:pPr>
              <a:lnSpc>
                <a:spcPct val="100000"/>
              </a:lnSpc>
            </a:pPr>
            <a:endParaRPr sz="3200">
              <a:latin typeface="Times New Roman"/>
              <a:cs typeface="Times New Roman"/>
            </a:endParaRPr>
          </a:p>
          <a:p>
            <a:pPr marL="691585">
              <a:spcBef>
                <a:spcPts val="2167"/>
              </a:spcBef>
            </a:pPr>
            <a:r>
              <a:rPr sz="2900" b="1" spc="-12" dirty="0">
                <a:solidFill>
                  <a:srgbClr val="3333CC"/>
                </a:solidFill>
              </a:rPr>
              <a:t>size</a:t>
            </a:r>
            <a:endParaRPr sz="2900"/>
          </a:p>
        </p:txBody>
      </p:sp>
      <p:grpSp>
        <p:nvGrpSpPr>
          <p:cNvPr id="17" name="object 5"/>
          <p:cNvGrpSpPr>
            <a:grpSpLocks/>
          </p:cNvGrpSpPr>
          <p:nvPr/>
        </p:nvGrpSpPr>
        <p:grpSpPr bwMode="auto">
          <a:xfrm>
            <a:off x="0" y="0"/>
            <a:ext cx="12192000" cy="6858000"/>
            <a:chOff x="0" y="0"/>
            <a:chExt cx="16217900" cy="9118600"/>
          </a:xfrm>
        </p:grpSpPr>
        <p:sp>
          <p:nvSpPr>
            <p:cNvPr id="2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281751"/>
            <a:ext cx="10392067" cy="1333787"/>
          </a:xfrm>
          <a:prstGeom prst="rect">
            <a:avLst/>
          </a:prstGeom>
          <a:ln w="9144">
            <a:solidFill>
              <a:srgbClr val="9A3300"/>
            </a:solidFill>
          </a:ln>
        </p:spPr>
        <p:txBody>
          <a:bodyPr vert="horz" wrap="square" lIns="0" tIns="86448" rIns="0" bIns="0" rtlCol="0">
            <a:spAutoFit/>
          </a:bodyPr>
          <a:lstStyle/>
          <a:p>
            <a:pPr marL="2864163" marR="470157" indent="-2386424">
              <a:lnSpc>
                <a:spcPct val="100000"/>
              </a:lnSpc>
              <a:spcBef>
                <a:spcPts val="681"/>
              </a:spcBef>
            </a:pPr>
            <a:r>
              <a:rPr sz="3800" spc="-12" dirty="0">
                <a:solidFill>
                  <a:srgbClr val="A50021"/>
                </a:solidFill>
                <a:latin typeface="Arial"/>
                <a:cs typeface="Arial"/>
              </a:rPr>
              <a:t>Stack Implementations: </a:t>
            </a:r>
            <a:r>
              <a:rPr sz="3800" spc="-6" dirty="0">
                <a:solidFill>
                  <a:srgbClr val="A50021"/>
                </a:solidFill>
                <a:latin typeface="Arial"/>
                <a:cs typeface="Arial"/>
              </a:rPr>
              <a:t>Using </a:t>
            </a:r>
            <a:r>
              <a:rPr sz="3800" spc="-12" dirty="0">
                <a:solidFill>
                  <a:srgbClr val="A50021"/>
                </a:solidFill>
                <a:latin typeface="Arial"/>
                <a:cs typeface="Arial"/>
              </a:rPr>
              <a:t>Array  </a:t>
            </a:r>
            <a:r>
              <a:rPr sz="3800" spc="-6" dirty="0">
                <a:solidFill>
                  <a:srgbClr val="A50021"/>
                </a:solidFill>
                <a:latin typeface="Arial"/>
                <a:cs typeface="Arial"/>
              </a:rPr>
              <a:t>and </a:t>
            </a:r>
            <a:r>
              <a:rPr sz="3800" spc="-12" dirty="0">
                <a:solidFill>
                  <a:srgbClr val="A50021"/>
                </a:solidFill>
                <a:latin typeface="Arial"/>
                <a:cs typeface="Arial"/>
              </a:rPr>
              <a:t>Linked</a:t>
            </a:r>
            <a:r>
              <a:rPr sz="3800" spc="-18" dirty="0">
                <a:solidFill>
                  <a:srgbClr val="A50021"/>
                </a:solidFill>
                <a:latin typeface="Arial"/>
                <a:cs typeface="Arial"/>
              </a:rPr>
              <a:t> </a:t>
            </a:r>
            <a:r>
              <a:rPr sz="3800" spc="-12" dirty="0">
                <a:solidFill>
                  <a:srgbClr val="A50021"/>
                </a:solidFill>
                <a:latin typeface="Arial"/>
                <a:cs typeface="Arial"/>
              </a:rPr>
              <a:t>List</a:t>
            </a:r>
            <a:endParaRPr sz="3800">
              <a:latin typeface="Arial"/>
              <a:cs typeface="Arial"/>
            </a:endParaRPr>
          </a:p>
        </p:txBody>
      </p:sp>
      <p:grpSp>
        <p:nvGrpSpPr>
          <p:cNvPr id="3" name="object 5"/>
          <p:cNvGrpSpPr>
            <a:grpSpLocks/>
          </p:cNvGrpSpPr>
          <p:nvPr/>
        </p:nvGrpSpPr>
        <p:grpSpPr bwMode="auto">
          <a:xfrm>
            <a:off x="0" y="0"/>
            <a:ext cx="12192000" cy="6858000"/>
            <a:chOff x="0" y="0"/>
            <a:chExt cx="16217900" cy="9118600"/>
          </a:xfrm>
        </p:grpSpPr>
        <p:sp>
          <p:nvSpPr>
            <p:cNvPr id="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20" name="Google Shape;120;p19" descr="Algorithm to insert an element in queue&#10;STEP-1 IF REAR= MAX-1&#10;write OVERFLOW&#10;go to step 4&#10;[end of if]&#10;STEP-2 if REAR = -1&#10;..."/>
          <p:cNvPicPr preferRelativeResize="0">
            <a:picLocks noGrp="1"/>
          </p:cNvPicPr>
          <p:nvPr>
            <p:ph type="body" idx="1"/>
          </p:nvPr>
        </p:nvPicPr>
        <p:blipFill rotWithShape="1">
          <a:blip r:embed="rId3">
            <a:alphaModFix/>
          </a:blip>
          <a:srcRect/>
          <a:stretch/>
        </p:blipFill>
        <p:spPr>
          <a:xfrm>
            <a:off x="0" y="94130"/>
            <a:ext cx="12192000" cy="6992470"/>
          </a:xfrm>
          <a:prstGeom prst="rect">
            <a:avLst/>
          </a:prstGeom>
          <a:noFill/>
          <a:ln>
            <a:noFill/>
          </a:ln>
        </p:spPr>
      </p:pic>
      <p:grpSp>
        <p:nvGrpSpPr>
          <p:cNvPr id="4" name="object 5"/>
          <p:cNvGrpSpPr>
            <a:grpSpLocks/>
          </p:cNvGrpSpPr>
          <p:nvPr/>
        </p:nvGrpSpPr>
        <p:grpSpPr bwMode="auto">
          <a:xfrm>
            <a:off x="0" y="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6" dirty="0">
                <a:solidFill>
                  <a:srgbClr val="A50021"/>
                </a:solidFill>
                <a:latin typeface="Arial"/>
                <a:cs typeface="Arial"/>
              </a:rPr>
              <a:t>STACK USING ARRAY</a:t>
            </a:r>
            <a:endParaRPr sz="3800">
              <a:latin typeface="Arial"/>
              <a:cs typeface="Arial"/>
            </a:endParaRPr>
          </a:p>
        </p:txBody>
      </p:sp>
      <p:sp>
        <p:nvSpPr>
          <p:cNvPr id="3" name="object 3"/>
          <p:cNvSpPr/>
          <p:nvPr/>
        </p:nvSpPr>
        <p:spPr>
          <a:xfrm>
            <a:off x="2835744" y="4117349"/>
            <a:ext cx="916947" cy="1300216"/>
          </a:xfrm>
          <a:custGeom>
            <a:avLst/>
            <a:gdLst/>
            <a:ahLst/>
            <a:cxnLst/>
            <a:rect l="l" t="t" r="r" b="b"/>
            <a:pathLst>
              <a:path w="685800" h="1295400">
                <a:moveTo>
                  <a:pt x="685799" y="1295400"/>
                </a:moveTo>
                <a:lnTo>
                  <a:pt x="685799" y="0"/>
                </a:lnTo>
                <a:lnTo>
                  <a:pt x="0" y="0"/>
                </a:lnTo>
                <a:lnTo>
                  <a:pt x="0" y="1295400"/>
                </a:lnTo>
                <a:lnTo>
                  <a:pt x="685799" y="1295400"/>
                </a:lnTo>
                <a:close/>
              </a:path>
            </a:pathLst>
          </a:custGeom>
          <a:solidFill>
            <a:srgbClr val="CC0000"/>
          </a:solidFill>
        </p:spPr>
        <p:txBody>
          <a:bodyPr wrap="square" lIns="0" tIns="0" rIns="0" bIns="0" rtlCol="0"/>
          <a:lstStyle/>
          <a:p>
            <a:endParaRPr/>
          </a:p>
        </p:txBody>
      </p:sp>
      <p:sp>
        <p:nvSpPr>
          <p:cNvPr id="4" name="object 4"/>
          <p:cNvSpPr/>
          <p:nvPr/>
        </p:nvSpPr>
        <p:spPr>
          <a:xfrm>
            <a:off x="2835744" y="4117349"/>
            <a:ext cx="916947" cy="1300216"/>
          </a:xfrm>
          <a:custGeom>
            <a:avLst/>
            <a:gdLst/>
            <a:ahLst/>
            <a:cxnLst/>
            <a:rect l="l" t="t" r="r" b="b"/>
            <a:pathLst>
              <a:path w="685800" h="1295400">
                <a:moveTo>
                  <a:pt x="685799" y="1295400"/>
                </a:moveTo>
                <a:lnTo>
                  <a:pt x="685799" y="0"/>
                </a:lnTo>
                <a:lnTo>
                  <a:pt x="0" y="0"/>
                </a:lnTo>
                <a:lnTo>
                  <a:pt x="0" y="1295400"/>
                </a:lnTo>
                <a:lnTo>
                  <a:pt x="685799" y="1295400"/>
                </a:lnTo>
                <a:close/>
              </a:path>
            </a:pathLst>
          </a:custGeom>
          <a:ln w="32004">
            <a:solidFill>
              <a:srgbClr val="800000"/>
            </a:solidFill>
          </a:ln>
        </p:spPr>
        <p:txBody>
          <a:bodyPr wrap="square" lIns="0" tIns="0" rIns="0" bIns="0" rtlCol="0"/>
          <a:lstStyle/>
          <a:p>
            <a:endParaRPr/>
          </a:p>
        </p:txBody>
      </p:sp>
      <p:sp>
        <p:nvSpPr>
          <p:cNvPr id="5" name="object 5"/>
          <p:cNvSpPr/>
          <p:nvPr/>
        </p:nvSpPr>
        <p:spPr>
          <a:xfrm>
            <a:off x="2835744" y="2664167"/>
            <a:ext cx="916947" cy="917799"/>
          </a:xfrm>
          <a:custGeom>
            <a:avLst/>
            <a:gdLst/>
            <a:ahLst/>
            <a:cxnLst/>
            <a:rect l="l" t="t" r="r" b="b"/>
            <a:pathLst>
              <a:path w="685800" h="914400">
                <a:moveTo>
                  <a:pt x="0" y="914400"/>
                </a:moveTo>
                <a:lnTo>
                  <a:pt x="685799" y="914400"/>
                </a:lnTo>
                <a:lnTo>
                  <a:pt x="685799" y="0"/>
                </a:lnTo>
                <a:lnTo>
                  <a:pt x="0" y="0"/>
                </a:lnTo>
                <a:lnTo>
                  <a:pt x="0" y="914400"/>
                </a:lnTo>
                <a:close/>
              </a:path>
            </a:pathLst>
          </a:custGeom>
          <a:solidFill>
            <a:srgbClr val="CCFFFF"/>
          </a:solidFill>
        </p:spPr>
        <p:txBody>
          <a:bodyPr wrap="square" lIns="0" tIns="0" rIns="0" bIns="0" rtlCol="0"/>
          <a:lstStyle/>
          <a:p>
            <a:endParaRPr/>
          </a:p>
        </p:txBody>
      </p:sp>
      <p:sp>
        <p:nvSpPr>
          <p:cNvPr id="6" name="object 6"/>
          <p:cNvSpPr/>
          <p:nvPr/>
        </p:nvSpPr>
        <p:spPr>
          <a:xfrm>
            <a:off x="2835744" y="2664167"/>
            <a:ext cx="916947" cy="1453182"/>
          </a:xfrm>
          <a:custGeom>
            <a:avLst/>
            <a:gdLst/>
            <a:ahLst/>
            <a:cxnLst/>
            <a:rect l="l" t="t" r="r" b="b"/>
            <a:pathLst>
              <a:path w="685800" h="1447800">
                <a:moveTo>
                  <a:pt x="685799" y="1447800"/>
                </a:moveTo>
                <a:lnTo>
                  <a:pt x="685799" y="0"/>
                </a:lnTo>
                <a:lnTo>
                  <a:pt x="0" y="0"/>
                </a:lnTo>
                <a:lnTo>
                  <a:pt x="0" y="1447800"/>
                </a:lnTo>
                <a:lnTo>
                  <a:pt x="685799" y="1447800"/>
                </a:lnTo>
                <a:close/>
              </a:path>
            </a:pathLst>
          </a:custGeom>
          <a:ln w="32004">
            <a:solidFill>
              <a:srgbClr val="800000"/>
            </a:solidFill>
          </a:ln>
        </p:spPr>
        <p:txBody>
          <a:bodyPr wrap="square" lIns="0" tIns="0" rIns="0" bIns="0" rtlCol="0"/>
          <a:lstStyle/>
          <a:p>
            <a:endParaRPr/>
          </a:p>
        </p:txBody>
      </p:sp>
      <p:sp>
        <p:nvSpPr>
          <p:cNvPr id="7" name="object 7"/>
          <p:cNvSpPr txBox="1"/>
          <p:nvPr/>
        </p:nvSpPr>
        <p:spPr>
          <a:xfrm>
            <a:off x="1205616" y="3887900"/>
            <a:ext cx="916947" cy="506768"/>
          </a:xfrm>
          <a:prstGeom prst="rect">
            <a:avLst/>
          </a:prstGeom>
          <a:ln w="32004">
            <a:solidFill>
              <a:srgbClr val="CC0000"/>
            </a:solidFill>
          </a:ln>
        </p:spPr>
        <p:txBody>
          <a:bodyPr vert="horz" wrap="square" lIns="0" tIns="59907" rIns="0" bIns="0" rtlCol="0">
            <a:spAutoFit/>
          </a:bodyPr>
          <a:lstStyle/>
          <a:p>
            <a:pPr marL="128914">
              <a:spcBef>
                <a:spcPts val="472"/>
              </a:spcBef>
            </a:pPr>
            <a:r>
              <a:rPr sz="2900" b="1" spc="-12" dirty="0">
                <a:solidFill>
                  <a:srgbClr val="FF0000"/>
                </a:solidFill>
                <a:latin typeface="Times New Roman"/>
                <a:cs typeface="Times New Roman"/>
              </a:rPr>
              <a:t>top</a:t>
            </a:r>
            <a:endParaRPr sz="2900">
              <a:latin typeface="Times New Roman"/>
              <a:cs typeface="Times New Roman"/>
            </a:endParaRPr>
          </a:p>
        </p:txBody>
      </p:sp>
      <p:sp>
        <p:nvSpPr>
          <p:cNvPr id="8" name="object 8"/>
          <p:cNvSpPr/>
          <p:nvPr/>
        </p:nvSpPr>
        <p:spPr>
          <a:xfrm>
            <a:off x="2224446" y="4117349"/>
            <a:ext cx="405834" cy="0"/>
          </a:xfrm>
          <a:custGeom>
            <a:avLst/>
            <a:gdLst/>
            <a:ahLst/>
            <a:cxnLst/>
            <a:rect l="l" t="t" r="r" b="b"/>
            <a:pathLst>
              <a:path w="303530">
                <a:moveTo>
                  <a:pt x="0" y="0"/>
                </a:moveTo>
                <a:lnTo>
                  <a:pt x="303275" y="0"/>
                </a:lnTo>
              </a:path>
            </a:pathLst>
          </a:custGeom>
          <a:ln w="32004">
            <a:solidFill>
              <a:srgbClr val="800000"/>
            </a:solidFill>
          </a:ln>
        </p:spPr>
        <p:txBody>
          <a:bodyPr wrap="square" lIns="0" tIns="0" rIns="0" bIns="0" rtlCol="0"/>
          <a:lstStyle/>
          <a:p>
            <a:endParaRPr/>
          </a:p>
        </p:txBody>
      </p:sp>
      <p:sp>
        <p:nvSpPr>
          <p:cNvPr id="9" name="object 9"/>
          <p:cNvSpPr/>
          <p:nvPr/>
        </p:nvSpPr>
        <p:spPr>
          <a:xfrm>
            <a:off x="2627902" y="4039336"/>
            <a:ext cx="208011" cy="156791"/>
          </a:xfrm>
          <a:custGeom>
            <a:avLst/>
            <a:gdLst/>
            <a:ahLst/>
            <a:cxnLst/>
            <a:rect l="l" t="t" r="r" b="b"/>
            <a:pathLst>
              <a:path w="155575" h="156210">
                <a:moveTo>
                  <a:pt x="155448" y="77724"/>
                </a:moveTo>
                <a:lnTo>
                  <a:pt x="0" y="0"/>
                </a:lnTo>
                <a:lnTo>
                  <a:pt x="0" y="156210"/>
                </a:lnTo>
                <a:lnTo>
                  <a:pt x="155448" y="77724"/>
                </a:lnTo>
                <a:close/>
              </a:path>
            </a:pathLst>
          </a:custGeom>
          <a:solidFill>
            <a:srgbClr val="800000"/>
          </a:solidFill>
        </p:spPr>
        <p:txBody>
          <a:bodyPr wrap="square" lIns="0" tIns="0" rIns="0" bIns="0" rtlCol="0"/>
          <a:lstStyle/>
          <a:p>
            <a:endParaRPr/>
          </a:p>
        </p:txBody>
      </p:sp>
      <p:sp>
        <p:nvSpPr>
          <p:cNvPr id="10" name="object 10"/>
          <p:cNvSpPr txBox="1"/>
          <p:nvPr/>
        </p:nvSpPr>
        <p:spPr>
          <a:xfrm>
            <a:off x="1307499" y="3336454"/>
            <a:ext cx="916947" cy="507533"/>
          </a:xfrm>
          <a:prstGeom prst="rect">
            <a:avLst/>
          </a:prstGeom>
          <a:ln w="32003">
            <a:solidFill>
              <a:srgbClr val="CC0000"/>
            </a:solidFill>
          </a:ln>
        </p:spPr>
        <p:txBody>
          <a:bodyPr vert="horz" wrap="square" lIns="0" tIns="60665" rIns="0" bIns="0" rtlCol="0">
            <a:spAutoFit/>
          </a:bodyPr>
          <a:lstStyle/>
          <a:p>
            <a:pPr marL="128914">
              <a:spcBef>
                <a:spcPts val="478"/>
              </a:spcBef>
            </a:pPr>
            <a:r>
              <a:rPr sz="2900" b="1" spc="-12" dirty="0">
                <a:solidFill>
                  <a:srgbClr val="FF0000"/>
                </a:solidFill>
                <a:latin typeface="Times New Roman"/>
                <a:cs typeface="Times New Roman"/>
              </a:rPr>
              <a:t>top</a:t>
            </a:r>
            <a:endParaRPr sz="2900">
              <a:latin typeface="Times New Roman"/>
              <a:cs typeface="Times New Roman"/>
            </a:endParaRPr>
          </a:p>
        </p:txBody>
      </p:sp>
      <p:sp>
        <p:nvSpPr>
          <p:cNvPr id="11" name="object 11"/>
          <p:cNvSpPr/>
          <p:nvPr/>
        </p:nvSpPr>
        <p:spPr>
          <a:xfrm>
            <a:off x="2326329" y="3565904"/>
            <a:ext cx="405834" cy="0"/>
          </a:xfrm>
          <a:custGeom>
            <a:avLst/>
            <a:gdLst/>
            <a:ahLst/>
            <a:cxnLst/>
            <a:rect l="l" t="t" r="r" b="b"/>
            <a:pathLst>
              <a:path w="303530">
                <a:moveTo>
                  <a:pt x="0" y="0"/>
                </a:moveTo>
                <a:lnTo>
                  <a:pt x="303275" y="0"/>
                </a:lnTo>
              </a:path>
            </a:pathLst>
          </a:custGeom>
          <a:ln w="32004">
            <a:solidFill>
              <a:srgbClr val="800000"/>
            </a:solidFill>
          </a:ln>
        </p:spPr>
        <p:txBody>
          <a:bodyPr wrap="square" lIns="0" tIns="0" rIns="0" bIns="0" rtlCol="0"/>
          <a:lstStyle/>
          <a:p>
            <a:endParaRPr/>
          </a:p>
        </p:txBody>
      </p:sp>
      <p:sp>
        <p:nvSpPr>
          <p:cNvPr id="12" name="object 12"/>
          <p:cNvSpPr/>
          <p:nvPr/>
        </p:nvSpPr>
        <p:spPr>
          <a:xfrm>
            <a:off x="2729785" y="3487891"/>
            <a:ext cx="208011" cy="156791"/>
          </a:xfrm>
          <a:custGeom>
            <a:avLst/>
            <a:gdLst/>
            <a:ahLst/>
            <a:cxnLst/>
            <a:rect l="l" t="t" r="r" b="b"/>
            <a:pathLst>
              <a:path w="155575" h="156210">
                <a:moveTo>
                  <a:pt x="155448" y="78486"/>
                </a:moveTo>
                <a:lnTo>
                  <a:pt x="0" y="0"/>
                </a:lnTo>
                <a:lnTo>
                  <a:pt x="0" y="156210"/>
                </a:lnTo>
                <a:lnTo>
                  <a:pt x="155448" y="78486"/>
                </a:lnTo>
                <a:close/>
              </a:path>
            </a:pathLst>
          </a:custGeom>
          <a:solidFill>
            <a:srgbClr val="800000"/>
          </a:solidFill>
        </p:spPr>
        <p:txBody>
          <a:bodyPr wrap="square" lIns="0" tIns="0" rIns="0" bIns="0" rtlCol="0"/>
          <a:lstStyle/>
          <a:p>
            <a:endParaRPr/>
          </a:p>
        </p:txBody>
      </p:sp>
      <p:sp>
        <p:nvSpPr>
          <p:cNvPr id="13" name="object 13"/>
          <p:cNvSpPr/>
          <p:nvPr/>
        </p:nvSpPr>
        <p:spPr>
          <a:xfrm>
            <a:off x="2835744" y="3581966"/>
            <a:ext cx="916947" cy="535383"/>
          </a:xfrm>
          <a:custGeom>
            <a:avLst/>
            <a:gdLst/>
            <a:ahLst/>
            <a:cxnLst/>
            <a:rect l="l" t="t" r="r" b="b"/>
            <a:pathLst>
              <a:path w="685800" h="533400">
                <a:moveTo>
                  <a:pt x="685799" y="533400"/>
                </a:moveTo>
                <a:lnTo>
                  <a:pt x="685799" y="0"/>
                </a:lnTo>
                <a:lnTo>
                  <a:pt x="0" y="0"/>
                </a:lnTo>
                <a:lnTo>
                  <a:pt x="0" y="533400"/>
                </a:lnTo>
                <a:lnTo>
                  <a:pt x="685799" y="533400"/>
                </a:lnTo>
                <a:close/>
              </a:path>
            </a:pathLst>
          </a:custGeom>
          <a:solidFill>
            <a:srgbClr val="CC0000"/>
          </a:solidFill>
        </p:spPr>
        <p:txBody>
          <a:bodyPr wrap="square" lIns="0" tIns="0" rIns="0" bIns="0" rtlCol="0"/>
          <a:lstStyle/>
          <a:p>
            <a:endParaRPr/>
          </a:p>
        </p:txBody>
      </p:sp>
      <p:sp>
        <p:nvSpPr>
          <p:cNvPr id="14" name="object 14"/>
          <p:cNvSpPr/>
          <p:nvPr/>
        </p:nvSpPr>
        <p:spPr>
          <a:xfrm>
            <a:off x="2835744" y="3581966"/>
            <a:ext cx="916947" cy="535383"/>
          </a:xfrm>
          <a:custGeom>
            <a:avLst/>
            <a:gdLst/>
            <a:ahLst/>
            <a:cxnLst/>
            <a:rect l="l" t="t" r="r" b="b"/>
            <a:pathLst>
              <a:path w="685800" h="533400">
                <a:moveTo>
                  <a:pt x="685799" y="533400"/>
                </a:moveTo>
                <a:lnTo>
                  <a:pt x="685799" y="0"/>
                </a:lnTo>
                <a:lnTo>
                  <a:pt x="0" y="0"/>
                </a:lnTo>
                <a:lnTo>
                  <a:pt x="0" y="533400"/>
                </a:lnTo>
                <a:lnTo>
                  <a:pt x="685799" y="533400"/>
                </a:lnTo>
                <a:close/>
              </a:path>
            </a:pathLst>
          </a:custGeom>
          <a:ln w="32004">
            <a:solidFill>
              <a:srgbClr val="800000"/>
            </a:solidFill>
          </a:ln>
        </p:spPr>
        <p:txBody>
          <a:bodyPr wrap="square" lIns="0" tIns="0" rIns="0" bIns="0" rtlCol="0"/>
          <a:lstStyle/>
          <a:p>
            <a:endParaRPr/>
          </a:p>
        </p:txBody>
      </p:sp>
      <p:sp>
        <p:nvSpPr>
          <p:cNvPr id="15" name="object 15"/>
          <p:cNvSpPr txBox="1"/>
          <p:nvPr/>
        </p:nvSpPr>
        <p:spPr>
          <a:xfrm>
            <a:off x="6690318" y="1886587"/>
            <a:ext cx="1122410" cy="461590"/>
          </a:xfrm>
          <a:prstGeom prst="rect">
            <a:avLst/>
          </a:prstGeom>
        </p:spPr>
        <p:txBody>
          <a:bodyPr vert="horz" wrap="square" lIns="0" tIns="15166" rIns="0" bIns="0" rtlCol="0">
            <a:spAutoFit/>
          </a:bodyPr>
          <a:lstStyle/>
          <a:p>
            <a:pPr marL="15166">
              <a:spcBef>
                <a:spcPts val="119"/>
              </a:spcBef>
            </a:pPr>
            <a:r>
              <a:rPr sz="2900" b="1" spc="-6" dirty="0">
                <a:solidFill>
                  <a:srgbClr val="FF0000"/>
                </a:solidFill>
                <a:latin typeface="Times New Roman"/>
                <a:cs typeface="Times New Roman"/>
              </a:rPr>
              <a:t>PUSH</a:t>
            </a:r>
            <a:endParaRPr sz="2900">
              <a:latin typeface="Times New Roman"/>
              <a:cs typeface="Times New Roman"/>
            </a:endParaRPr>
          </a:p>
        </p:txBody>
      </p:sp>
      <p:grpSp>
        <p:nvGrpSpPr>
          <p:cNvPr id="16" name="object 5"/>
          <p:cNvGrpSpPr>
            <a:grpSpLocks/>
          </p:cNvGrpSpPr>
          <p:nvPr/>
        </p:nvGrpSpPr>
        <p:grpSpPr bwMode="auto">
          <a:xfrm>
            <a:off x="0" y="0"/>
            <a:ext cx="12192000" cy="6858000"/>
            <a:chOff x="0" y="0"/>
            <a:chExt cx="16217900" cy="9118600"/>
          </a:xfrm>
        </p:grpSpPr>
        <p:sp>
          <p:nvSpPr>
            <p:cNvPr id="20"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1"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6" dirty="0">
                <a:solidFill>
                  <a:srgbClr val="A50021"/>
                </a:solidFill>
                <a:latin typeface="Arial"/>
                <a:cs typeface="Arial"/>
              </a:rPr>
              <a:t>STACK USING ARRAY</a:t>
            </a:r>
            <a:endParaRPr sz="3800">
              <a:latin typeface="Arial"/>
              <a:cs typeface="Arial"/>
            </a:endParaRPr>
          </a:p>
        </p:txBody>
      </p:sp>
      <p:sp>
        <p:nvSpPr>
          <p:cNvPr id="3" name="object 3"/>
          <p:cNvSpPr/>
          <p:nvPr/>
        </p:nvSpPr>
        <p:spPr>
          <a:xfrm>
            <a:off x="2835744" y="4117349"/>
            <a:ext cx="916947" cy="1300216"/>
          </a:xfrm>
          <a:custGeom>
            <a:avLst/>
            <a:gdLst/>
            <a:ahLst/>
            <a:cxnLst/>
            <a:rect l="l" t="t" r="r" b="b"/>
            <a:pathLst>
              <a:path w="685800" h="1295400">
                <a:moveTo>
                  <a:pt x="685799" y="1295400"/>
                </a:moveTo>
                <a:lnTo>
                  <a:pt x="685799" y="0"/>
                </a:lnTo>
                <a:lnTo>
                  <a:pt x="0" y="0"/>
                </a:lnTo>
                <a:lnTo>
                  <a:pt x="0" y="1295400"/>
                </a:lnTo>
                <a:lnTo>
                  <a:pt x="685799" y="1295400"/>
                </a:lnTo>
                <a:close/>
              </a:path>
            </a:pathLst>
          </a:custGeom>
          <a:solidFill>
            <a:srgbClr val="CC0000"/>
          </a:solidFill>
        </p:spPr>
        <p:txBody>
          <a:bodyPr wrap="square" lIns="0" tIns="0" rIns="0" bIns="0" rtlCol="0"/>
          <a:lstStyle/>
          <a:p>
            <a:endParaRPr/>
          </a:p>
        </p:txBody>
      </p:sp>
      <p:sp>
        <p:nvSpPr>
          <p:cNvPr id="4" name="object 4"/>
          <p:cNvSpPr/>
          <p:nvPr/>
        </p:nvSpPr>
        <p:spPr>
          <a:xfrm>
            <a:off x="2835744" y="4117349"/>
            <a:ext cx="916947" cy="1300216"/>
          </a:xfrm>
          <a:custGeom>
            <a:avLst/>
            <a:gdLst/>
            <a:ahLst/>
            <a:cxnLst/>
            <a:rect l="l" t="t" r="r" b="b"/>
            <a:pathLst>
              <a:path w="685800" h="1295400">
                <a:moveTo>
                  <a:pt x="685799" y="1295400"/>
                </a:moveTo>
                <a:lnTo>
                  <a:pt x="685799" y="0"/>
                </a:lnTo>
                <a:lnTo>
                  <a:pt x="0" y="0"/>
                </a:lnTo>
                <a:lnTo>
                  <a:pt x="0" y="1295400"/>
                </a:lnTo>
                <a:lnTo>
                  <a:pt x="685799" y="1295400"/>
                </a:lnTo>
                <a:close/>
              </a:path>
            </a:pathLst>
          </a:custGeom>
          <a:ln w="32004">
            <a:solidFill>
              <a:srgbClr val="800000"/>
            </a:solidFill>
          </a:ln>
        </p:spPr>
        <p:txBody>
          <a:bodyPr wrap="square" lIns="0" tIns="0" rIns="0" bIns="0" rtlCol="0"/>
          <a:lstStyle/>
          <a:p>
            <a:endParaRPr/>
          </a:p>
        </p:txBody>
      </p:sp>
      <p:sp>
        <p:nvSpPr>
          <p:cNvPr id="5" name="object 5"/>
          <p:cNvSpPr/>
          <p:nvPr/>
        </p:nvSpPr>
        <p:spPr>
          <a:xfrm>
            <a:off x="2835744" y="2664167"/>
            <a:ext cx="916947" cy="917799"/>
          </a:xfrm>
          <a:custGeom>
            <a:avLst/>
            <a:gdLst/>
            <a:ahLst/>
            <a:cxnLst/>
            <a:rect l="l" t="t" r="r" b="b"/>
            <a:pathLst>
              <a:path w="685800" h="914400">
                <a:moveTo>
                  <a:pt x="0" y="914400"/>
                </a:moveTo>
                <a:lnTo>
                  <a:pt x="685799" y="914400"/>
                </a:lnTo>
                <a:lnTo>
                  <a:pt x="685799" y="0"/>
                </a:lnTo>
                <a:lnTo>
                  <a:pt x="0" y="0"/>
                </a:lnTo>
                <a:lnTo>
                  <a:pt x="0" y="914400"/>
                </a:lnTo>
                <a:close/>
              </a:path>
            </a:pathLst>
          </a:custGeom>
          <a:solidFill>
            <a:srgbClr val="CCFFFF"/>
          </a:solidFill>
        </p:spPr>
        <p:txBody>
          <a:bodyPr wrap="square" lIns="0" tIns="0" rIns="0" bIns="0" rtlCol="0"/>
          <a:lstStyle/>
          <a:p>
            <a:endParaRPr/>
          </a:p>
        </p:txBody>
      </p:sp>
      <p:sp>
        <p:nvSpPr>
          <p:cNvPr id="6" name="object 6"/>
          <p:cNvSpPr/>
          <p:nvPr/>
        </p:nvSpPr>
        <p:spPr>
          <a:xfrm>
            <a:off x="2835744" y="2664167"/>
            <a:ext cx="916947" cy="1453182"/>
          </a:xfrm>
          <a:custGeom>
            <a:avLst/>
            <a:gdLst/>
            <a:ahLst/>
            <a:cxnLst/>
            <a:rect l="l" t="t" r="r" b="b"/>
            <a:pathLst>
              <a:path w="685800" h="1447800">
                <a:moveTo>
                  <a:pt x="685799" y="1447800"/>
                </a:moveTo>
                <a:lnTo>
                  <a:pt x="685799" y="0"/>
                </a:lnTo>
                <a:lnTo>
                  <a:pt x="0" y="0"/>
                </a:lnTo>
                <a:lnTo>
                  <a:pt x="0" y="1447800"/>
                </a:lnTo>
                <a:lnTo>
                  <a:pt x="685799" y="1447800"/>
                </a:lnTo>
                <a:close/>
              </a:path>
            </a:pathLst>
          </a:custGeom>
          <a:ln w="32004">
            <a:solidFill>
              <a:srgbClr val="800000"/>
            </a:solidFill>
          </a:ln>
        </p:spPr>
        <p:txBody>
          <a:bodyPr wrap="square" lIns="0" tIns="0" rIns="0" bIns="0" rtlCol="0"/>
          <a:lstStyle/>
          <a:p>
            <a:endParaRPr/>
          </a:p>
        </p:txBody>
      </p:sp>
      <p:sp>
        <p:nvSpPr>
          <p:cNvPr id="7" name="object 7"/>
          <p:cNvSpPr txBox="1"/>
          <p:nvPr/>
        </p:nvSpPr>
        <p:spPr>
          <a:xfrm>
            <a:off x="1205616" y="3887900"/>
            <a:ext cx="916947" cy="506768"/>
          </a:xfrm>
          <a:prstGeom prst="rect">
            <a:avLst/>
          </a:prstGeom>
          <a:ln w="32004">
            <a:solidFill>
              <a:srgbClr val="CC0000"/>
            </a:solidFill>
          </a:ln>
        </p:spPr>
        <p:txBody>
          <a:bodyPr vert="horz" wrap="square" lIns="0" tIns="59907" rIns="0" bIns="0" rtlCol="0">
            <a:spAutoFit/>
          </a:bodyPr>
          <a:lstStyle/>
          <a:p>
            <a:pPr marL="128914">
              <a:spcBef>
                <a:spcPts val="472"/>
              </a:spcBef>
            </a:pPr>
            <a:r>
              <a:rPr sz="2900" b="1" spc="-12" dirty="0">
                <a:solidFill>
                  <a:srgbClr val="FF0000"/>
                </a:solidFill>
                <a:latin typeface="Times New Roman"/>
                <a:cs typeface="Times New Roman"/>
              </a:rPr>
              <a:t>top</a:t>
            </a:r>
            <a:endParaRPr sz="2900">
              <a:latin typeface="Times New Roman"/>
              <a:cs typeface="Times New Roman"/>
            </a:endParaRPr>
          </a:p>
        </p:txBody>
      </p:sp>
      <p:sp>
        <p:nvSpPr>
          <p:cNvPr id="8" name="object 8"/>
          <p:cNvSpPr/>
          <p:nvPr/>
        </p:nvSpPr>
        <p:spPr>
          <a:xfrm>
            <a:off x="2224446" y="4117349"/>
            <a:ext cx="405834" cy="0"/>
          </a:xfrm>
          <a:custGeom>
            <a:avLst/>
            <a:gdLst/>
            <a:ahLst/>
            <a:cxnLst/>
            <a:rect l="l" t="t" r="r" b="b"/>
            <a:pathLst>
              <a:path w="303530">
                <a:moveTo>
                  <a:pt x="0" y="0"/>
                </a:moveTo>
                <a:lnTo>
                  <a:pt x="303275" y="0"/>
                </a:lnTo>
              </a:path>
            </a:pathLst>
          </a:custGeom>
          <a:ln w="32004">
            <a:solidFill>
              <a:srgbClr val="800000"/>
            </a:solidFill>
          </a:ln>
        </p:spPr>
        <p:txBody>
          <a:bodyPr wrap="square" lIns="0" tIns="0" rIns="0" bIns="0" rtlCol="0"/>
          <a:lstStyle/>
          <a:p>
            <a:endParaRPr/>
          </a:p>
        </p:txBody>
      </p:sp>
      <p:sp>
        <p:nvSpPr>
          <p:cNvPr id="9" name="object 9"/>
          <p:cNvSpPr/>
          <p:nvPr/>
        </p:nvSpPr>
        <p:spPr>
          <a:xfrm>
            <a:off x="2627902" y="4039336"/>
            <a:ext cx="208011" cy="156791"/>
          </a:xfrm>
          <a:custGeom>
            <a:avLst/>
            <a:gdLst/>
            <a:ahLst/>
            <a:cxnLst/>
            <a:rect l="l" t="t" r="r" b="b"/>
            <a:pathLst>
              <a:path w="155575" h="156210">
                <a:moveTo>
                  <a:pt x="155448" y="77724"/>
                </a:moveTo>
                <a:lnTo>
                  <a:pt x="0" y="0"/>
                </a:lnTo>
                <a:lnTo>
                  <a:pt x="0" y="156210"/>
                </a:lnTo>
                <a:lnTo>
                  <a:pt x="155448" y="77724"/>
                </a:lnTo>
                <a:close/>
              </a:path>
            </a:pathLst>
          </a:custGeom>
          <a:solidFill>
            <a:srgbClr val="800000"/>
          </a:solidFill>
        </p:spPr>
        <p:txBody>
          <a:bodyPr wrap="square" lIns="0" tIns="0" rIns="0" bIns="0" rtlCol="0"/>
          <a:lstStyle/>
          <a:p>
            <a:endParaRPr/>
          </a:p>
        </p:txBody>
      </p:sp>
      <p:sp>
        <p:nvSpPr>
          <p:cNvPr id="10" name="object 10"/>
          <p:cNvSpPr txBox="1"/>
          <p:nvPr/>
        </p:nvSpPr>
        <p:spPr>
          <a:xfrm>
            <a:off x="1307499" y="3336454"/>
            <a:ext cx="916947" cy="507533"/>
          </a:xfrm>
          <a:prstGeom prst="rect">
            <a:avLst/>
          </a:prstGeom>
          <a:ln w="32003">
            <a:solidFill>
              <a:srgbClr val="CC0000"/>
            </a:solidFill>
          </a:ln>
        </p:spPr>
        <p:txBody>
          <a:bodyPr vert="horz" wrap="square" lIns="0" tIns="60665" rIns="0" bIns="0" rtlCol="0">
            <a:spAutoFit/>
          </a:bodyPr>
          <a:lstStyle/>
          <a:p>
            <a:pPr marL="128914">
              <a:spcBef>
                <a:spcPts val="478"/>
              </a:spcBef>
            </a:pPr>
            <a:r>
              <a:rPr sz="2900" b="1" spc="-12" dirty="0">
                <a:solidFill>
                  <a:srgbClr val="FF0000"/>
                </a:solidFill>
                <a:latin typeface="Times New Roman"/>
                <a:cs typeface="Times New Roman"/>
              </a:rPr>
              <a:t>top</a:t>
            </a:r>
            <a:endParaRPr sz="2900">
              <a:latin typeface="Times New Roman"/>
              <a:cs typeface="Times New Roman"/>
            </a:endParaRPr>
          </a:p>
        </p:txBody>
      </p:sp>
      <p:sp>
        <p:nvSpPr>
          <p:cNvPr id="11" name="object 11"/>
          <p:cNvSpPr/>
          <p:nvPr/>
        </p:nvSpPr>
        <p:spPr>
          <a:xfrm>
            <a:off x="2326329" y="3565904"/>
            <a:ext cx="405834" cy="0"/>
          </a:xfrm>
          <a:custGeom>
            <a:avLst/>
            <a:gdLst/>
            <a:ahLst/>
            <a:cxnLst/>
            <a:rect l="l" t="t" r="r" b="b"/>
            <a:pathLst>
              <a:path w="303530">
                <a:moveTo>
                  <a:pt x="0" y="0"/>
                </a:moveTo>
                <a:lnTo>
                  <a:pt x="303275" y="0"/>
                </a:lnTo>
              </a:path>
            </a:pathLst>
          </a:custGeom>
          <a:ln w="32004">
            <a:solidFill>
              <a:srgbClr val="800000"/>
            </a:solidFill>
          </a:ln>
        </p:spPr>
        <p:txBody>
          <a:bodyPr wrap="square" lIns="0" tIns="0" rIns="0" bIns="0" rtlCol="0"/>
          <a:lstStyle/>
          <a:p>
            <a:endParaRPr/>
          </a:p>
        </p:txBody>
      </p:sp>
      <p:sp>
        <p:nvSpPr>
          <p:cNvPr id="12" name="object 12"/>
          <p:cNvSpPr/>
          <p:nvPr/>
        </p:nvSpPr>
        <p:spPr>
          <a:xfrm>
            <a:off x="2729785" y="3487891"/>
            <a:ext cx="208011" cy="156791"/>
          </a:xfrm>
          <a:custGeom>
            <a:avLst/>
            <a:gdLst/>
            <a:ahLst/>
            <a:cxnLst/>
            <a:rect l="l" t="t" r="r" b="b"/>
            <a:pathLst>
              <a:path w="155575" h="156210">
                <a:moveTo>
                  <a:pt x="155448" y="78486"/>
                </a:moveTo>
                <a:lnTo>
                  <a:pt x="0" y="0"/>
                </a:lnTo>
                <a:lnTo>
                  <a:pt x="0" y="156210"/>
                </a:lnTo>
                <a:lnTo>
                  <a:pt x="155448" y="78486"/>
                </a:lnTo>
                <a:close/>
              </a:path>
            </a:pathLst>
          </a:custGeom>
          <a:solidFill>
            <a:srgbClr val="800000"/>
          </a:solidFill>
        </p:spPr>
        <p:txBody>
          <a:bodyPr wrap="square" lIns="0" tIns="0" rIns="0" bIns="0" rtlCol="0"/>
          <a:lstStyle/>
          <a:p>
            <a:endParaRPr/>
          </a:p>
        </p:txBody>
      </p:sp>
      <p:sp>
        <p:nvSpPr>
          <p:cNvPr id="13" name="object 13"/>
          <p:cNvSpPr/>
          <p:nvPr/>
        </p:nvSpPr>
        <p:spPr>
          <a:xfrm>
            <a:off x="2835744" y="3581966"/>
            <a:ext cx="916947" cy="535383"/>
          </a:xfrm>
          <a:custGeom>
            <a:avLst/>
            <a:gdLst/>
            <a:ahLst/>
            <a:cxnLst/>
            <a:rect l="l" t="t" r="r" b="b"/>
            <a:pathLst>
              <a:path w="685800" h="533400">
                <a:moveTo>
                  <a:pt x="685799" y="533400"/>
                </a:moveTo>
                <a:lnTo>
                  <a:pt x="685799" y="0"/>
                </a:lnTo>
                <a:lnTo>
                  <a:pt x="0" y="0"/>
                </a:lnTo>
                <a:lnTo>
                  <a:pt x="0" y="533400"/>
                </a:lnTo>
                <a:lnTo>
                  <a:pt x="685799" y="533400"/>
                </a:lnTo>
                <a:close/>
              </a:path>
            </a:pathLst>
          </a:custGeom>
          <a:solidFill>
            <a:srgbClr val="CC0000"/>
          </a:solidFill>
        </p:spPr>
        <p:txBody>
          <a:bodyPr wrap="square" lIns="0" tIns="0" rIns="0" bIns="0" rtlCol="0"/>
          <a:lstStyle/>
          <a:p>
            <a:endParaRPr/>
          </a:p>
        </p:txBody>
      </p:sp>
      <p:sp>
        <p:nvSpPr>
          <p:cNvPr id="14" name="object 14"/>
          <p:cNvSpPr/>
          <p:nvPr/>
        </p:nvSpPr>
        <p:spPr>
          <a:xfrm>
            <a:off x="2835744" y="3581966"/>
            <a:ext cx="916947" cy="535383"/>
          </a:xfrm>
          <a:custGeom>
            <a:avLst/>
            <a:gdLst/>
            <a:ahLst/>
            <a:cxnLst/>
            <a:rect l="l" t="t" r="r" b="b"/>
            <a:pathLst>
              <a:path w="685800" h="533400">
                <a:moveTo>
                  <a:pt x="685799" y="533400"/>
                </a:moveTo>
                <a:lnTo>
                  <a:pt x="685799" y="0"/>
                </a:lnTo>
                <a:lnTo>
                  <a:pt x="0" y="0"/>
                </a:lnTo>
                <a:lnTo>
                  <a:pt x="0" y="533400"/>
                </a:lnTo>
                <a:lnTo>
                  <a:pt x="685799" y="533400"/>
                </a:lnTo>
                <a:close/>
              </a:path>
            </a:pathLst>
          </a:custGeom>
          <a:ln w="32004">
            <a:solidFill>
              <a:srgbClr val="800000"/>
            </a:solidFill>
          </a:ln>
        </p:spPr>
        <p:txBody>
          <a:bodyPr wrap="square" lIns="0" tIns="0" rIns="0" bIns="0" rtlCol="0"/>
          <a:lstStyle/>
          <a:p>
            <a:endParaRPr/>
          </a:p>
        </p:txBody>
      </p:sp>
      <p:sp>
        <p:nvSpPr>
          <p:cNvPr id="15" name="object 15"/>
          <p:cNvSpPr txBox="1"/>
          <p:nvPr/>
        </p:nvSpPr>
        <p:spPr>
          <a:xfrm>
            <a:off x="6690318" y="1886587"/>
            <a:ext cx="849025" cy="461590"/>
          </a:xfrm>
          <a:prstGeom prst="rect">
            <a:avLst/>
          </a:prstGeom>
        </p:spPr>
        <p:txBody>
          <a:bodyPr vert="horz" wrap="square" lIns="0" tIns="15166" rIns="0" bIns="0" rtlCol="0">
            <a:spAutoFit/>
          </a:bodyPr>
          <a:lstStyle/>
          <a:p>
            <a:pPr marL="15166">
              <a:spcBef>
                <a:spcPts val="119"/>
              </a:spcBef>
            </a:pPr>
            <a:r>
              <a:rPr sz="2900" b="1" spc="-6" dirty="0">
                <a:solidFill>
                  <a:srgbClr val="FF0000"/>
                </a:solidFill>
                <a:latin typeface="Times New Roman"/>
                <a:cs typeface="Times New Roman"/>
              </a:rPr>
              <a:t>POP</a:t>
            </a:r>
            <a:endParaRPr sz="2900">
              <a:latin typeface="Times New Roman"/>
              <a:cs typeface="Times New Roman"/>
            </a:endParaRPr>
          </a:p>
        </p:txBody>
      </p:sp>
      <p:grpSp>
        <p:nvGrpSpPr>
          <p:cNvPr id="16" name="object 5"/>
          <p:cNvGrpSpPr>
            <a:grpSpLocks/>
          </p:cNvGrpSpPr>
          <p:nvPr/>
        </p:nvGrpSpPr>
        <p:grpSpPr bwMode="auto">
          <a:xfrm>
            <a:off x="0" y="0"/>
            <a:ext cx="12192000" cy="6858000"/>
            <a:chOff x="0" y="0"/>
            <a:chExt cx="16217900" cy="9118600"/>
          </a:xfrm>
        </p:grpSpPr>
        <p:sp>
          <p:nvSpPr>
            <p:cNvPr id="20"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1"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12" dirty="0">
                <a:solidFill>
                  <a:srgbClr val="A50021"/>
                </a:solidFill>
                <a:latin typeface="Arial"/>
                <a:cs typeface="Arial"/>
              </a:rPr>
              <a:t>Stack: Linked </a:t>
            </a:r>
            <a:r>
              <a:rPr sz="3800" spc="-6" dirty="0">
                <a:solidFill>
                  <a:srgbClr val="A50021"/>
                </a:solidFill>
                <a:latin typeface="Arial"/>
                <a:cs typeface="Arial"/>
              </a:rPr>
              <a:t>List</a:t>
            </a:r>
            <a:r>
              <a:rPr sz="3800" dirty="0">
                <a:solidFill>
                  <a:srgbClr val="A50021"/>
                </a:solidFill>
                <a:latin typeface="Arial"/>
                <a:cs typeface="Arial"/>
              </a:rPr>
              <a:t> </a:t>
            </a:r>
            <a:r>
              <a:rPr sz="3800" spc="-12" dirty="0">
                <a:solidFill>
                  <a:srgbClr val="A50021"/>
                </a:solidFill>
                <a:latin typeface="Arial"/>
                <a:cs typeface="Arial"/>
              </a:rPr>
              <a:t>Structure</a:t>
            </a:r>
            <a:endParaRPr sz="3800">
              <a:latin typeface="Arial"/>
              <a:cs typeface="Arial"/>
            </a:endParaRPr>
          </a:p>
        </p:txBody>
      </p:sp>
      <p:sp>
        <p:nvSpPr>
          <p:cNvPr id="3" name="object 3"/>
          <p:cNvSpPr/>
          <p:nvPr/>
        </p:nvSpPr>
        <p:spPr>
          <a:xfrm>
            <a:off x="1358440" y="4117350"/>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solidFill>
            <a:srgbClr val="CCFFFF"/>
          </a:solidFill>
        </p:spPr>
        <p:txBody>
          <a:bodyPr wrap="square" lIns="0" tIns="0" rIns="0" bIns="0" rtlCol="0"/>
          <a:lstStyle/>
          <a:p>
            <a:endParaRPr/>
          </a:p>
        </p:txBody>
      </p:sp>
      <p:sp>
        <p:nvSpPr>
          <p:cNvPr id="4" name="object 4"/>
          <p:cNvSpPr/>
          <p:nvPr/>
        </p:nvSpPr>
        <p:spPr>
          <a:xfrm>
            <a:off x="1358440" y="4117350"/>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ln w="38100">
            <a:solidFill>
              <a:srgbClr val="CC0000"/>
            </a:solidFill>
          </a:ln>
        </p:spPr>
        <p:txBody>
          <a:bodyPr wrap="square" lIns="0" tIns="0" rIns="0" bIns="0" rtlCol="0"/>
          <a:lstStyle/>
          <a:p>
            <a:endParaRPr/>
          </a:p>
        </p:txBody>
      </p:sp>
      <p:sp>
        <p:nvSpPr>
          <p:cNvPr id="5" name="object 5"/>
          <p:cNvSpPr/>
          <p:nvPr/>
        </p:nvSpPr>
        <p:spPr>
          <a:xfrm>
            <a:off x="3294217" y="4117350"/>
            <a:ext cx="1222596" cy="611866"/>
          </a:xfrm>
          <a:custGeom>
            <a:avLst/>
            <a:gdLst/>
            <a:ahLst/>
            <a:cxnLst/>
            <a:rect l="l" t="t" r="r" b="b"/>
            <a:pathLst>
              <a:path w="914400" h="609600">
                <a:moveTo>
                  <a:pt x="914399" y="609600"/>
                </a:moveTo>
                <a:lnTo>
                  <a:pt x="914399" y="0"/>
                </a:lnTo>
                <a:lnTo>
                  <a:pt x="0" y="0"/>
                </a:lnTo>
                <a:lnTo>
                  <a:pt x="0" y="609600"/>
                </a:lnTo>
                <a:lnTo>
                  <a:pt x="914399" y="609600"/>
                </a:lnTo>
                <a:close/>
              </a:path>
            </a:pathLst>
          </a:custGeom>
          <a:solidFill>
            <a:srgbClr val="CCFFFF"/>
          </a:solidFill>
        </p:spPr>
        <p:txBody>
          <a:bodyPr wrap="square" lIns="0" tIns="0" rIns="0" bIns="0" rtlCol="0"/>
          <a:lstStyle/>
          <a:p>
            <a:endParaRPr/>
          </a:p>
        </p:txBody>
      </p:sp>
      <p:sp>
        <p:nvSpPr>
          <p:cNvPr id="6" name="object 6"/>
          <p:cNvSpPr/>
          <p:nvPr/>
        </p:nvSpPr>
        <p:spPr>
          <a:xfrm>
            <a:off x="3294217" y="4117350"/>
            <a:ext cx="1222596" cy="611866"/>
          </a:xfrm>
          <a:custGeom>
            <a:avLst/>
            <a:gdLst/>
            <a:ahLst/>
            <a:cxnLst/>
            <a:rect l="l" t="t" r="r" b="b"/>
            <a:pathLst>
              <a:path w="914400" h="609600">
                <a:moveTo>
                  <a:pt x="914399" y="609600"/>
                </a:moveTo>
                <a:lnTo>
                  <a:pt x="914399" y="0"/>
                </a:lnTo>
                <a:lnTo>
                  <a:pt x="0" y="0"/>
                </a:lnTo>
                <a:lnTo>
                  <a:pt x="0" y="609600"/>
                </a:lnTo>
                <a:lnTo>
                  <a:pt x="914399" y="609600"/>
                </a:lnTo>
                <a:close/>
              </a:path>
            </a:pathLst>
          </a:custGeom>
          <a:ln w="38100">
            <a:solidFill>
              <a:srgbClr val="CC0000"/>
            </a:solidFill>
          </a:ln>
        </p:spPr>
        <p:txBody>
          <a:bodyPr wrap="square" lIns="0" tIns="0" rIns="0" bIns="0" rtlCol="0"/>
          <a:lstStyle/>
          <a:p>
            <a:endParaRPr/>
          </a:p>
        </p:txBody>
      </p:sp>
      <p:sp>
        <p:nvSpPr>
          <p:cNvPr id="7" name="object 7"/>
          <p:cNvSpPr/>
          <p:nvPr/>
        </p:nvSpPr>
        <p:spPr>
          <a:xfrm>
            <a:off x="5229994" y="4117350"/>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solidFill>
            <a:srgbClr val="CCFFFF"/>
          </a:solidFill>
        </p:spPr>
        <p:txBody>
          <a:bodyPr wrap="square" lIns="0" tIns="0" rIns="0" bIns="0" rtlCol="0"/>
          <a:lstStyle/>
          <a:p>
            <a:endParaRPr/>
          </a:p>
        </p:txBody>
      </p:sp>
      <p:sp>
        <p:nvSpPr>
          <p:cNvPr id="8" name="object 8"/>
          <p:cNvSpPr/>
          <p:nvPr/>
        </p:nvSpPr>
        <p:spPr>
          <a:xfrm>
            <a:off x="5229994" y="4117350"/>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ln w="38100">
            <a:solidFill>
              <a:srgbClr val="CC0000"/>
            </a:solidFill>
          </a:ln>
        </p:spPr>
        <p:txBody>
          <a:bodyPr wrap="square" lIns="0" tIns="0" rIns="0" bIns="0" rtlCol="0"/>
          <a:lstStyle/>
          <a:p>
            <a:endParaRPr/>
          </a:p>
        </p:txBody>
      </p:sp>
      <p:sp>
        <p:nvSpPr>
          <p:cNvPr id="9" name="object 9"/>
          <p:cNvSpPr/>
          <p:nvPr/>
        </p:nvSpPr>
        <p:spPr>
          <a:xfrm>
            <a:off x="9101549" y="4117350"/>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solidFill>
            <a:srgbClr val="CCFFFF"/>
          </a:solidFill>
        </p:spPr>
        <p:txBody>
          <a:bodyPr wrap="square" lIns="0" tIns="0" rIns="0" bIns="0" rtlCol="0"/>
          <a:lstStyle/>
          <a:p>
            <a:endParaRPr/>
          </a:p>
        </p:txBody>
      </p:sp>
      <p:sp>
        <p:nvSpPr>
          <p:cNvPr id="10" name="object 10"/>
          <p:cNvSpPr/>
          <p:nvPr/>
        </p:nvSpPr>
        <p:spPr>
          <a:xfrm>
            <a:off x="9101549" y="4117350"/>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ln w="38100">
            <a:solidFill>
              <a:srgbClr val="CC0000"/>
            </a:solidFill>
          </a:ln>
        </p:spPr>
        <p:txBody>
          <a:bodyPr wrap="square" lIns="0" tIns="0" rIns="0" bIns="0" rtlCol="0"/>
          <a:lstStyle/>
          <a:p>
            <a:endParaRPr/>
          </a:p>
        </p:txBody>
      </p:sp>
      <p:sp>
        <p:nvSpPr>
          <p:cNvPr id="11" name="object 11"/>
          <p:cNvSpPr/>
          <p:nvPr/>
        </p:nvSpPr>
        <p:spPr>
          <a:xfrm>
            <a:off x="7165772" y="4117350"/>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solidFill>
            <a:srgbClr val="CCFFFF"/>
          </a:solidFill>
        </p:spPr>
        <p:txBody>
          <a:bodyPr wrap="square" lIns="0" tIns="0" rIns="0" bIns="0" rtlCol="0"/>
          <a:lstStyle/>
          <a:p>
            <a:endParaRPr/>
          </a:p>
        </p:txBody>
      </p:sp>
      <p:sp>
        <p:nvSpPr>
          <p:cNvPr id="12" name="object 12"/>
          <p:cNvSpPr/>
          <p:nvPr/>
        </p:nvSpPr>
        <p:spPr>
          <a:xfrm>
            <a:off x="7165772" y="4117350"/>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ln w="38100">
            <a:solidFill>
              <a:srgbClr val="CC0000"/>
            </a:solidFill>
          </a:ln>
        </p:spPr>
        <p:txBody>
          <a:bodyPr wrap="square" lIns="0" tIns="0" rIns="0" bIns="0" rtlCol="0"/>
          <a:lstStyle/>
          <a:p>
            <a:endParaRPr/>
          </a:p>
        </p:txBody>
      </p:sp>
      <p:sp>
        <p:nvSpPr>
          <p:cNvPr id="13" name="object 13"/>
          <p:cNvSpPr/>
          <p:nvPr/>
        </p:nvSpPr>
        <p:spPr>
          <a:xfrm>
            <a:off x="2377270" y="4423283"/>
            <a:ext cx="691106" cy="0"/>
          </a:xfrm>
          <a:custGeom>
            <a:avLst/>
            <a:gdLst/>
            <a:ahLst/>
            <a:cxnLst/>
            <a:rect l="l" t="t" r="r" b="b"/>
            <a:pathLst>
              <a:path w="516889">
                <a:moveTo>
                  <a:pt x="0" y="0"/>
                </a:moveTo>
                <a:lnTo>
                  <a:pt x="516636" y="0"/>
                </a:lnTo>
              </a:path>
            </a:pathLst>
          </a:custGeom>
          <a:ln w="38100">
            <a:solidFill>
              <a:srgbClr val="CC0000"/>
            </a:solidFill>
          </a:ln>
        </p:spPr>
        <p:txBody>
          <a:bodyPr wrap="square" lIns="0" tIns="0" rIns="0" bIns="0" rtlCol="0"/>
          <a:lstStyle/>
          <a:p>
            <a:endParaRPr/>
          </a:p>
        </p:txBody>
      </p:sp>
      <p:sp>
        <p:nvSpPr>
          <p:cNvPr id="14" name="object 14"/>
          <p:cNvSpPr/>
          <p:nvPr/>
        </p:nvSpPr>
        <p:spPr>
          <a:xfrm>
            <a:off x="3065999" y="4337620"/>
            <a:ext cx="228388" cy="172087"/>
          </a:xfrm>
          <a:custGeom>
            <a:avLst/>
            <a:gdLst/>
            <a:ahLst/>
            <a:cxnLst/>
            <a:rect l="l" t="t" r="r" b="b"/>
            <a:pathLst>
              <a:path w="170814" h="171450">
                <a:moveTo>
                  <a:pt x="170687" y="85344"/>
                </a:moveTo>
                <a:lnTo>
                  <a:pt x="0" y="0"/>
                </a:lnTo>
                <a:lnTo>
                  <a:pt x="0" y="171450"/>
                </a:lnTo>
                <a:lnTo>
                  <a:pt x="170687" y="85344"/>
                </a:lnTo>
                <a:close/>
              </a:path>
            </a:pathLst>
          </a:custGeom>
          <a:solidFill>
            <a:srgbClr val="CC0000"/>
          </a:solidFill>
        </p:spPr>
        <p:txBody>
          <a:bodyPr wrap="square" lIns="0" tIns="0" rIns="0" bIns="0" rtlCol="0"/>
          <a:lstStyle/>
          <a:p>
            <a:endParaRPr/>
          </a:p>
        </p:txBody>
      </p:sp>
      <p:sp>
        <p:nvSpPr>
          <p:cNvPr id="15" name="object 15"/>
          <p:cNvSpPr/>
          <p:nvPr/>
        </p:nvSpPr>
        <p:spPr>
          <a:xfrm>
            <a:off x="4313048" y="4423283"/>
            <a:ext cx="691106" cy="0"/>
          </a:xfrm>
          <a:custGeom>
            <a:avLst/>
            <a:gdLst/>
            <a:ahLst/>
            <a:cxnLst/>
            <a:rect l="l" t="t" r="r" b="b"/>
            <a:pathLst>
              <a:path w="516889">
                <a:moveTo>
                  <a:pt x="0" y="0"/>
                </a:moveTo>
                <a:lnTo>
                  <a:pt x="516636" y="0"/>
                </a:lnTo>
              </a:path>
            </a:pathLst>
          </a:custGeom>
          <a:ln w="38100">
            <a:solidFill>
              <a:srgbClr val="CC0000"/>
            </a:solidFill>
          </a:ln>
        </p:spPr>
        <p:txBody>
          <a:bodyPr wrap="square" lIns="0" tIns="0" rIns="0" bIns="0" rtlCol="0"/>
          <a:lstStyle/>
          <a:p>
            <a:endParaRPr/>
          </a:p>
        </p:txBody>
      </p:sp>
      <p:sp>
        <p:nvSpPr>
          <p:cNvPr id="16" name="object 16"/>
          <p:cNvSpPr/>
          <p:nvPr/>
        </p:nvSpPr>
        <p:spPr>
          <a:xfrm>
            <a:off x="5001776" y="4337620"/>
            <a:ext cx="228388" cy="172087"/>
          </a:xfrm>
          <a:custGeom>
            <a:avLst/>
            <a:gdLst/>
            <a:ahLst/>
            <a:cxnLst/>
            <a:rect l="l" t="t" r="r" b="b"/>
            <a:pathLst>
              <a:path w="170814" h="171450">
                <a:moveTo>
                  <a:pt x="170687" y="85344"/>
                </a:moveTo>
                <a:lnTo>
                  <a:pt x="0" y="0"/>
                </a:lnTo>
                <a:lnTo>
                  <a:pt x="0" y="171450"/>
                </a:lnTo>
                <a:lnTo>
                  <a:pt x="170687" y="85344"/>
                </a:lnTo>
                <a:close/>
              </a:path>
            </a:pathLst>
          </a:custGeom>
          <a:solidFill>
            <a:srgbClr val="CC0000"/>
          </a:solidFill>
        </p:spPr>
        <p:txBody>
          <a:bodyPr wrap="square" lIns="0" tIns="0" rIns="0" bIns="0" rtlCol="0"/>
          <a:lstStyle/>
          <a:p>
            <a:endParaRPr/>
          </a:p>
        </p:txBody>
      </p:sp>
      <p:sp>
        <p:nvSpPr>
          <p:cNvPr id="17" name="object 17"/>
          <p:cNvSpPr/>
          <p:nvPr/>
        </p:nvSpPr>
        <p:spPr>
          <a:xfrm>
            <a:off x="6248825" y="4423283"/>
            <a:ext cx="691106" cy="0"/>
          </a:xfrm>
          <a:custGeom>
            <a:avLst/>
            <a:gdLst/>
            <a:ahLst/>
            <a:cxnLst/>
            <a:rect l="l" t="t" r="r" b="b"/>
            <a:pathLst>
              <a:path w="516889">
                <a:moveTo>
                  <a:pt x="0" y="0"/>
                </a:moveTo>
                <a:lnTo>
                  <a:pt x="516636" y="0"/>
                </a:lnTo>
              </a:path>
            </a:pathLst>
          </a:custGeom>
          <a:ln w="38100">
            <a:solidFill>
              <a:srgbClr val="CC0000"/>
            </a:solidFill>
          </a:ln>
        </p:spPr>
        <p:txBody>
          <a:bodyPr wrap="square" lIns="0" tIns="0" rIns="0" bIns="0" rtlCol="0"/>
          <a:lstStyle/>
          <a:p>
            <a:endParaRPr/>
          </a:p>
        </p:txBody>
      </p:sp>
      <p:sp>
        <p:nvSpPr>
          <p:cNvPr id="18" name="object 18"/>
          <p:cNvSpPr/>
          <p:nvPr/>
        </p:nvSpPr>
        <p:spPr>
          <a:xfrm>
            <a:off x="6937553" y="4337620"/>
            <a:ext cx="228388" cy="172087"/>
          </a:xfrm>
          <a:custGeom>
            <a:avLst/>
            <a:gdLst/>
            <a:ahLst/>
            <a:cxnLst/>
            <a:rect l="l" t="t" r="r" b="b"/>
            <a:pathLst>
              <a:path w="170814" h="171450">
                <a:moveTo>
                  <a:pt x="170687" y="85344"/>
                </a:moveTo>
                <a:lnTo>
                  <a:pt x="0" y="0"/>
                </a:lnTo>
                <a:lnTo>
                  <a:pt x="0" y="171450"/>
                </a:lnTo>
                <a:lnTo>
                  <a:pt x="170687" y="85344"/>
                </a:lnTo>
                <a:close/>
              </a:path>
            </a:pathLst>
          </a:custGeom>
          <a:solidFill>
            <a:srgbClr val="CC0000"/>
          </a:solidFill>
        </p:spPr>
        <p:txBody>
          <a:bodyPr wrap="square" lIns="0" tIns="0" rIns="0" bIns="0" rtlCol="0"/>
          <a:lstStyle/>
          <a:p>
            <a:endParaRPr/>
          </a:p>
        </p:txBody>
      </p:sp>
      <p:sp>
        <p:nvSpPr>
          <p:cNvPr id="19" name="object 19"/>
          <p:cNvSpPr/>
          <p:nvPr/>
        </p:nvSpPr>
        <p:spPr>
          <a:xfrm>
            <a:off x="8184602" y="4423283"/>
            <a:ext cx="691106" cy="0"/>
          </a:xfrm>
          <a:custGeom>
            <a:avLst/>
            <a:gdLst/>
            <a:ahLst/>
            <a:cxnLst/>
            <a:rect l="l" t="t" r="r" b="b"/>
            <a:pathLst>
              <a:path w="516890">
                <a:moveTo>
                  <a:pt x="0" y="0"/>
                </a:moveTo>
                <a:lnTo>
                  <a:pt x="516635" y="0"/>
                </a:lnTo>
              </a:path>
            </a:pathLst>
          </a:custGeom>
          <a:ln w="38100">
            <a:solidFill>
              <a:srgbClr val="CC0000"/>
            </a:solidFill>
          </a:ln>
        </p:spPr>
        <p:txBody>
          <a:bodyPr wrap="square" lIns="0" tIns="0" rIns="0" bIns="0" rtlCol="0"/>
          <a:lstStyle/>
          <a:p>
            <a:endParaRPr/>
          </a:p>
        </p:txBody>
      </p:sp>
      <p:sp>
        <p:nvSpPr>
          <p:cNvPr id="20" name="object 20"/>
          <p:cNvSpPr/>
          <p:nvPr/>
        </p:nvSpPr>
        <p:spPr>
          <a:xfrm>
            <a:off x="8873330" y="4337620"/>
            <a:ext cx="228388" cy="172087"/>
          </a:xfrm>
          <a:custGeom>
            <a:avLst/>
            <a:gdLst/>
            <a:ahLst/>
            <a:cxnLst/>
            <a:rect l="l" t="t" r="r" b="b"/>
            <a:pathLst>
              <a:path w="170815" h="171450">
                <a:moveTo>
                  <a:pt x="170688" y="85344"/>
                </a:moveTo>
                <a:lnTo>
                  <a:pt x="0" y="0"/>
                </a:lnTo>
                <a:lnTo>
                  <a:pt x="0" y="171450"/>
                </a:lnTo>
                <a:lnTo>
                  <a:pt x="170688" y="85344"/>
                </a:lnTo>
                <a:close/>
              </a:path>
            </a:pathLst>
          </a:custGeom>
          <a:solidFill>
            <a:srgbClr val="CC0000"/>
          </a:solidFill>
        </p:spPr>
        <p:txBody>
          <a:bodyPr wrap="square" lIns="0" tIns="0" rIns="0" bIns="0" rtlCol="0"/>
          <a:lstStyle/>
          <a:p>
            <a:endParaRPr/>
          </a:p>
        </p:txBody>
      </p:sp>
      <p:sp>
        <p:nvSpPr>
          <p:cNvPr id="21" name="object 21"/>
          <p:cNvSpPr/>
          <p:nvPr/>
        </p:nvSpPr>
        <p:spPr>
          <a:xfrm>
            <a:off x="10120379" y="4423283"/>
            <a:ext cx="713181" cy="0"/>
          </a:xfrm>
          <a:custGeom>
            <a:avLst/>
            <a:gdLst/>
            <a:ahLst/>
            <a:cxnLst/>
            <a:rect l="l" t="t" r="r" b="b"/>
            <a:pathLst>
              <a:path w="533400">
                <a:moveTo>
                  <a:pt x="0" y="0"/>
                </a:moveTo>
                <a:lnTo>
                  <a:pt x="533400" y="0"/>
                </a:lnTo>
              </a:path>
            </a:pathLst>
          </a:custGeom>
          <a:ln w="38100">
            <a:solidFill>
              <a:srgbClr val="CC0000"/>
            </a:solidFill>
          </a:ln>
        </p:spPr>
        <p:txBody>
          <a:bodyPr wrap="square" lIns="0" tIns="0" rIns="0" bIns="0" rtlCol="0"/>
          <a:lstStyle/>
          <a:p>
            <a:endParaRPr/>
          </a:p>
        </p:txBody>
      </p:sp>
      <p:sp>
        <p:nvSpPr>
          <p:cNvPr id="22" name="object 22"/>
          <p:cNvSpPr/>
          <p:nvPr/>
        </p:nvSpPr>
        <p:spPr>
          <a:xfrm>
            <a:off x="10833560" y="4423283"/>
            <a:ext cx="0" cy="611866"/>
          </a:xfrm>
          <a:custGeom>
            <a:avLst/>
            <a:gdLst/>
            <a:ahLst/>
            <a:cxnLst/>
            <a:rect l="l" t="t" r="r" b="b"/>
            <a:pathLst>
              <a:path h="609600">
                <a:moveTo>
                  <a:pt x="0" y="0"/>
                </a:moveTo>
                <a:lnTo>
                  <a:pt x="0" y="609600"/>
                </a:lnTo>
              </a:path>
            </a:pathLst>
          </a:custGeom>
          <a:ln w="38100">
            <a:solidFill>
              <a:srgbClr val="CC0000"/>
            </a:solidFill>
          </a:ln>
        </p:spPr>
        <p:txBody>
          <a:bodyPr wrap="square" lIns="0" tIns="0" rIns="0" bIns="0" rtlCol="0"/>
          <a:lstStyle/>
          <a:p>
            <a:endParaRPr/>
          </a:p>
        </p:txBody>
      </p:sp>
      <p:sp>
        <p:nvSpPr>
          <p:cNvPr id="23" name="object 23"/>
          <p:cNvSpPr/>
          <p:nvPr/>
        </p:nvSpPr>
        <p:spPr>
          <a:xfrm>
            <a:off x="10719451" y="4949487"/>
            <a:ext cx="229237" cy="172087"/>
          </a:xfrm>
          <a:custGeom>
            <a:avLst/>
            <a:gdLst/>
            <a:ahLst/>
            <a:cxnLst/>
            <a:rect l="l" t="t" r="r" b="b"/>
            <a:pathLst>
              <a:path w="171450" h="171450">
                <a:moveTo>
                  <a:pt x="171450" y="85344"/>
                </a:moveTo>
                <a:lnTo>
                  <a:pt x="85344" y="0"/>
                </a:lnTo>
                <a:lnTo>
                  <a:pt x="0" y="85344"/>
                </a:lnTo>
                <a:lnTo>
                  <a:pt x="85344" y="171450"/>
                </a:lnTo>
                <a:lnTo>
                  <a:pt x="171450" y="85344"/>
                </a:lnTo>
                <a:close/>
              </a:path>
            </a:pathLst>
          </a:custGeom>
          <a:solidFill>
            <a:srgbClr val="CC0000"/>
          </a:solidFill>
        </p:spPr>
        <p:txBody>
          <a:bodyPr wrap="square" lIns="0" tIns="0" rIns="0" bIns="0" rtlCol="0"/>
          <a:lstStyle/>
          <a:p>
            <a:endParaRPr/>
          </a:p>
        </p:txBody>
      </p:sp>
      <p:sp>
        <p:nvSpPr>
          <p:cNvPr id="24" name="object 24"/>
          <p:cNvSpPr txBox="1"/>
          <p:nvPr/>
        </p:nvSpPr>
        <p:spPr>
          <a:xfrm>
            <a:off x="1307499" y="3090943"/>
            <a:ext cx="855817" cy="507533"/>
          </a:xfrm>
          <a:prstGeom prst="rect">
            <a:avLst/>
          </a:prstGeom>
          <a:ln w="32003">
            <a:solidFill>
              <a:srgbClr val="CC0000"/>
            </a:solidFill>
          </a:ln>
        </p:spPr>
        <p:txBody>
          <a:bodyPr vert="horz" wrap="square" lIns="0" tIns="60665" rIns="0" bIns="0" rtlCol="0">
            <a:spAutoFit/>
          </a:bodyPr>
          <a:lstStyle/>
          <a:p>
            <a:pPr marL="128914">
              <a:spcBef>
                <a:spcPts val="478"/>
              </a:spcBef>
            </a:pPr>
            <a:r>
              <a:rPr sz="2900" b="1" spc="-12" dirty="0">
                <a:solidFill>
                  <a:srgbClr val="FF0000"/>
                </a:solidFill>
                <a:latin typeface="Times New Roman"/>
                <a:cs typeface="Times New Roman"/>
              </a:rPr>
              <a:t>top</a:t>
            </a:r>
            <a:endParaRPr sz="2900">
              <a:latin typeface="Times New Roman"/>
              <a:cs typeface="Times New Roman"/>
            </a:endParaRPr>
          </a:p>
        </p:txBody>
      </p:sp>
      <p:sp>
        <p:nvSpPr>
          <p:cNvPr id="25" name="object 25"/>
          <p:cNvSpPr/>
          <p:nvPr/>
        </p:nvSpPr>
        <p:spPr>
          <a:xfrm>
            <a:off x="1715031" y="3581966"/>
            <a:ext cx="0" cy="381142"/>
          </a:xfrm>
          <a:custGeom>
            <a:avLst/>
            <a:gdLst/>
            <a:ahLst/>
            <a:cxnLst/>
            <a:rect l="l" t="t" r="r" b="b"/>
            <a:pathLst>
              <a:path h="379729">
                <a:moveTo>
                  <a:pt x="0" y="0"/>
                </a:moveTo>
                <a:lnTo>
                  <a:pt x="0" y="379475"/>
                </a:lnTo>
              </a:path>
            </a:pathLst>
          </a:custGeom>
          <a:ln w="32004">
            <a:solidFill>
              <a:srgbClr val="800000"/>
            </a:solidFill>
          </a:ln>
        </p:spPr>
        <p:txBody>
          <a:bodyPr wrap="square" lIns="0" tIns="0" rIns="0" bIns="0" rtlCol="0"/>
          <a:lstStyle/>
          <a:p>
            <a:endParaRPr/>
          </a:p>
        </p:txBody>
      </p:sp>
      <p:sp>
        <p:nvSpPr>
          <p:cNvPr id="26" name="object 26"/>
          <p:cNvSpPr/>
          <p:nvPr/>
        </p:nvSpPr>
        <p:spPr>
          <a:xfrm>
            <a:off x="1611109" y="3961324"/>
            <a:ext cx="208860" cy="156153"/>
          </a:xfrm>
          <a:custGeom>
            <a:avLst/>
            <a:gdLst/>
            <a:ahLst/>
            <a:cxnLst/>
            <a:rect l="l" t="t" r="r" b="b"/>
            <a:pathLst>
              <a:path w="156209" h="155575">
                <a:moveTo>
                  <a:pt x="156210" y="0"/>
                </a:moveTo>
                <a:lnTo>
                  <a:pt x="0" y="0"/>
                </a:lnTo>
                <a:lnTo>
                  <a:pt x="77724" y="155448"/>
                </a:lnTo>
                <a:lnTo>
                  <a:pt x="156210" y="0"/>
                </a:lnTo>
                <a:close/>
              </a:path>
            </a:pathLst>
          </a:custGeom>
          <a:solidFill>
            <a:srgbClr val="800000"/>
          </a:solidFill>
        </p:spPr>
        <p:txBody>
          <a:bodyPr wrap="square" lIns="0" tIns="0" rIns="0" bIns="0" rtlCol="0"/>
          <a:lstStyle/>
          <a:p>
            <a:endParaRPr/>
          </a:p>
        </p:txBody>
      </p:sp>
      <p:sp>
        <p:nvSpPr>
          <p:cNvPr id="27" name="object 27"/>
          <p:cNvSpPr/>
          <p:nvPr/>
        </p:nvSpPr>
        <p:spPr>
          <a:xfrm>
            <a:off x="2122563" y="3276033"/>
            <a:ext cx="507717" cy="0"/>
          </a:xfrm>
          <a:custGeom>
            <a:avLst/>
            <a:gdLst/>
            <a:ahLst/>
            <a:cxnLst/>
            <a:rect l="l" t="t" r="r" b="b"/>
            <a:pathLst>
              <a:path w="379730">
                <a:moveTo>
                  <a:pt x="0" y="0"/>
                </a:moveTo>
                <a:lnTo>
                  <a:pt x="379475" y="0"/>
                </a:lnTo>
              </a:path>
            </a:pathLst>
          </a:custGeom>
          <a:ln w="32004">
            <a:solidFill>
              <a:srgbClr val="800000"/>
            </a:solidFill>
          </a:ln>
        </p:spPr>
        <p:txBody>
          <a:bodyPr wrap="square" lIns="0" tIns="0" rIns="0" bIns="0" rtlCol="0"/>
          <a:lstStyle/>
          <a:p>
            <a:endParaRPr/>
          </a:p>
        </p:txBody>
      </p:sp>
      <p:sp>
        <p:nvSpPr>
          <p:cNvPr id="28" name="object 28"/>
          <p:cNvSpPr/>
          <p:nvPr/>
        </p:nvSpPr>
        <p:spPr>
          <a:xfrm>
            <a:off x="2627902" y="3198020"/>
            <a:ext cx="208011" cy="156791"/>
          </a:xfrm>
          <a:custGeom>
            <a:avLst/>
            <a:gdLst/>
            <a:ahLst/>
            <a:cxnLst/>
            <a:rect l="l" t="t" r="r" b="b"/>
            <a:pathLst>
              <a:path w="155575" h="156210">
                <a:moveTo>
                  <a:pt x="155448" y="77724"/>
                </a:moveTo>
                <a:lnTo>
                  <a:pt x="0" y="0"/>
                </a:lnTo>
                <a:lnTo>
                  <a:pt x="0" y="156210"/>
                </a:lnTo>
                <a:lnTo>
                  <a:pt x="155448" y="77724"/>
                </a:lnTo>
                <a:close/>
              </a:path>
            </a:pathLst>
          </a:custGeom>
          <a:solidFill>
            <a:srgbClr val="800000"/>
          </a:solidFill>
        </p:spPr>
        <p:txBody>
          <a:bodyPr wrap="square" lIns="0" tIns="0" rIns="0" bIns="0" rtlCol="0"/>
          <a:lstStyle/>
          <a:p>
            <a:endParaRPr/>
          </a:p>
        </p:txBody>
      </p:sp>
      <p:sp>
        <p:nvSpPr>
          <p:cNvPr id="29" name="object 29"/>
          <p:cNvSpPr/>
          <p:nvPr/>
        </p:nvSpPr>
        <p:spPr>
          <a:xfrm>
            <a:off x="2835744" y="3046584"/>
            <a:ext cx="1018830" cy="535383"/>
          </a:xfrm>
          <a:custGeom>
            <a:avLst/>
            <a:gdLst/>
            <a:ahLst/>
            <a:cxnLst/>
            <a:rect l="l" t="t" r="r" b="b"/>
            <a:pathLst>
              <a:path w="762000" h="533400">
                <a:moveTo>
                  <a:pt x="761999" y="533400"/>
                </a:moveTo>
                <a:lnTo>
                  <a:pt x="761999" y="0"/>
                </a:lnTo>
                <a:lnTo>
                  <a:pt x="0" y="0"/>
                </a:lnTo>
                <a:lnTo>
                  <a:pt x="0" y="533400"/>
                </a:lnTo>
                <a:lnTo>
                  <a:pt x="761999" y="533400"/>
                </a:lnTo>
                <a:close/>
              </a:path>
            </a:pathLst>
          </a:custGeom>
          <a:solidFill>
            <a:srgbClr val="CCFFFF"/>
          </a:solidFill>
        </p:spPr>
        <p:txBody>
          <a:bodyPr wrap="square" lIns="0" tIns="0" rIns="0" bIns="0" rtlCol="0"/>
          <a:lstStyle/>
          <a:p>
            <a:endParaRPr/>
          </a:p>
        </p:txBody>
      </p:sp>
      <p:sp>
        <p:nvSpPr>
          <p:cNvPr id="30" name="object 30"/>
          <p:cNvSpPr/>
          <p:nvPr/>
        </p:nvSpPr>
        <p:spPr>
          <a:xfrm>
            <a:off x="2835744" y="3046584"/>
            <a:ext cx="1018830" cy="535383"/>
          </a:xfrm>
          <a:custGeom>
            <a:avLst/>
            <a:gdLst/>
            <a:ahLst/>
            <a:cxnLst/>
            <a:rect l="l" t="t" r="r" b="b"/>
            <a:pathLst>
              <a:path w="762000" h="533400">
                <a:moveTo>
                  <a:pt x="761999" y="533400"/>
                </a:moveTo>
                <a:lnTo>
                  <a:pt x="761999" y="0"/>
                </a:lnTo>
                <a:lnTo>
                  <a:pt x="0" y="0"/>
                </a:lnTo>
                <a:lnTo>
                  <a:pt x="0" y="533400"/>
                </a:lnTo>
                <a:lnTo>
                  <a:pt x="761999" y="533400"/>
                </a:lnTo>
                <a:close/>
              </a:path>
            </a:pathLst>
          </a:custGeom>
          <a:ln w="32004">
            <a:solidFill>
              <a:srgbClr val="CC0000"/>
            </a:solidFill>
          </a:ln>
        </p:spPr>
        <p:txBody>
          <a:bodyPr wrap="square" lIns="0" tIns="0" rIns="0" bIns="0" rtlCol="0"/>
          <a:lstStyle/>
          <a:p>
            <a:endParaRPr/>
          </a:p>
        </p:txBody>
      </p:sp>
      <p:sp>
        <p:nvSpPr>
          <p:cNvPr id="31" name="object 31"/>
          <p:cNvSpPr/>
          <p:nvPr/>
        </p:nvSpPr>
        <p:spPr>
          <a:xfrm>
            <a:off x="2392551" y="3581967"/>
            <a:ext cx="850723" cy="447427"/>
          </a:xfrm>
          <a:custGeom>
            <a:avLst/>
            <a:gdLst/>
            <a:ahLst/>
            <a:cxnLst/>
            <a:rect l="l" t="t" r="r" b="b"/>
            <a:pathLst>
              <a:path w="636269" h="445770">
                <a:moveTo>
                  <a:pt x="636269" y="0"/>
                </a:moveTo>
                <a:lnTo>
                  <a:pt x="0" y="445770"/>
                </a:lnTo>
              </a:path>
            </a:pathLst>
          </a:custGeom>
          <a:ln w="32004">
            <a:solidFill>
              <a:srgbClr val="800000"/>
            </a:solidFill>
          </a:ln>
        </p:spPr>
        <p:txBody>
          <a:bodyPr wrap="square" lIns="0" tIns="0" rIns="0" bIns="0" rtlCol="0"/>
          <a:lstStyle/>
          <a:p>
            <a:endParaRPr/>
          </a:p>
        </p:txBody>
      </p:sp>
      <p:sp>
        <p:nvSpPr>
          <p:cNvPr id="32" name="object 32"/>
          <p:cNvSpPr/>
          <p:nvPr/>
        </p:nvSpPr>
        <p:spPr>
          <a:xfrm>
            <a:off x="2224446" y="3964383"/>
            <a:ext cx="230935" cy="152967"/>
          </a:xfrm>
          <a:custGeom>
            <a:avLst/>
            <a:gdLst/>
            <a:ahLst/>
            <a:cxnLst/>
            <a:rect l="l" t="t" r="r" b="b"/>
            <a:pathLst>
              <a:path w="172719" h="152400">
                <a:moveTo>
                  <a:pt x="172212" y="127253"/>
                </a:moveTo>
                <a:lnTo>
                  <a:pt x="83057" y="0"/>
                </a:lnTo>
                <a:lnTo>
                  <a:pt x="0" y="152400"/>
                </a:lnTo>
                <a:lnTo>
                  <a:pt x="172212" y="127253"/>
                </a:lnTo>
                <a:close/>
              </a:path>
            </a:pathLst>
          </a:custGeom>
          <a:solidFill>
            <a:srgbClr val="800000"/>
          </a:solidFill>
        </p:spPr>
        <p:txBody>
          <a:bodyPr wrap="square" lIns="0" tIns="0" rIns="0" bIns="0" rtlCol="0"/>
          <a:lstStyle/>
          <a:p>
            <a:endParaRPr/>
          </a:p>
        </p:txBody>
      </p:sp>
      <p:sp>
        <p:nvSpPr>
          <p:cNvPr id="33" name="object 33"/>
          <p:cNvSpPr txBox="1"/>
          <p:nvPr/>
        </p:nvSpPr>
        <p:spPr>
          <a:xfrm>
            <a:off x="4550774" y="2039554"/>
            <a:ext cx="3691561" cy="461590"/>
          </a:xfrm>
          <a:prstGeom prst="rect">
            <a:avLst/>
          </a:prstGeom>
        </p:spPr>
        <p:txBody>
          <a:bodyPr vert="horz" wrap="square" lIns="0" tIns="15166" rIns="0" bIns="0" rtlCol="0">
            <a:spAutoFit/>
          </a:bodyPr>
          <a:lstStyle/>
          <a:p>
            <a:pPr marL="15166">
              <a:spcBef>
                <a:spcPts val="119"/>
              </a:spcBef>
            </a:pPr>
            <a:r>
              <a:rPr sz="2900" b="1" spc="-6" dirty="0">
                <a:solidFill>
                  <a:srgbClr val="FF0000"/>
                </a:solidFill>
                <a:latin typeface="Times New Roman"/>
                <a:cs typeface="Times New Roman"/>
              </a:rPr>
              <a:t>PUSH</a:t>
            </a:r>
            <a:r>
              <a:rPr sz="2900" b="1" spc="-42" dirty="0">
                <a:solidFill>
                  <a:srgbClr val="FF0000"/>
                </a:solidFill>
                <a:latin typeface="Times New Roman"/>
                <a:cs typeface="Times New Roman"/>
              </a:rPr>
              <a:t> </a:t>
            </a:r>
            <a:r>
              <a:rPr sz="2900" b="1" spc="-6" dirty="0">
                <a:solidFill>
                  <a:srgbClr val="FF0000"/>
                </a:solidFill>
                <a:latin typeface="Times New Roman"/>
                <a:cs typeface="Times New Roman"/>
              </a:rPr>
              <a:t>OPERATION</a:t>
            </a:r>
            <a:endParaRPr sz="2900">
              <a:latin typeface="Times New Roman"/>
              <a:cs typeface="Times New Roman"/>
            </a:endParaRPr>
          </a:p>
        </p:txBody>
      </p:sp>
      <p:grpSp>
        <p:nvGrpSpPr>
          <p:cNvPr id="34" name="object 5"/>
          <p:cNvGrpSpPr>
            <a:grpSpLocks/>
          </p:cNvGrpSpPr>
          <p:nvPr/>
        </p:nvGrpSpPr>
        <p:grpSpPr bwMode="auto">
          <a:xfrm>
            <a:off x="0" y="0"/>
            <a:ext cx="12192000" cy="6858000"/>
            <a:chOff x="0" y="0"/>
            <a:chExt cx="16217900" cy="9118600"/>
          </a:xfrm>
        </p:grpSpPr>
        <p:sp>
          <p:nvSpPr>
            <p:cNvPr id="38"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9"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12" dirty="0">
                <a:solidFill>
                  <a:srgbClr val="A50021"/>
                </a:solidFill>
                <a:latin typeface="Arial"/>
                <a:cs typeface="Arial"/>
              </a:rPr>
              <a:t>Stack: Linked </a:t>
            </a:r>
            <a:r>
              <a:rPr sz="3800" spc="-6" dirty="0">
                <a:solidFill>
                  <a:srgbClr val="A50021"/>
                </a:solidFill>
                <a:latin typeface="Arial"/>
                <a:cs typeface="Arial"/>
              </a:rPr>
              <a:t>List</a:t>
            </a:r>
            <a:r>
              <a:rPr sz="3800" dirty="0">
                <a:solidFill>
                  <a:srgbClr val="A50021"/>
                </a:solidFill>
                <a:latin typeface="Arial"/>
                <a:cs typeface="Arial"/>
              </a:rPr>
              <a:t> </a:t>
            </a:r>
            <a:r>
              <a:rPr sz="3800" spc="-12" dirty="0">
                <a:solidFill>
                  <a:srgbClr val="A50021"/>
                </a:solidFill>
                <a:latin typeface="Arial"/>
                <a:cs typeface="Arial"/>
              </a:rPr>
              <a:t>Structure</a:t>
            </a:r>
            <a:endParaRPr sz="3800">
              <a:latin typeface="Arial"/>
              <a:cs typeface="Arial"/>
            </a:endParaRPr>
          </a:p>
        </p:txBody>
      </p:sp>
      <p:sp>
        <p:nvSpPr>
          <p:cNvPr id="3" name="object 3"/>
          <p:cNvSpPr/>
          <p:nvPr/>
        </p:nvSpPr>
        <p:spPr>
          <a:xfrm>
            <a:off x="1358440" y="4117350"/>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solidFill>
            <a:srgbClr val="CCFFFF"/>
          </a:solidFill>
        </p:spPr>
        <p:txBody>
          <a:bodyPr wrap="square" lIns="0" tIns="0" rIns="0" bIns="0" rtlCol="0"/>
          <a:lstStyle/>
          <a:p>
            <a:endParaRPr/>
          </a:p>
        </p:txBody>
      </p:sp>
      <p:sp>
        <p:nvSpPr>
          <p:cNvPr id="4" name="object 4"/>
          <p:cNvSpPr/>
          <p:nvPr/>
        </p:nvSpPr>
        <p:spPr>
          <a:xfrm>
            <a:off x="1358440" y="4117350"/>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ln w="38100">
            <a:solidFill>
              <a:srgbClr val="CC0000"/>
            </a:solidFill>
          </a:ln>
        </p:spPr>
        <p:txBody>
          <a:bodyPr wrap="square" lIns="0" tIns="0" rIns="0" bIns="0" rtlCol="0"/>
          <a:lstStyle/>
          <a:p>
            <a:endParaRPr/>
          </a:p>
        </p:txBody>
      </p:sp>
      <p:sp>
        <p:nvSpPr>
          <p:cNvPr id="5" name="object 5"/>
          <p:cNvSpPr/>
          <p:nvPr/>
        </p:nvSpPr>
        <p:spPr>
          <a:xfrm>
            <a:off x="2377270" y="4423283"/>
            <a:ext cx="691106" cy="0"/>
          </a:xfrm>
          <a:custGeom>
            <a:avLst/>
            <a:gdLst/>
            <a:ahLst/>
            <a:cxnLst/>
            <a:rect l="l" t="t" r="r" b="b"/>
            <a:pathLst>
              <a:path w="516889">
                <a:moveTo>
                  <a:pt x="0" y="0"/>
                </a:moveTo>
                <a:lnTo>
                  <a:pt x="516636" y="0"/>
                </a:lnTo>
              </a:path>
            </a:pathLst>
          </a:custGeom>
          <a:ln w="38100">
            <a:solidFill>
              <a:srgbClr val="CC0000"/>
            </a:solidFill>
          </a:ln>
        </p:spPr>
        <p:txBody>
          <a:bodyPr wrap="square" lIns="0" tIns="0" rIns="0" bIns="0" rtlCol="0"/>
          <a:lstStyle/>
          <a:p>
            <a:endParaRPr/>
          </a:p>
        </p:txBody>
      </p:sp>
      <p:sp>
        <p:nvSpPr>
          <p:cNvPr id="6" name="object 6"/>
          <p:cNvSpPr/>
          <p:nvPr/>
        </p:nvSpPr>
        <p:spPr>
          <a:xfrm>
            <a:off x="3065999" y="4337620"/>
            <a:ext cx="228388" cy="172087"/>
          </a:xfrm>
          <a:custGeom>
            <a:avLst/>
            <a:gdLst/>
            <a:ahLst/>
            <a:cxnLst/>
            <a:rect l="l" t="t" r="r" b="b"/>
            <a:pathLst>
              <a:path w="170814" h="171450">
                <a:moveTo>
                  <a:pt x="170687" y="85344"/>
                </a:moveTo>
                <a:lnTo>
                  <a:pt x="0" y="0"/>
                </a:lnTo>
                <a:lnTo>
                  <a:pt x="0" y="171450"/>
                </a:lnTo>
                <a:lnTo>
                  <a:pt x="170687" y="85344"/>
                </a:lnTo>
                <a:close/>
              </a:path>
            </a:pathLst>
          </a:custGeom>
          <a:solidFill>
            <a:srgbClr val="CC0000"/>
          </a:solidFill>
        </p:spPr>
        <p:txBody>
          <a:bodyPr wrap="square" lIns="0" tIns="0" rIns="0" bIns="0" rtlCol="0"/>
          <a:lstStyle/>
          <a:p>
            <a:endParaRPr/>
          </a:p>
        </p:txBody>
      </p:sp>
      <p:sp>
        <p:nvSpPr>
          <p:cNvPr id="7" name="object 7"/>
          <p:cNvSpPr/>
          <p:nvPr/>
        </p:nvSpPr>
        <p:spPr>
          <a:xfrm>
            <a:off x="3294217" y="4117350"/>
            <a:ext cx="1222596" cy="611866"/>
          </a:xfrm>
          <a:custGeom>
            <a:avLst/>
            <a:gdLst/>
            <a:ahLst/>
            <a:cxnLst/>
            <a:rect l="l" t="t" r="r" b="b"/>
            <a:pathLst>
              <a:path w="914400" h="609600">
                <a:moveTo>
                  <a:pt x="914399" y="609600"/>
                </a:moveTo>
                <a:lnTo>
                  <a:pt x="914399" y="0"/>
                </a:lnTo>
                <a:lnTo>
                  <a:pt x="0" y="0"/>
                </a:lnTo>
                <a:lnTo>
                  <a:pt x="0" y="609600"/>
                </a:lnTo>
                <a:lnTo>
                  <a:pt x="914399" y="609600"/>
                </a:lnTo>
                <a:close/>
              </a:path>
            </a:pathLst>
          </a:custGeom>
          <a:solidFill>
            <a:srgbClr val="CCFFFF"/>
          </a:solidFill>
        </p:spPr>
        <p:txBody>
          <a:bodyPr wrap="square" lIns="0" tIns="0" rIns="0" bIns="0" rtlCol="0"/>
          <a:lstStyle/>
          <a:p>
            <a:endParaRPr/>
          </a:p>
        </p:txBody>
      </p:sp>
      <p:sp>
        <p:nvSpPr>
          <p:cNvPr id="8" name="object 8"/>
          <p:cNvSpPr/>
          <p:nvPr/>
        </p:nvSpPr>
        <p:spPr>
          <a:xfrm>
            <a:off x="3294217" y="4117350"/>
            <a:ext cx="1222596" cy="611866"/>
          </a:xfrm>
          <a:custGeom>
            <a:avLst/>
            <a:gdLst/>
            <a:ahLst/>
            <a:cxnLst/>
            <a:rect l="l" t="t" r="r" b="b"/>
            <a:pathLst>
              <a:path w="914400" h="609600">
                <a:moveTo>
                  <a:pt x="914399" y="609600"/>
                </a:moveTo>
                <a:lnTo>
                  <a:pt x="914399" y="0"/>
                </a:lnTo>
                <a:lnTo>
                  <a:pt x="0" y="0"/>
                </a:lnTo>
                <a:lnTo>
                  <a:pt x="0" y="609600"/>
                </a:lnTo>
                <a:lnTo>
                  <a:pt x="914399" y="609600"/>
                </a:lnTo>
                <a:close/>
              </a:path>
            </a:pathLst>
          </a:custGeom>
          <a:ln w="38100">
            <a:solidFill>
              <a:srgbClr val="CC0000"/>
            </a:solidFill>
          </a:ln>
        </p:spPr>
        <p:txBody>
          <a:bodyPr wrap="square" lIns="0" tIns="0" rIns="0" bIns="0" rtlCol="0"/>
          <a:lstStyle/>
          <a:p>
            <a:endParaRPr/>
          </a:p>
        </p:txBody>
      </p:sp>
      <p:sp>
        <p:nvSpPr>
          <p:cNvPr id="9" name="object 9"/>
          <p:cNvSpPr/>
          <p:nvPr/>
        </p:nvSpPr>
        <p:spPr>
          <a:xfrm>
            <a:off x="5229994" y="4117350"/>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solidFill>
            <a:srgbClr val="CCFFFF"/>
          </a:solidFill>
        </p:spPr>
        <p:txBody>
          <a:bodyPr wrap="square" lIns="0" tIns="0" rIns="0" bIns="0" rtlCol="0"/>
          <a:lstStyle/>
          <a:p>
            <a:endParaRPr/>
          </a:p>
        </p:txBody>
      </p:sp>
      <p:sp>
        <p:nvSpPr>
          <p:cNvPr id="10" name="object 10"/>
          <p:cNvSpPr/>
          <p:nvPr/>
        </p:nvSpPr>
        <p:spPr>
          <a:xfrm>
            <a:off x="5229994" y="4117350"/>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ln w="38100">
            <a:solidFill>
              <a:srgbClr val="CC0000"/>
            </a:solidFill>
          </a:ln>
        </p:spPr>
        <p:txBody>
          <a:bodyPr wrap="square" lIns="0" tIns="0" rIns="0" bIns="0" rtlCol="0"/>
          <a:lstStyle/>
          <a:p>
            <a:endParaRPr/>
          </a:p>
        </p:txBody>
      </p:sp>
      <p:sp>
        <p:nvSpPr>
          <p:cNvPr id="11" name="object 11"/>
          <p:cNvSpPr/>
          <p:nvPr/>
        </p:nvSpPr>
        <p:spPr>
          <a:xfrm>
            <a:off x="9101549" y="4117350"/>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solidFill>
            <a:srgbClr val="CCFFFF"/>
          </a:solidFill>
        </p:spPr>
        <p:txBody>
          <a:bodyPr wrap="square" lIns="0" tIns="0" rIns="0" bIns="0" rtlCol="0"/>
          <a:lstStyle/>
          <a:p>
            <a:endParaRPr/>
          </a:p>
        </p:txBody>
      </p:sp>
      <p:sp>
        <p:nvSpPr>
          <p:cNvPr id="12" name="object 12"/>
          <p:cNvSpPr/>
          <p:nvPr/>
        </p:nvSpPr>
        <p:spPr>
          <a:xfrm>
            <a:off x="9101549" y="4117350"/>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ln w="38100">
            <a:solidFill>
              <a:srgbClr val="CC0000"/>
            </a:solidFill>
          </a:ln>
        </p:spPr>
        <p:txBody>
          <a:bodyPr wrap="square" lIns="0" tIns="0" rIns="0" bIns="0" rtlCol="0"/>
          <a:lstStyle/>
          <a:p>
            <a:endParaRPr/>
          </a:p>
        </p:txBody>
      </p:sp>
      <p:sp>
        <p:nvSpPr>
          <p:cNvPr id="13" name="object 13"/>
          <p:cNvSpPr/>
          <p:nvPr/>
        </p:nvSpPr>
        <p:spPr>
          <a:xfrm>
            <a:off x="7165772" y="4117350"/>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solidFill>
            <a:srgbClr val="CCFFFF"/>
          </a:solidFill>
        </p:spPr>
        <p:txBody>
          <a:bodyPr wrap="square" lIns="0" tIns="0" rIns="0" bIns="0" rtlCol="0"/>
          <a:lstStyle/>
          <a:p>
            <a:endParaRPr/>
          </a:p>
        </p:txBody>
      </p:sp>
      <p:sp>
        <p:nvSpPr>
          <p:cNvPr id="14" name="object 14"/>
          <p:cNvSpPr/>
          <p:nvPr/>
        </p:nvSpPr>
        <p:spPr>
          <a:xfrm>
            <a:off x="7165772" y="4117350"/>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ln w="38100">
            <a:solidFill>
              <a:srgbClr val="CC0000"/>
            </a:solidFill>
          </a:ln>
        </p:spPr>
        <p:txBody>
          <a:bodyPr wrap="square" lIns="0" tIns="0" rIns="0" bIns="0" rtlCol="0"/>
          <a:lstStyle/>
          <a:p>
            <a:endParaRPr/>
          </a:p>
        </p:txBody>
      </p:sp>
      <p:sp>
        <p:nvSpPr>
          <p:cNvPr id="15" name="object 15"/>
          <p:cNvSpPr/>
          <p:nvPr/>
        </p:nvSpPr>
        <p:spPr>
          <a:xfrm>
            <a:off x="4313048" y="4423283"/>
            <a:ext cx="691106" cy="0"/>
          </a:xfrm>
          <a:custGeom>
            <a:avLst/>
            <a:gdLst/>
            <a:ahLst/>
            <a:cxnLst/>
            <a:rect l="l" t="t" r="r" b="b"/>
            <a:pathLst>
              <a:path w="516889">
                <a:moveTo>
                  <a:pt x="0" y="0"/>
                </a:moveTo>
                <a:lnTo>
                  <a:pt x="516636" y="0"/>
                </a:lnTo>
              </a:path>
            </a:pathLst>
          </a:custGeom>
          <a:ln w="38100">
            <a:solidFill>
              <a:srgbClr val="CC0000"/>
            </a:solidFill>
          </a:ln>
        </p:spPr>
        <p:txBody>
          <a:bodyPr wrap="square" lIns="0" tIns="0" rIns="0" bIns="0" rtlCol="0"/>
          <a:lstStyle/>
          <a:p>
            <a:endParaRPr/>
          </a:p>
        </p:txBody>
      </p:sp>
      <p:sp>
        <p:nvSpPr>
          <p:cNvPr id="16" name="object 16"/>
          <p:cNvSpPr/>
          <p:nvPr/>
        </p:nvSpPr>
        <p:spPr>
          <a:xfrm>
            <a:off x="5001776" y="4337620"/>
            <a:ext cx="228388" cy="172087"/>
          </a:xfrm>
          <a:custGeom>
            <a:avLst/>
            <a:gdLst/>
            <a:ahLst/>
            <a:cxnLst/>
            <a:rect l="l" t="t" r="r" b="b"/>
            <a:pathLst>
              <a:path w="170814" h="171450">
                <a:moveTo>
                  <a:pt x="170687" y="85344"/>
                </a:moveTo>
                <a:lnTo>
                  <a:pt x="0" y="0"/>
                </a:lnTo>
                <a:lnTo>
                  <a:pt x="0" y="171450"/>
                </a:lnTo>
                <a:lnTo>
                  <a:pt x="170687" y="85344"/>
                </a:lnTo>
                <a:close/>
              </a:path>
            </a:pathLst>
          </a:custGeom>
          <a:solidFill>
            <a:srgbClr val="CC0000"/>
          </a:solidFill>
        </p:spPr>
        <p:txBody>
          <a:bodyPr wrap="square" lIns="0" tIns="0" rIns="0" bIns="0" rtlCol="0"/>
          <a:lstStyle/>
          <a:p>
            <a:endParaRPr/>
          </a:p>
        </p:txBody>
      </p:sp>
      <p:sp>
        <p:nvSpPr>
          <p:cNvPr id="17" name="object 17"/>
          <p:cNvSpPr/>
          <p:nvPr/>
        </p:nvSpPr>
        <p:spPr>
          <a:xfrm>
            <a:off x="6248825" y="4423283"/>
            <a:ext cx="691106" cy="0"/>
          </a:xfrm>
          <a:custGeom>
            <a:avLst/>
            <a:gdLst/>
            <a:ahLst/>
            <a:cxnLst/>
            <a:rect l="l" t="t" r="r" b="b"/>
            <a:pathLst>
              <a:path w="516889">
                <a:moveTo>
                  <a:pt x="0" y="0"/>
                </a:moveTo>
                <a:lnTo>
                  <a:pt x="516636" y="0"/>
                </a:lnTo>
              </a:path>
            </a:pathLst>
          </a:custGeom>
          <a:ln w="38100">
            <a:solidFill>
              <a:srgbClr val="CC0000"/>
            </a:solidFill>
          </a:ln>
        </p:spPr>
        <p:txBody>
          <a:bodyPr wrap="square" lIns="0" tIns="0" rIns="0" bIns="0" rtlCol="0"/>
          <a:lstStyle/>
          <a:p>
            <a:endParaRPr/>
          </a:p>
        </p:txBody>
      </p:sp>
      <p:sp>
        <p:nvSpPr>
          <p:cNvPr id="18" name="object 18"/>
          <p:cNvSpPr/>
          <p:nvPr/>
        </p:nvSpPr>
        <p:spPr>
          <a:xfrm>
            <a:off x="6937553" y="4337620"/>
            <a:ext cx="228388" cy="172087"/>
          </a:xfrm>
          <a:custGeom>
            <a:avLst/>
            <a:gdLst/>
            <a:ahLst/>
            <a:cxnLst/>
            <a:rect l="l" t="t" r="r" b="b"/>
            <a:pathLst>
              <a:path w="170814" h="171450">
                <a:moveTo>
                  <a:pt x="170687" y="85344"/>
                </a:moveTo>
                <a:lnTo>
                  <a:pt x="0" y="0"/>
                </a:lnTo>
                <a:lnTo>
                  <a:pt x="0" y="171450"/>
                </a:lnTo>
                <a:lnTo>
                  <a:pt x="170687" y="85344"/>
                </a:lnTo>
                <a:close/>
              </a:path>
            </a:pathLst>
          </a:custGeom>
          <a:solidFill>
            <a:srgbClr val="CC0000"/>
          </a:solidFill>
        </p:spPr>
        <p:txBody>
          <a:bodyPr wrap="square" lIns="0" tIns="0" rIns="0" bIns="0" rtlCol="0"/>
          <a:lstStyle/>
          <a:p>
            <a:endParaRPr/>
          </a:p>
        </p:txBody>
      </p:sp>
      <p:sp>
        <p:nvSpPr>
          <p:cNvPr id="19" name="object 19"/>
          <p:cNvSpPr/>
          <p:nvPr/>
        </p:nvSpPr>
        <p:spPr>
          <a:xfrm>
            <a:off x="8184602" y="4423283"/>
            <a:ext cx="691106" cy="0"/>
          </a:xfrm>
          <a:custGeom>
            <a:avLst/>
            <a:gdLst/>
            <a:ahLst/>
            <a:cxnLst/>
            <a:rect l="l" t="t" r="r" b="b"/>
            <a:pathLst>
              <a:path w="516890">
                <a:moveTo>
                  <a:pt x="0" y="0"/>
                </a:moveTo>
                <a:lnTo>
                  <a:pt x="516635" y="0"/>
                </a:lnTo>
              </a:path>
            </a:pathLst>
          </a:custGeom>
          <a:ln w="38100">
            <a:solidFill>
              <a:srgbClr val="CC0000"/>
            </a:solidFill>
          </a:ln>
        </p:spPr>
        <p:txBody>
          <a:bodyPr wrap="square" lIns="0" tIns="0" rIns="0" bIns="0" rtlCol="0"/>
          <a:lstStyle/>
          <a:p>
            <a:endParaRPr/>
          </a:p>
        </p:txBody>
      </p:sp>
      <p:sp>
        <p:nvSpPr>
          <p:cNvPr id="20" name="object 20"/>
          <p:cNvSpPr/>
          <p:nvPr/>
        </p:nvSpPr>
        <p:spPr>
          <a:xfrm>
            <a:off x="8873330" y="4337620"/>
            <a:ext cx="228388" cy="172087"/>
          </a:xfrm>
          <a:custGeom>
            <a:avLst/>
            <a:gdLst/>
            <a:ahLst/>
            <a:cxnLst/>
            <a:rect l="l" t="t" r="r" b="b"/>
            <a:pathLst>
              <a:path w="170815" h="171450">
                <a:moveTo>
                  <a:pt x="170688" y="85344"/>
                </a:moveTo>
                <a:lnTo>
                  <a:pt x="0" y="0"/>
                </a:lnTo>
                <a:lnTo>
                  <a:pt x="0" y="171450"/>
                </a:lnTo>
                <a:lnTo>
                  <a:pt x="170688" y="85344"/>
                </a:lnTo>
                <a:close/>
              </a:path>
            </a:pathLst>
          </a:custGeom>
          <a:solidFill>
            <a:srgbClr val="CC0000"/>
          </a:solidFill>
        </p:spPr>
        <p:txBody>
          <a:bodyPr wrap="square" lIns="0" tIns="0" rIns="0" bIns="0" rtlCol="0"/>
          <a:lstStyle/>
          <a:p>
            <a:endParaRPr/>
          </a:p>
        </p:txBody>
      </p:sp>
      <p:sp>
        <p:nvSpPr>
          <p:cNvPr id="21" name="object 21"/>
          <p:cNvSpPr/>
          <p:nvPr/>
        </p:nvSpPr>
        <p:spPr>
          <a:xfrm>
            <a:off x="10120379" y="4423283"/>
            <a:ext cx="713181" cy="0"/>
          </a:xfrm>
          <a:custGeom>
            <a:avLst/>
            <a:gdLst/>
            <a:ahLst/>
            <a:cxnLst/>
            <a:rect l="l" t="t" r="r" b="b"/>
            <a:pathLst>
              <a:path w="533400">
                <a:moveTo>
                  <a:pt x="0" y="0"/>
                </a:moveTo>
                <a:lnTo>
                  <a:pt x="533400" y="0"/>
                </a:lnTo>
              </a:path>
            </a:pathLst>
          </a:custGeom>
          <a:ln w="38100">
            <a:solidFill>
              <a:srgbClr val="CC0000"/>
            </a:solidFill>
          </a:ln>
        </p:spPr>
        <p:txBody>
          <a:bodyPr wrap="square" lIns="0" tIns="0" rIns="0" bIns="0" rtlCol="0"/>
          <a:lstStyle/>
          <a:p>
            <a:endParaRPr/>
          </a:p>
        </p:txBody>
      </p:sp>
      <p:sp>
        <p:nvSpPr>
          <p:cNvPr id="22" name="object 22"/>
          <p:cNvSpPr/>
          <p:nvPr/>
        </p:nvSpPr>
        <p:spPr>
          <a:xfrm>
            <a:off x="10833560" y="4423283"/>
            <a:ext cx="0" cy="611866"/>
          </a:xfrm>
          <a:custGeom>
            <a:avLst/>
            <a:gdLst/>
            <a:ahLst/>
            <a:cxnLst/>
            <a:rect l="l" t="t" r="r" b="b"/>
            <a:pathLst>
              <a:path h="609600">
                <a:moveTo>
                  <a:pt x="0" y="0"/>
                </a:moveTo>
                <a:lnTo>
                  <a:pt x="0" y="609600"/>
                </a:lnTo>
              </a:path>
            </a:pathLst>
          </a:custGeom>
          <a:ln w="38100">
            <a:solidFill>
              <a:srgbClr val="CC0000"/>
            </a:solidFill>
          </a:ln>
        </p:spPr>
        <p:txBody>
          <a:bodyPr wrap="square" lIns="0" tIns="0" rIns="0" bIns="0" rtlCol="0"/>
          <a:lstStyle/>
          <a:p>
            <a:endParaRPr/>
          </a:p>
        </p:txBody>
      </p:sp>
      <p:sp>
        <p:nvSpPr>
          <p:cNvPr id="23" name="object 23"/>
          <p:cNvSpPr/>
          <p:nvPr/>
        </p:nvSpPr>
        <p:spPr>
          <a:xfrm>
            <a:off x="10719451" y="4949487"/>
            <a:ext cx="229237" cy="172087"/>
          </a:xfrm>
          <a:custGeom>
            <a:avLst/>
            <a:gdLst/>
            <a:ahLst/>
            <a:cxnLst/>
            <a:rect l="l" t="t" r="r" b="b"/>
            <a:pathLst>
              <a:path w="171450" h="171450">
                <a:moveTo>
                  <a:pt x="171450" y="85344"/>
                </a:moveTo>
                <a:lnTo>
                  <a:pt x="85344" y="0"/>
                </a:lnTo>
                <a:lnTo>
                  <a:pt x="0" y="85344"/>
                </a:lnTo>
                <a:lnTo>
                  <a:pt x="85344" y="171450"/>
                </a:lnTo>
                <a:lnTo>
                  <a:pt x="171450" y="85344"/>
                </a:lnTo>
                <a:close/>
              </a:path>
            </a:pathLst>
          </a:custGeom>
          <a:solidFill>
            <a:srgbClr val="CC0000"/>
          </a:solidFill>
        </p:spPr>
        <p:txBody>
          <a:bodyPr wrap="square" lIns="0" tIns="0" rIns="0" bIns="0" rtlCol="0"/>
          <a:lstStyle/>
          <a:p>
            <a:endParaRPr/>
          </a:p>
        </p:txBody>
      </p:sp>
      <p:sp>
        <p:nvSpPr>
          <p:cNvPr id="24" name="object 24"/>
          <p:cNvSpPr txBox="1"/>
          <p:nvPr/>
        </p:nvSpPr>
        <p:spPr>
          <a:xfrm>
            <a:off x="1307499" y="3090943"/>
            <a:ext cx="855817" cy="507533"/>
          </a:xfrm>
          <a:prstGeom prst="rect">
            <a:avLst/>
          </a:prstGeom>
          <a:ln w="32003">
            <a:solidFill>
              <a:srgbClr val="CC0000"/>
            </a:solidFill>
          </a:ln>
        </p:spPr>
        <p:txBody>
          <a:bodyPr vert="horz" wrap="square" lIns="0" tIns="60665" rIns="0" bIns="0" rtlCol="0">
            <a:spAutoFit/>
          </a:bodyPr>
          <a:lstStyle/>
          <a:p>
            <a:pPr marL="128914">
              <a:spcBef>
                <a:spcPts val="478"/>
              </a:spcBef>
            </a:pPr>
            <a:r>
              <a:rPr sz="2900" b="1" spc="-12" dirty="0">
                <a:solidFill>
                  <a:srgbClr val="FF0000"/>
                </a:solidFill>
                <a:latin typeface="Times New Roman"/>
                <a:cs typeface="Times New Roman"/>
              </a:rPr>
              <a:t>top</a:t>
            </a:r>
            <a:endParaRPr sz="2900">
              <a:latin typeface="Times New Roman"/>
              <a:cs typeface="Times New Roman"/>
            </a:endParaRPr>
          </a:p>
        </p:txBody>
      </p:sp>
      <p:sp>
        <p:nvSpPr>
          <p:cNvPr id="25" name="object 25"/>
          <p:cNvSpPr/>
          <p:nvPr/>
        </p:nvSpPr>
        <p:spPr>
          <a:xfrm>
            <a:off x="1715031" y="3581966"/>
            <a:ext cx="0" cy="381142"/>
          </a:xfrm>
          <a:custGeom>
            <a:avLst/>
            <a:gdLst/>
            <a:ahLst/>
            <a:cxnLst/>
            <a:rect l="l" t="t" r="r" b="b"/>
            <a:pathLst>
              <a:path h="379729">
                <a:moveTo>
                  <a:pt x="0" y="0"/>
                </a:moveTo>
                <a:lnTo>
                  <a:pt x="0" y="379475"/>
                </a:lnTo>
              </a:path>
            </a:pathLst>
          </a:custGeom>
          <a:ln w="32004">
            <a:solidFill>
              <a:srgbClr val="800000"/>
            </a:solidFill>
          </a:ln>
        </p:spPr>
        <p:txBody>
          <a:bodyPr wrap="square" lIns="0" tIns="0" rIns="0" bIns="0" rtlCol="0"/>
          <a:lstStyle/>
          <a:p>
            <a:endParaRPr/>
          </a:p>
        </p:txBody>
      </p:sp>
      <p:sp>
        <p:nvSpPr>
          <p:cNvPr id="26" name="object 26"/>
          <p:cNvSpPr/>
          <p:nvPr/>
        </p:nvSpPr>
        <p:spPr>
          <a:xfrm>
            <a:off x="1611109" y="3961324"/>
            <a:ext cx="208860" cy="156153"/>
          </a:xfrm>
          <a:custGeom>
            <a:avLst/>
            <a:gdLst/>
            <a:ahLst/>
            <a:cxnLst/>
            <a:rect l="l" t="t" r="r" b="b"/>
            <a:pathLst>
              <a:path w="156209" h="155575">
                <a:moveTo>
                  <a:pt x="156210" y="0"/>
                </a:moveTo>
                <a:lnTo>
                  <a:pt x="0" y="0"/>
                </a:lnTo>
                <a:lnTo>
                  <a:pt x="77724" y="155448"/>
                </a:lnTo>
                <a:lnTo>
                  <a:pt x="156210" y="0"/>
                </a:lnTo>
                <a:close/>
              </a:path>
            </a:pathLst>
          </a:custGeom>
          <a:solidFill>
            <a:srgbClr val="800000"/>
          </a:solidFill>
        </p:spPr>
        <p:txBody>
          <a:bodyPr wrap="square" lIns="0" tIns="0" rIns="0" bIns="0" rtlCol="0"/>
          <a:lstStyle/>
          <a:p>
            <a:endParaRPr/>
          </a:p>
        </p:txBody>
      </p:sp>
      <p:sp>
        <p:nvSpPr>
          <p:cNvPr id="27" name="object 27"/>
          <p:cNvSpPr txBox="1"/>
          <p:nvPr/>
        </p:nvSpPr>
        <p:spPr>
          <a:xfrm>
            <a:off x="4550774" y="2039554"/>
            <a:ext cx="3418175" cy="461590"/>
          </a:xfrm>
          <a:prstGeom prst="rect">
            <a:avLst/>
          </a:prstGeom>
        </p:spPr>
        <p:txBody>
          <a:bodyPr vert="horz" wrap="square" lIns="0" tIns="15166" rIns="0" bIns="0" rtlCol="0">
            <a:spAutoFit/>
          </a:bodyPr>
          <a:lstStyle/>
          <a:p>
            <a:pPr marL="15166">
              <a:spcBef>
                <a:spcPts val="119"/>
              </a:spcBef>
            </a:pPr>
            <a:r>
              <a:rPr sz="2900" b="1" dirty="0">
                <a:solidFill>
                  <a:srgbClr val="FF0000"/>
                </a:solidFill>
                <a:latin typeface="Times New Roman"/>
                <a:cs typeface="Times New Roman"/>
              </a:rPr>
              <a:t>POP</a:t>
            </a:r>
            <a:r>
              <a:rPr sz="2900" b="1" spc="-72" dirty="0">
                <a:solidFill>
                  <a:srgbClr val="FF0000"/>
                </a:solidFill>
                <a:latin typeface="Times New Roman"/>
                <a:cs typeface="Times New Roman"/>
              </a:rPr>
              <a:t> </a:t>
            </a:r>
            <a:r>
              <a:rPr sz="2900" b="1" spc="-6" dirty="0">
                <a:solidFill>
                  <a:srgbClr val="FF0000"/>
                </a:solidFill>
                <a:latin typeface="Times New Roman"/>
                <a:cs typeface="Times New Roman"/>
              </a:rPr>
              <a:t>OPERATION</a:t>
            </a:r>
            <a:endParaRPr sz="2900">
              <a:latin typeface="Times New Roman"/>
              <a:cs typeface="Times New Roman"/>
            </a:endParaRPr>
          </a:p>
        </p:txBody>
      </p:sp>
      <p:sp>
        <p:nvSpPr>
          <p:cNvPr id="28" name="object 28"/>
          <p:cNvSpPr/>
          <p:nvPr/>
        </p:nvSpPr>
        <p:spPr>
          <a:xfrm>
            <a:off x="1816914" y="3581967"/>
            <a:ext cx="1357591" cy="680064"/>
          </a:xfrm>
          <a:custGeom>
            <a:avLst/>
            <a:gdLst/>
            <a:ahLst/>
            <a:cxnLst/>
            <a:rect l="l" t="t" r="r" b="b"/>
            <a:pathLst>
              <a:path w="1015364" h="677545">
                <a:moveTo>
                  <a:pt x="0" y="0"/>
                </a:moveTo>
                <a:lnTo>
                  <a:pt x="1014983" y="677417"/>
                </a:lnTo>
              </a:path>
            </a:pathLst>
          </a:custGeom>
          <a:ln w="32004">
            <a:solidFill>
              <a:srgbClr val="CC0000"/>
            </a:solidFill>
          </a:ln>
        </p:spPr>
        <p:txBody>
          <a:bodyPr wrap="square" lIns="0" tIns="0" rIns="0" bIns="0" rtlCol="0"/>
          <a:lstStyle/>
          <a:p>
            <a:endParaRPr/>
          </a:p>
        </p:txBody>
      </p:sp>
      <p:sp>
        <p:nvSpPr>
          <p:cNvPr id="29" name="object 29"/>
          <p:cNvSpPr/>
          <p:nvPr/>
        </p:nvSpPr>
        <p:spPr>
          <a:xfrm>
            <a:off x="3114903" y="4195361"/>
            <a:ext cx="230935" cy="151692"/>
          </a:xfrm>
          <a:custGeom>
            <a:avLst/>
            <a:gdLst/>
            <a:ahLst/>
            <a:cxnLst/>
            <a:rect l="l" t="t" r="r" b="b"/>
            <a:pathLst>
              <a:path w="172719" h="151129">
                <a:moveTo>
                  <a:pt x="172212" y="150875"/>
                </a:moveTo>
                <a:lnTo>
                  <a:pt x="86106" y="0"/>
                </a:lnTo>
                <a:lnTo>
                  <a:pt x="0" y="129539"/>
                </a:lnTo>
                <a:lnTo>
                  <a:pt x="172212" y="150875"/>
                </a:lnTo>
                <a:close/>
              </a:path>
            </a:pathLst>
          </a:custGeom>
          <a:solidFill>
            <a:srgbClr val="CC0000"/>
          </a:solidFill>
        </p:spPr>
        <p:txBody>
          <a:bodyPr wrap="square" lIns="0" tIns="0" rIns="0" bIns="0" rtlCol="0"/>
          <a:lstStyle/>
          <a:p>
            <a:endParaRPr/>
          </a:p>
        </p:txBody>
      </p:sp>
      <p:grpSp>
        <p:nvGrpSpPr>
          <p:cNvPr id="30" name="object 5"/>
          <p:cNvGrpSpPr>
            <a:grpSpLocks/>
          </p:cNvGrpSpPr>
          <p:nvPr/>
        </p:nvGrpSpPr>
        <p:grpSpPr bwMode="auto">
          <a:xfrm>
            <a:off x="0" y="0"/>
            <a:ext cx="12192000" cy="6858000"/>
            <a:chOff x="0" y="0"/>
            <a:chExt cx="16217900" cy="9118600"/>
          </a:xfrm>
        </p:grpSpPr>
        <p:sp>
          <p:nvSpPr>
            <p:cNvPr id="34"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5"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12" dirty="0">
                <a:solidFill>
                  <a:srgbClr val="A50021"/>
                </a:solidFill>
                <a:latin typeface="Arial"/>
                <a:cs typeface="Arial"/>
              </a:rPr>
              <a:t>Basic Idea</a:t>
            </a:r>
            <a:endParaRPr sz="3800">
              <a:latin typeface="Arial"/>
              <a:cs typeface="Arial"/>
            </a:endParaRPr>
          </a:p>
        </p:txBody>
      </p:sp>
      <p:sp>
        <p:nvSpPr>
          <p:cNvPr id="3" name="object 3"/>
          <p:cNvSpPr txBox="1"/>
          <p:nvPr/>
        </p:nvSpPr>
        <p:spPr>
          <a:xfrm>
            <a:off x="1006263" y="1221763"/>
            <a:ext cx="10296976" cy="4747624"/>
          </a:xfrm>
          <a:prstGeom prst="rect">
            <a:avLst/>
          </a:prstGeom>
        </p:spPr>
        <p:txBody>
          <a:bodyPr vert="horz" wrap="square" lIns="0" tIns="122089" rIns="0" bIns="0" rtlCol="0">
            <a:spAutoFit/>
          </a:bodyPr>
          <a:lstStyle/>
          <a:p>
            <a:pPr marL="424658" indent="-410249">
              <a:spcBef>
                <a:spcPts val="961"/>
              </a:spcBef>
              <a:buFont typeface="Arial"/>
              <a:buChar char="•"/>
              <a:tabLst>
                <a:tab pos="424658" algn="l"/>
                <a:tab pos="425416" algn="l"/>
              </a:tabLst>
            </a:pPr>
            <a:r>
              <a:rPr sz="3300" b="1" spc="-6" dirty="0">
                <a:solidFill>
                  <a:srgbClr val="3333CC"/>
                </a:solidFill>
              </a:rPr>
              <a:t>In the array implementation, we</a:t>
            </a:r>
            <a:r>
              <a:rPr sz="3300" b="1" spc="-24" dirty="0">
                <a:solidFill>
                  <a:srgbClr val="3333CC"/>
                </a:solidFill>
              </a:rPr>
              <a:t> </a:t>
            </a:r>
            <a:r>
              <a:rPr sz="3300" b="1" spc="-6" dirty="0">
                <a:solidFill>
                  <a:srgbClr val="3333CC"/>
                </a:solidFill>
              </a:rPr>
              <a:t>would:</a:t>
            </a:r>
            <a:endParaRPr sz="3300"/>
          </a:p>
          <a:p>
            <a:pPr marL="901639" marR="828082" lvl="1" indent="-341243">
              <a:spcBef>
                <a:spcPts val="597"/>
              </a:spcBef>
              <a:buFont typeface="Arial"/>
              <a:buChar char="–"/>
              <a:tabLst>
                <a:tab pos="901639" algn="l"/>
                <a:tab pos="902397" algn="l"/>
              </a:tabLst>
            </a:pPr>
            <a:r>
              <a:rPr sz="2400" b="1" spc="-12" dirty="0">
                <a:solidFill>
                  <a:srgbClr val="336500"/>
                </a:solidFill>
              </a:rPr>
              <a:t>Declare </a:t>
            </a:r>
            <a:r>
              <a:rPr sz="2400" b="1" spc="-6" dirty="0">
                <a:solidFill>
                  <a:srgbClr val="336500"/>
                </a:solidFill>
              </a:rPr>
              <a:t>an </a:t>
            </a:r>
            <a:r>
              <a:rPr sz="2400" b="1" spc="-12" dirty="0">
                <a:solidFill>
                  <a:srgbClr val="336500"/>
                </a:solidFill>
              </a:rPr>
              <a:t>array </a:t>
            </a:r>
            <a:r>
              <a:rPr sz="2400" b="1" spc="-6" dirty="0">
                <a:solidFill>
                  <a:srgbClr val="336500"/>
                </a:solidFill>
              </a:rPr>
              <a:t>of fixed size </a:t>
            </a:r>
            <a:r>
              <a:rPr sz="2400" b="1" spc="-12" dirty="0">
                <a:solidFill>
                  <a:srgbClr val="336500"/>
                </a:solidFill>
              </a:rPr>
              <a:t>(which determines the  maximum </a:t>
            </a:r>
            <a:r>
              <a:rPr sz="2400" b="1" spc="-6" dirty="0">
                <a:solidFill>
                  <a:srgbClr val="336500"/>
                </a:solidFill>
              </a:rPr>
              <a:t>size of the</a:t>
            </a:r>
            <a:r>
              <a:rPr sz="2400" b="1" spc="18" dirty="0">
                <a:solidFill>
                  <a:srgbClr val="336500"/>
                </a:solidFill>
              </a:rPr>
              <a:t> </a:t>
            </a:r>
            <a:r>
              <a:rPr sz="2400" b="1" spc="-12" dirty="0">
                <a:solidFill>
                  <a:srgbClr val="336500"/>
                </a:solidFill>
              </a:rPr>
              <a:t>stack).</a:t>
            </a:r>
            <a:endParaRPr sz="2400"/>
          </a:p>
          <a:p>
            <a:pPr marL="901639" marR="372334" lvl="1" indent="-341243">
              <a:spcBef>
                <a:spcPts val="567"/>
              </a:spcBef>
              <a:buFont typeface="Arial"/>
              <a:buChar char="–"/>
              <a:tabLst>
                <a:tab pos="901639" algn="l"/>
                <a:tab pos="902397" algn="l"/>
              </a:tabLst>
            </a:pPr>
            <a:r>
              <a:rPr sz="2400" b="1" spc="-12" dirty="0">
                <a:solidFill>
                  <a:srgbClr val="336500"/>
                </a:solidFill>
              </a:rPr>
              <a:t>Keep </a:t>
            </a:r>
            <a:r>
              <a:rPr sz="2400" b="1" spc="-6" dirty="0">
                <a:solidFill>
                  <a:srgbClr val="336500"/>
                </a:solidFill>
              </a:rPr>
              <a:t>a </a:t>
            </a:r>
            <a:r>
              <a:rPr sz="2400" b="1" spc="-12" dirty="0">
                <a:solidFill>
                  <a:srgbClr val="336500"/>
                </a:solidFill>
              </a:rPr>
              <a:t>variable </a:t>
            </a:r>
            <a:r>
              <a:rPr sz="2400" b="1" spc="-6" dirty="0">
                <a:solidFill>
                  <a:srgbClr val="336500"/>
                </a:solidFill>
              </a:rPr>
              <a:t>which </a:t>
            </a:r>
            <a:r>
              <a:rPr sz="2400" b="1" spc="-12" dirty="0">
                <a:solidFill>
                  <a:srgbClr val="336500"/>
                </a:solidFill>
              </a:rPr>
              <a:t>always </a:t>
            </a:r>
            <a:r>
              <a:rPr sz="2400" b="1" spc="-6" dirty="0">
                <a:solidFill>
                  <a:srgbClr val="336500"/>
                </a:solidFill>
              </a:rPr>
              <a:t>points to the “top” of the  </a:t>
            </a:r>
            <a:r>
              <a:rPr sz="2400" b="1" spc="-12" dirty="0">
                <a:solidFill>
                  <a:srgbClr val="336500"/>
                </a:solidFill>
              </a:rPr>
              <a:t>stack.</a:t>
            </a:r>
            <a:endParaRPr sz="2400"/>
          </a:p>
          <a:p>
            <a:pPr marL="1380137" lvl="2" indent="-273752">
              <a:spcBef>
                <a:spcPts val="561"/>
              </a:spcBef>
              <a:buFont typeface="Arial"/>
              <a:buChar char="•"/>
              <a:tabLst>
                <a:tab pos="1379379" algn="l"/>
                <a:tab pos="1380895" algn="l"/>
              </a:tabLst>
            </a:pPr>
            <a:r>
              <a:rPr sz="2400" b="1" spc="-6" dirty="0">
                <a:solidFill>
                  <a:srgbClr val="653300"/>
                </a:solidFill>
              </a:rPr>
              <a:t>Contains the array index of the “top”</a:t>
            </a:r>
            <a:r>
              <a:rPr sz="2400" b="1" spc="54" dirty="0">
                <a:solidFill>
                  <a:srgbClr val="653300"/>
                </a:solidFill>
              </a:rPr>
              <a:t> </a:t>
            </a:r>
            <a:r>
              <a:rPr sz="2400" b="1" spc="-6" dirty="0">
                <a:solidFill>
                  <a:srgbClr val="653300"/>
                </a:solidFill>
              </a:rPr>
              <a:t>element.</a:t>
            </a:r>
            <a:endParaRPr sz="2400"/>
          </a:p>
          <a:p>
            <a:pPr marL="424658" indent="-410249">
              <a:spcBef>
                <a:spcPts val="782"/>
              </a:spcBef>
              <a:buFont typeface="Arial"/>
              <a:buChar char="•"/>
              <a:tabLst>
                <a:tab pos="424658" algn="l"/>
                <a:tab pos="425416" algn="l"/>
              </a:tabLst>
            </a:pPr>
            <a:r>
              <a:rPr sz="3300" b="1" spc="-6" dirty="0">
                <a:solidFill>
                  <a:srgbClr val="3333CC"/>
                </a:solidFill>
              </a:rPr>
              <a:t>In the linked list implementation, we</a:t>
            </a:r>
            <a:r>
              <a:rPr sz="3300" b="1" spc="-36" dirty="0">
                <a:solidFill>
                  <a:srgbClr val="3333CC"/>
                </a:solidFill>
              </a:rPr>
              <a:t> </a:t>
            </a:r>
            <a:r>
              <a:rPr sz="3300" b="1" spc="-6" dirty="0">
                <a:solidFill>
                  <a:srgbClr val="3333CC"/>
                </a:solidFill>
              </a:rPr>
              <a:t>would:</a:t>
            </a:r>
            <a:endParaRPr sz="3300"/>
          </a:p>
          <a:p>
            <a:pPr marL="901639" lvl="1" indent="-341243">
              <a:spcBef>
                <a:spcPts val="597"/>
              </a:spcBef>
              <a:buFont typeface="Arial"/>
              <a:buChar char="–"/>
              <a:tabLst>
                <a:tab pos="901639" algn="l"/>
                <a:tab pos="902397" algn="l"/>
              </a:tabLst>
            </a:pPr>
            <a:r>
              <a:rPr sz="2400" b="1" spc="-12" dirty="0">
                <a:solidFill>
                  <a:srgbClr val="336500"/>
                </a:solidFill>
              </a:rPr>
              <a:t>Maintain </a:t>
            </a:r>
            <a:r>
              <a:rPr sz="2400" b="1" spc="-6" dirty="0">
                <a:solidFill>
                  <a:srgbClr val="336500"/>
                </a:solidFill>
              </a:rPr>
              <a:t>the </a:t>
            </a:r>
            <a:r>
              <a:rPr sz="2400" b="1" spc="-12" dirty="0">
                <a:solidFill>
                  <a:srgbClr val="336500"/>
                </a:solidFill>
              </a:rPr>
              <a:t>stack </a:t>
            </a:r>
            <a:r>
              <a:rPr sz="2400" b="1" spc="-6" dirty="0">
                <a:solidFill>
                  <a:srgbClr val="336500"/>
                </a:solidFill>
              </a:rPr>
              <a:t>as a linked</a:t>
            </a:r>
            <a:r>
              <a:rPr sz="2400" b="1" dirty="0">
                <a:solidFill>
                  <a:srgbClr val="336500"/>
                </a:solidFill>
              </a:rPr>
              <a:t> </a:t>
            </a:r>
            <a:r>
              <a:rPr sz="2400" b="1" spc="-12" dirty="0">
                <a:solidFill>
                  <a:srgbClr val="336500"/>
                </a:solidFill>
              </a:rPr>
              <a:t>list.</a:t>
            </a:r>
            <a:endParaRPr sz="2400"/>
          </a:p>
          <a:p>
            <a:pPr marL="901639" lvl="1" indent="-341243">
              <a:spcBef>
                <a:spcPts val="400"/>
              </a:spcBef>
              <a:buFont typeface="Arial"/>
              <a:buChar char="–"/>
              <a:tabLst>
                <a:tab pos="901639" algn="l"/>
                <a:tab pos="902397" algn="l"/>
              </a:tabLst>
            </a:pPr>
            <a:r>
              <a:rPr sz="2400" b="1" spc="-6" dirty="0">
                <a:solidFill>
                  <a:srgbClr val="336500"/>
                </a:solidFill>
              </a:rPr>
              <a:t>A </a:t>
            </a:r>
            <a:r>
              <a:rPr sz="2400" b="1" spc="-12" dirty="0">
                <a:solidFill>
                  <a:srgbClr val="336500"/>
                </a:solidFill>
              </a:rPr>
              <a:t>pointer variable </a:t>
            </a:r>
            <a:r>
              <a:rPr sz="2900" b="1" spc="-6" dirty="0">
                <a:solidFill>
                  <a:srgbClr val="800080"/>
                </a:solidFill>
                <a:latin typeface="Courier New"/>
                <a:cs typeface="Courier New"/>
              </a:rPr>
              <a:t>top</a:t>
            </a:r>
            <a:r>
              <a:rPr sz="2900" b="1" spc="-1008" dirty="0">
                <a:solidFill>
                  <a:srgbClr val="800080"/>
                </a:solidFill>
                <a:latin typeface="Courier New"/>
                <a:cs typeface="Courier New"/>
              </a:rPr>
              <a:t> </a:t>
            </a:r>
            <a:r>
              <a:rPr sz="2400" b="1" spc="-6" dirty="0">
                <a:solidFill>
                  <a:srgbClr val="336500"/>
                </a:solidFill>
              </a:rPr>
              <a:t>points to the </a:t>
            </a:r>
            <a:r>
              <a:rPr sz="2400" b="1" spc="-12" dirty="0">
                <a:solidFill>
                  <a:srgbClr val="336500"/>
                </a:solidFill>
              </a:rPr>
              <a:t>start </a:t>
            </a:r>
            <a:r>
              <a:rPr sz="2400" b="1" spc="-6" dirty="0">
                <a:solidFill>
                  <a:srgbClr val="336500"/>
                </a:solidFill>
              </a:rPr>
              <a:t>of the </a:t>
            </a:r>
            <a:r>
              <a:rPr sz="2400" b="1" spc="-12" dirty="0">
                <a:solidFill>
                  <a:srgbClr val="336500"/>
                </a:solidFill>
              </a:rPr>
              <a:t>list.</a:t>
            </a:r>
            <a:endParaRPr sz="2400"/>
          </a:p>
          <a:p>
            <a:pPr marL="901639" marR="473948" lvl="1" indent="-341243">
              <a:spcBef>
                <a:spcPts val="854"/>
              </a:spcBef>
              <a:buFont typeface="Arial"/>
              <a:buChar char="–"/>
              <a:tabLst>
                <a:tab pos="901639" algn="l"/>
                <a:tab pos="902397" algn="l"/>
              </a:tabLst>
            </a:pPr>
            <a:r>
              <a:rPr sz="2400" b="1" spc="-6" dirty="0">
                <a:solidFill>
                  <a:srgbClr val="336500"/>
                </a:solidFill>
              </a:rPr>
              <a:t>The first </a:t>
            </a:r>
            <a:r>
              <a:rPr sz="2400" b="1" spc="-12" dirty="0">
                <a:solidFill>
                  <a:srgbClr val="336500"/>
                </a:solidFill>
              </a:rPr>
              <a:t>element </a:t>
            </a:r>
            <a:r>
              <a:rPr sz="2400" b="1" spc="-6" dirty="0">
                <a:solidFill>
                  <a:srgbClr val="336500"/>
                </a:solidFill>
              </a:rPr>
              <a:t>of the linked list is </a:t>
            </a:r>
            <a:r>
              <a:rPr sz="2400" b="1" spc="-12" dirty="0">
                <a:solidFill>
                  <a:srgbClr val="336500"/>
                </a:solidFill>
              </a:rPr>
              <a:t>considered </a:t>
            </a:r>
            <a:r>
              <a:rPr sz="2400" b="1" spc="-6" dirty="0">
                <a:solidFill>
                  <a:srgbClr val="336500"/>
                </a:solidFill>
              </a:rPr>
              <a:t>as </a:t>
            </a:r>
            <a:r>
              <a:rPr sz="2400" b="1" spc="-12" dirty="0">
                <a:solidFill>
                  <a:srgbClr val="336500"/>
                </a:solidFill>
              </a:rPr>
              <a:t>the  stack</a:t>
            </a:r>
            <a:r>
              <a:rPr sz="2400" b="1" spc="-6" dirty="0">
                <a:solidFill>
                  <a:srgbClr val="336500"/>
                </a:solidFill>
              </a:rPr>
              <a:t> </a:t>
            </a:r>
            <a:r>
              <a:rPr sz="2400" b="1" spc="-12" dirty="0">
                <a:solidFill>
                  <a:srgbClr val="336500"/>
                </a:solidFill>
              </a:rPr>
              <a:t>top.</a:t>
            </a:r>
            <a:endParaRPr sz="2400"/>
          </a:p>
        </p:txBody>
      </p:sp>
      <p:grpSp>
        <p:nvGrpSpPr>
          <p:cNvPr id="4" name="object 5"/>
          <p:cNvGrpSpPr>
            <a:grpSpLocks/>
          </p:cNvGrpSpPr>
          <p:nvPr/>
        </p:nvGrpSpPr>
        <p:grpSpPr bwMode="auto">
          <a:xfrm>
            <a:off x="0" y="0"/>
            <a:ext cx="12192000" cy="6858000"/>
            <a:chOff x="0" y="0"/>
            <a:chExt cx="16217900" cy="9118600"/>
          </a:xfrm>
        </p:grpSpPr>
        <p:sp>
          <p:nvSpPr>
            <p:cNvPr id="8"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12" dirty="0">
                <a:solidFill>
                  <a:srgbClr val="A50021"/>
                </a:solidFill>
                <a:latin typeface="Arial"/>
                <a:cs typeface="Arial"/>
              </a:rPr>
              <a:t>Declaration</a:t>
            </a:r>
            <a:endParaRPr sz="3800">
              <a:latin typeface="Arial"/>
              <a:cs typeface="Arial"/>
            </a:endParaRPr>
          </a:p>
        </p:txBody>
      </p:sp>
      <p:sp>
        <p:nvSpPr>
          <p:cNvPr id="3" name="object 3"/>
          <p:cNvSpPr txBox="1"/>
          <p:nvPr/>
        </p:nvSpPr>
        <p:spPr>
          <a:xfrm>
            <a:off x="696201" y="1287468"/>
            <a:ext cx="5094150" cy="3244478"/>
          </a:xfrm>
          <a:prstGeom prst="rect">
            <a:avLst/>
          </a:prstGeom>
          <a:solidFill>
            <a:srgbClr val="CCFFFF"/>
          </a:solidFill>
          <a:ln w="25146">
            <a:solidFill>
              <a:srgbClr val="800000"/>
            </a:solidFill>
          </a:ln>
        </p:spPr>
        <p:txBody>
          <a:bodyPr vert="horz" wrap="square" lIns="0" tIns="0" rIns="0" bIns="0" rtlCol="0">
            <a:spAutoFit/>
          </a:bodyPr>
          <a:lstStyle/>
          <a:p>
            <a:pPr marL="125122">
              <a:lnSpc>
                <a:spcPts val="2508"/>
              </a:lnSpc>
            </a:pPr>
            <a:r>
              <a:rPr sz="2100" b="1" spc="-6" dirty="0">
                <a:solidFill>
                  <a:srgbClr val="800080"/>
                </a:solidFill>
                <a:latin typeface="Courier New"/>
                <a:cs typeface="Courier New"/>
              </a:rPr>
              <a:t>#define MAXSIZE</a:t>
            </a:r>
            <a:r>
              <a:rPr sz="2100" b="1" spc="-54" dirty="0">
                <a:solidFill>
                  <a:srgbClr val="800080"/>
                </a:solidFill>
                <a:latin typeface="Courier New"/>
                <a:cs typeface="Courier New"/>
              </a:rPr>
              <a:t> </a:t>
            </a:r>
            <a:r>
              <a:rPr sz="2100" b="1" spc="-12" dirty="0">
                <a:solidFill>
                  <a:srgbClr val="800080"/>
                </a:solidFill>
                <a:latin typeface="Courier New"/>
                <a:cs typeface="Courier New"/>
              </a:rPr>
              <a:t>100</a:t>
            </a:r>
            <a:endParaRPr sz="2100">
              <a:latin typeface="Courier New"/>
              <a:cs typeface="Courier New"/>
            </a:endParaRPr>
          </a:p>
          <a:p>
            <a:pPr>
              <a:spcBef>
                <a:spcPts val="36"/>
              </a:spcBef>
            </a:pPr>
            <a:endParaRPr sz="2200">
              <a:latin typeface="Times New Roman"/>
              <a:cs typeface="Times New Roman"/>
            </a:endParaRPr>
          </a:p>
          <a:p>
            <a:pPr marL="125122"/>
            <a:r>
              <a:rPr sz="2100" b="1" spc="-12" dirty="0">
                <a:solidFill>
                  <a:srgbClr val="800080"/>
                </a:solidFill>
                <a:latin typeface="Courier New"/>
                <a:cs typeface="Courier New"/>
              </a:rPr>
              <a:t>struct</a:t>
            </a:r>
            <a:r>
              <a:rPr sz="2100" b="1" spc="-18" dirty="0">
                <a:solidFill>
                  <a:srgbClr val="800080"/>
                </a:solidFill>
                <a:latin typeface="Courier New"/>
                <a:cs typeface="Courier New"/>
              </a:rPr>
              <a:t> lifo</a:t>
            </a:r>
            <a:endParaRPr sz="2100">
              <a:latin typeface="Courier New"/>
              <a:cs typeface="Courier New"/>
            </a:endParaRPr>
          </a:p>
          <a:p>
            <a:pPr marL="125122">
              <a:spcBef>
                <a:spcPts val="6"/>
              </a:spcBef>
            </a:pPr>
            <a:r>
              <a:rPr sz="2100" b="1" spc="-6" dirty="0">
                <a:solidFill>
                  <a:srgbClr val="800080"/>
                </a:solidFill>
                <a:latin typeface="Courier New"/>
                <a:cs typeface="Courier New"/>
              </a:rPr>
              <a:t>{</a:t>
            </a:r>
            <a:endParaRPr sz="2100">
              <a:latin typeface="Courier New"/>
              <a:cs typeface="Courier New"/>
            </a:endParaRPr>
          </a:p>
          <a:p>
            <a:pPr marL="614994" marR="1317197">
              <a:tabLst>
                <a:tab pos="1430186" algn="l"/>
              </a:tabLst>
            </a:pPr>
            <a:r>
              <a:rPr sz="2100" b="1" spc="-12" dirty="0">
                <a:solidFill>
                  <a:srgbClr val="800080"/>
                </a:solidFill>
                <a:latin typeface="Courier New"/>
                <a:cs typeface="Courier New"/>
              </a:rPr>
              <a:t>int </a:t>
            </a:r>
            <a:r>
              <a:rPr sz="2100" b="1" spc="-18" dirty="0">
                <a:solidFill>
                  <a:srgbClr val="800080"/>
                </a:solidFill>
                <a:latin typeface="Courier New"/>
                <a:cs typeface="Courier New"/>
              </a:rPr>
              <a:t>st[MAXSIZE];  </a:t>
            </a:r>
            <a:r>
              <a:rPr sz="2100" b="1" spc="-12" dirty="0">
                <a:solidFill>
                  <a:srgbClr val="800080"/>
                </a:solidFill>
                <a:latin typeface="Courier New"/>
                <a:cs typeface="Courier New"/>
              </a:rPr>
              <a:t>int	</a:t>
            </a:r>
            <a:r>
              <a:rPr sz="2100" b="1" spc="-18" dirty="0">
                <a:solidFill>
                  <a:srgbClr val="800080"/>
                </a:solidFill>
                <a:latin typeface="Courier New"/>
                <a:cs typeface="Courier New"/>
              </a:rPr>
              <a:t>top;</a:t>
            </a:r>
            <a:endParaRPr sz="2100">
              <a:latin typeface="Courier New"/>
              <a:cs typeface="Courier New"/>
            </a:endParaRPr>
          </a:p>
          <a:p>
            <a:pPr marL="125122">
              <a:spcBef>
                <a:spcPts val="6"/>
              </a:spcBef>
            </a:pPr>
            <a:r>
              <a:rPr sz="2100" b="1" spc="-18" dirty="0">
                <a:solidFill>
                  <a:srgbClr val="800080"/>
                </a:solidFill>
                <a:latin typeface="Courier New"/>
                <a:cs typeface="Courier New"/>
              </a:rPr>
              <a:t>};</a:t>
            </a:r>
            <a:endParaRPr sz="2100">
              <a:latin typeface="Courier New"/>
              <a:cs typeface="Courier New"/>
            </a:endParaRPr>
          </a:p>
          <a:p>
            <a:pPr marL="125122">
              <a:spcBef>
                <a:spcPts val="6"/>
              </a:spcBef>
            </a:pPr>
            <a:r>
              <a:rPr sz="2100" b="1" spc="-12" dirty="0">
                <a:solidFill>
                  <a:srgbClr val="800080"/>
                </a:solidFill>
                <a:latin typeface="Courier New"/>
                <a:cs typeface="Courier New"/>
              </a:rPr>
              <a:t>typedef struct</a:t>
            </a:r>
            <a:r>
              <a:rPr sz="2100" b="1" spc="-36" dirty="0">
                <a:solidFill>
                  <a:srgbClr val="800080"/>
                </a:solidFill>
                <a:latin typeface="Courier New"/>
                <a:cs typeface="Courier New"/>
              </a:rPr>
              <a:t> </a:t>
            </a:r>
            <a:r>
              <a:rPr sz="2100" b="1" spc="-18" dirty="0">
                <a:solidFill>
                  <a:srgbClr val="800080"/>
                </a:solidFill>
                <a:latin typeface="Courier New"/>
                <a:cs typeface="Courier New"/>
              </a:rPr>
              <a:t>lifo</a:t>
            </a:r>
            <a:endParaRPr sz="2100">
              <a:latin typeface="Courier New"/>
              <a:cs typeface="Courier New"/>
            </a:endParaRPr>
          </a:p>
          <a:p>
            <a:pPr marL="2734491"/>
            <a:r>
              <a:rPr sz="2100" b="1" spc="-18" dirty="0">
                <a:solidFill>
                  <a:srgbClr val="800080"/>
                </a:solidFill>
                <a:latin typeface="Courier New"/>
                <a:cs typeface="Courier New"/>
              </a:rPr>
              <a:t>stack;</a:t>
            </a:r>
            <a:endParaRPr sz="2100">
              <a:latin typeface="Courier New"/>
              <a:cs typeface="Courier New"/>
            </a:endParaRPr>
          </a:p>
          <a:p>
            <a:pPr marL="125122"/>
            <a:r>
              <a:rPr sz="2100" b="1" spc="-6" dirty="0">
                <a:solidFill>
                  <a:srgbClr val="800080"/>
                </a:solidFill>
                <a:latin typeface="Courier New"/>
                <a:cs typeface="Courier New"/>
              </a:rPr>
              <a:t>stack</a:t>
            </a:r>
            <a:r>
              <a:rPr sz="2100" b="1" spc="-24" dirty="0">
                <a:solidFill>
                  <a:srgbClr val="800080"/>
                </a:solidFill>
                <a:latin typeface="Courier New"/>
                <a:cs typeface="Courier New"/>
              </a:rPr>
              <a:t> </a:t>
            </a:r>
            <a:r>
              <a:rPr sz="2100" b="1" spc="-12" dirty="0">
                <a:solidFill>
                  <a:srgbClr val="800080"/>
                </a:solidFill>
                <a:latin typeface="Courier New"/>
                <a:cs typeface="Courier New"/>
              </a:rPr>
              <a:t>s;</a:t>
            </a:r>
            <a:endParaRPr sz="2100">
              <a:latin typeface="Courier New"/>
              <a:cs typeface="Courier New"/>
            </a:endParaRPr>
          </a:p>
        </p:txBody>
      </p:sp>
      <p:sp>
        <p:nvSpPr>
          <p:cNvPr id="4" name="object 4"/>
          <p:cNvSpPr txBox="1"/>
          <p:nvPr/>
        </p:nvSpPr>
        <p:spPr>
          <a:xfrm>
            <a:off x="6503532" y="1363952"/>
            <a:ext cx="5094150" cy="2736647"/>
          </a:xfrm>
          <a:prstGeom prst="rect">
            <a:avLst/>
          </a:prstGeom>
          <a:solidFill>
            <a:srgbClr val="CCFFFF"/>
          </a:solidFill>
          <a:ln w="25146">
            <a:solidFill>
              <a:srgbClr val="800000"/>
            </a:solidFill>
          </a:ln>
        </p:spPr>
        <p:txBody>
          <a:bodyPr vert="horz" wrap="square" lIns="0" tIns="0" rIns="0" bIns="0" rtlCol="0">
            <a:spAutoFit/>
          </a:bodyPr>
          <a:lstStyle/>
          <a:p>
            <a:pPr marL="125122">
              <a:lnSpc>
                <a:spcPts val="2508"/>
              </a:lnSpc>
            </a:pPr>
            <a:r>
              <a:rPr sz="2100" b="1" spc="-12" dirty="0">
                <a:solidFill>
                  <a:srgbClr val="800080"/>
                </a:solidFill>
                <a:latin typeface="Courier New"/>
                <a:cs typeface="Courier New"/>
              </a:rPr>
              <a:t>struct</a:t>
            </a:r>
            <a:r>
              <a:rPr sz="2100" b="1" spc="-18" dirty="0">
                <a:solidFill>
                  <a:srgbClr val="800080"/>
                </a:solidFill>
                <a:latin typeface="Courier New"/>
                <a:cs typeface="Courier New"/>
              </a:rPr>
              <a:t> lifo</a:t>
            </a:r>
            <a:endParaRPr sz="2100">
              <a:latin typeface="Courier New"/>
              <a:cs typeface="Courier New"/>
            </a:endParaRPr>
          </a:p>
          <a:p>
            <a:pPr marL="125122"/>
            <a:r>
              <a:rPr sz="2100" b="1" spc="-6" dirty="0">
                <a:solidFill>
                  <a:srgbClr val="800080"/>
                </a:solidFill>
                <a:latin typeface="Courier New"/>
                <a:cs typeface="Courier New"/>
              </a:rPr>
              <a:t>{</a:t>
            </a:r>
            <a:endParaRPr sz="2100">
              <a:latin typeface="Courier New"/>
              <a:cs typeface="Courier New"/>
            </a:endParaRPr>
          </a:p>
          <a:p>
            <a:pPr marL="614994"/>
            <a:r>
              <a:rPr sz="2100" b="1" spc="-12" dirty="0">
                <a:solidFill>
                  <a:srgbClr val="800080"/>
                </a:solidFill>
                <a:latin typeface="Courier New"/>
                <a:cs typeface="Courier New"/>
              </a:rPr>
              <a:t>int</a:t>
            </a:r>
            <a:r>
              <a:rPr sz="2100" b="1" spc="-18" dirty="0">
                <a:solidFill>
                  <a:srgbClr val="800080"/>
                </a:solidFill>
                <a:latin typeface="Courier New"/>
                <a:cs typeface="Courier New"/>
              </a:rPr>
              <a:t> value;</a:t>
            </a:r>
            <a:endParaRPr sz="2100">
              <a:latin typeface="Courier New"/>
              <a:cs typeface="Courier New"/>
            </a:endParaRPr>
          </a:p>
          <a:p>
            <a:pPr marL="614994">
              <a:spcBef>
                <a:spcPts val="6"/>
              </a:spcBef>
            </a:pPr>
            <a:r>
              <a:rPr sz="2100" b="1" spc="-6" dirty="0">
                <a:solidFill>
                  <a:srgbClr val="800080"/>
                </a:solidFill>
                <a:latin typeface="Courier New"/>
                <a:cs typeface="Courier New"/>
              </a:rPr>
              <a:t>struct lifo</a:t>
            </a:r>
            <a:r>
              <a:rPr sz="2100" b="1" spc="-54" dirty="0">
                <a:solidFill>
                  <a:srgbClr val="800080"/>
                </a:solidFill>
                <a:latin typeface="Courier New"/>
                <a:cs typeface="Courier New"/>
              </a:rPr>
              <a:t> </a:t>
            </a:r>
            <a:r>
              <a:rPr sz="2100" b="1" spc="-12" dirty="0">
                <a:solidFill>
                  <a:srgbClr val="800080"/>
                </a:solidFill>
                <a:latin typeface="Courier New"/>
                <a:cs typeface="Courier New"/>
              </a:rPr>
              <a:t>*next;</a:t>
            </a:r>
            <a:endParaRPr sz="2100">
              <a:latin typeface="Courier New"/>
              <a:cs typeface="Courier New"/>
            </a:endParaRPr>
          </a:p>
          <a:p>
            <a:pPr marL="125122"/>
            <a:r>
              <a:rPr sz="2100" b="1" spc="-18" dirty="0">
                <a:solidFill>
                  <a:srgbClr val="800080"/>
                </a:solidFill>
                <a:latin typeface="Courier New"/>
                <a:cs typeface="Courier New"/>
              </a:rPr>
              <a:t>};</a:t>
            </a:r>
            <a:endParaRPr sz="2100">
              <a:latin typeface="Courier New"/>
              <a:cs typeface="Courier New"/>
            </a:endParaRPr>
          </a:p>
          <a:p>
            <a:pPr marL="125122">
              <a:spcBef>
                <a:spcPts val="6"/>
              </a:spcBef>
            </a:pPr>
            <a:r>
              <a:rPr sz="2100" b="1" spc="-12" dirty="0">
                <a:solidFill>
                  <a:srgbClr val="800080"/>
                </a:solidFill>
                <a:latin typeface="Courier New"/>
                <a:cs typeface="Courier New"/>
              </a:rPr>
              <a:t>typedef struct</a:t>
            </a:r>
            <a:r>
              <a:rPr sz="2100" b="1" spc="-36" dirty="0">
                <a:solidFill>
                  <a:srgbClr val="800080"/>
                </a:solidFill>
                <a:latin typeface="Courier New"/>
                <a:cs typeface="Courier New"/>
              </a:rPr>
              <a:t> </a:t>
            </a:r>
            <a:r>
              <a:rPr sz="2100" b="1" spc="-18" dirty="0">
                <a:solidFill>
                  <a:srgbClr val="800080"/>
                </a:solidFill>
                <a:latin typeface="Courier New"/>
                <a:cs typeface="Courier New"/>
              </a:rPr>
              <a:t>lifo</a:t>
            </a:r>
            <a:endParaRPr sz="2100">
              <a:latin typeface="Courier New"/>
              <a:cs typeface="Courier New"/>
            </a:endParaRPr>
          </a:p>
          <a:p>
            <a:pPr marL="2734491"/>
            <a:r>
              <a:rPr sz="2100" b="1" spc="-18" dirty="0">
                <a:solidFill>
                  <a:srgbClr val="800080"/>
                </a:solidFill>
                <a:latin typeface="Courier New"/>
                <a:cs typeface="Courier New"/>
              </a:rPr>
              <a:t>stack;</a:t>
            </a:r>
            <a:endParaRPr sz="2100">
              <a:latin typeface="Courier New"/>
              <a:cs typeface="Courier New"/>
            </a:endParaRPr>
          </a:p>
          <a:p>
            <a:pPr marL="125122">
              <a:spcBef>
                <a:spcPts val="1439"/>
              </a:spcBef>
            </a:pPr>
            <a:r>
              <a:rPr sz="2100" b="1" spc="-6" dirty="0">
                <a:solidFill>
                  <a:srgbClr val="800080"/>
                </a:solidFill>
                <a:latin typeface="Courier New"/>
                <a:cs typeface="Courier New"/>
              </a:rPr>
              <a:t>stack</a:t>
            </a:r>
            <a:r>
              <a:rPr sz="2100" b="1" spc="-24" dirty="0">
                <a:solidFill>
                  <a:srgbClr val="800080"/>
                </a:solidFill>
                <a:latin typeface="Courier New"/>
                <a:cs typeface="Courier New"/>
              </a:rPr>
              <a:t> </a:t>
            </a:r>
            <a:r>
              <a:rPr sz="2100" b="1" spc="-12" dirty="0">
                <a:solidFill>
                  <a:srgbClr val="800080"/>
                </a:solidFill>
                <a:latin typeface="Courier New"/>
                <a:cs typeface="Courier New"/>
              </a:rPr>
              <a:t>*top;</a:t>
            </a:r>
            <a:endParaRPr sz="2100">
              <a:latin typeface="Courier New"/>
              <a:cs typeface="Courier New"/>
            </a:endParaRPr>
          </a:p>
        </p:txBody>
      </p:sp>
      <p:sp>
        <p:nvSpPr>
          <p:cNvPr id="5" name="object 5"/>
          <p:cNvSpPr txBox="1"/>
          <p:nvPr/>
        </p:nvSpPr>
        <p:spPr>
          <a:xfrm>
            <a:off x="2194220" y="4523731"/>
            <a:ext cx="1484096" cy="461590"/>
          </a:xfrm>
          <a:prstGeom prst="rect">
            <a:avLst/>
          </a:prstGeom>
        </p:spPr>
        <p:txBody>
          <a:bodyPr vert="horz" wrap="square" lIns="0" tIns="15166" rIns="0" bIns="0" rtlCol="0">
            <a:spAutoFit/>
          </a:bodyPr>
          <a:lstStyle/>
          <a:p>
            <a:pPr marL="15166">
              <a:spcBef>
                <a:spcPts val="119"/>
              </a:spcBef>
            </a:pPr>
            <a:r>
              <a:rPr sz="2900" b="1" spc="-6" dirty="0">
                <a:solidFill>
                  <a:srgbClr val="CC0000"/>
                </a:solidFill>
              </a:rPr>
              <a:t>ARRAY</a:t>
            </a:r>
            <a:endParaRPr sz="2900"/>
          </a:p>
        </p:txBody>
      </p:sp>
      <p:sp>
        <p:nvSpPr>
          <p:cNvPr id="6" name="object 6"/>
          <p:cNvSpPr txBox="1"/>
          <p:nvPr/>
        </p:nvSpPr>
        <p:spPr>
          <a:xfrm>
            <a:off x="7775202" y="4523731"/>
            <a:ext cx="2548773" cy="461590"/>
          </a:xfrm>
          <a:prstGeom prst="rect">
            <a:avLst/>
          </a:prstGeom>
        </p:spPr>
        <p:txBody>
          <a:bodyPr vert="horz" wrap="square" lIns="0" tIns="15166" rIns="0" bIns="0" rtlCol="0">
            <a:spAutoFit/>
          </a:bodyPr>
          <a:lstStyle/>
          <a:p>
            <a:pPr marL="15166">
              <a:spcBef>
                <a:spcPts val="119"/>
              </a:spcBef>
            </a:pPr>
            <a:r>
              <a:rPr sz="2900" b="1" spc="-6" dirty="0">
                <a:solidFill>
                  <a:srgbClr val="CC0000"/>
                </a:solidFill>
              </a:rPr>
              <a:t>LINKED</a:t>
            </a:r>
            <a:r>
              <a:rPr sz="2900" b="1" spc="-78" dirty="0">
                <a:solidFill>
                  <a:srgbClr val="CC0000"/>
                </a:solidFill>
              </a:rPr>
              <a:t> </a:t>
            </a:r>
            <a:r>
              <a:rPr sz="2900" b="1" dirty="0">
                <a:solidFill>
                  <a:srgbClr val="CC0000"/>
                </a:solidFill>
              </a:rPr>
              <a:t>LIST</a:t>
            </a:r>
            <a:endParaRPr sz="2900"/>
          </a:p>
        </p:txBody>
      </p:sp>
      <p:grpSp>
        <p:nvGrpSpPr>
          <p:cNvPr id="7" name="object 5"/>
          <p:cNvGrpSpPr>
            <a:grpSpLocks/>
          </p:cNvGrpSpPr>
          <p:nvPr/>
        </p:nvGrpSpPr>
        <p:grpSpPr bwMode="auto">
          <a:xfrm>
            <a:off x="0" y="0"/>
            <a:ext cx="12192000" cy="6858000"/>
            <a:chOff x="0" y="0"/>
            <a:chExt cx="16217900" cy="9118600"/>
          </a:xfrm>
        </p:grpSpPr>
        <p:sp>
          <p:nvSpPr>
            <p:cNvPr id="1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12" dirty="0">
                <a:solidFill>
                  <a:srgbClr val="A50021"/>
                </a:solidFill>
                <a:latin typeface="Arial"/>
                <a:cs typeface="Arial"/>
              </a:rPr>
              <a:t>Stack Creation</a:t>
            </a:r>
            <a:endParaRPr sz="3800">
              <a:latin typeface="Arial"/>
              <a:cs typeface="Arial"/>
            </a:endParaRPr>
          </a:p>
        </p:txBody>
      </p:sp>
      <p:sp>
        <p:nvSpPr>
          <p:cNvPr id="3" name="object 3"/>
          <p:cNvSpPr txBox="1"/>
          <p:nvPr/>
        </p:nvSpPr>
        <p:spPr>
          <a:xfrm>
            <a:off x="696201" y="1363952"/>
            <a:ext cx="5094150" cy="3185450"/>
          </a:xfrm>
          <a:prstGeom prst="rect">
            <a:avLst/>
          </a:prstGeom>
          <a:solidFill>
            <a:srgbClr val="CCFFFF"/>
          </a:solidFill>
          <a:ln w="25146">
            <a:solidFill>
              <a:srgbClr val="800000"/>
            </a:solidFill>
          </a:ln>
        </p:spPr>
        <p:txBody>
          <a:bodyPr vert="horz" wrap="square" lIns="0" tIns="7583" rIns="0" bIns="0" rtlCol="0">
            <a:spAutoFit/>
          </a:bodyPr>
          <a:lstStyle/>
          <a:p>
            <a:pPr marL="125122">
              <a:lnSpc>
                <a:spcPts val="2800"/>
              </a:lnSpc>
              <a:spcBef>
                <a:spcPts val="60"/>
              </a:spcBef>
            </a:pPr>
            <a:r>
              <a:rPr sz="2400" b="1" spc="-6" dirty="0">
                <a:solidFill>
                  <a:srgbClr val="800080"/>
                </a:solidFill>
                <a:latin typeface="Courier New"/>
                <a:cs typeface="Courier New"/>
              </a:rPr>
              <a:t>void create (stack</a:t>
            </a:r>
            <a:r>
              <a:rPr sz="2400" b="1" spc="-12" dirty="0">
                <a:solidFill>
                  <a:srgbClr val="800080"/>
                </a:solidFill>
                <a:latin typeface="Courier New"/>
                <a:cs typeface="Courier New"/>
              </a:rPr>
              <a:t> </a:t>
            </a:r>
            <a:r>
              <a:rPr sz="2400" b="1" spc="-6" dirty="0">
                <a:solidFill>
                  <a:srgbClr val="800080"/>
                </a:solidFill>
                <a:latin typeface="Courier New"/>
                <a:cs typeface="Courier New"/>
              </a:rPr>
              <a:t>*s)</a:t>
            </a:r>
            <a:endParaRPr sz="2400">
              <a:latin typeface="Courier New"/>
              <a:cs typeface="Courier New"/>
            </a:endParaRPr>
          </a:p>
          <a:p>
            <a:pPr marL="125122">
              <a:lnSpc>
                <a:spcPts val="2729"/>
              </a:lnSpc>
            </a:pPr>
            <a:r>
              <a:rPr sz="2400" b="1" spc="-6" dirty="0">
                <a:solidFill>
                  <a:srgbClr val="800080"/>
                </a:solidFill>
                <a:latin typeface="Courier New"/>
                <a:cs typeface="Courier New"/>
              </a:rPr>
              <a:t>{</a:t>
            </a:r>
            <a:endParaRPr sz="2400">
              <a:latin typeface="Courier New"/>
              <a:cs typeface="Courier New"/>
            </a:endParaRPr>
          </a:p>
          <a:p>
            <a:pPr marL="671111">
              <a:lnSpc>
                <a:spcPts val="2800"/>
              </a:lnSpc>
            </a:pPr>
            <a:r>
              <a:rPr sz="2400" b="1" spc="-6" dirty="0">
                <a:solidFill>
                  <a:srgbClr val="800080"/>
                </a:solidFill>
                <a:latin typeface="Courier New"/>
                <a:cs typeface="Courier New"/>
              </a:rPr>
              <a:t>s-&gt;top =</a:t>
            </a:r>
            <a:r>
              <a:rPr sz="2400" b="1" spc="-12" dirty="0">
                <a:solidFill>
                  <a:srgbClr val="800080"/>
                </a:solidFill>
                <a:latin typeface="Courier New"/>
                <a:cs typeface="Courier New"/>
              </a:rPr>
              <a:t> </a:t>
            </a:r>
            <a:r>
              <a:rPr sz="2400" b="1" spc="-6" dirty="0">
                <a:solidFill>
                  <a:srgbClr val="800080"/>
                </a:solidFill>
                <a:latin typeface="Courier New"/>
                <a:cs typeface="Courier New"/>
              </a:rPr>
              <a:t>-1;</a:t>
            </a:r>
            <a:endParaRPr sz="2400">
              <a:latin typeface="Courier New"/>
              <a:cs typeface="Courier New"/>
            </a:endParaRPr>
          </a:p>
          <a:p>
            <a:pPr>
              <a:spcBef>
                <a:spcPts val="54"/>
              </a:spcBef>
            </a:pPr>
            <a:endParaRPr sz="2400">
              <a:latin typeface="Times New Roman"/>
              <a:cs typeface="Times New Roman"/>
            </a:endParaRPr>
          </a:p>
          <a:p>
            <a:pPr marL="1217099" marR="411766" indent="-546745">
              <a:lnSpc>
                <a:spcPts val="2735"/>
              </a:lnSpc>
            </a:pPr>
            <a:r>
              <a:rPr sz="2400" b="1" spc="-6" dirty="0">
                <a:solidFill>
                  <a:srgbClr val="800080"/>
                </a:solidFill>
                <a:latin typeface="Courier New"/>
                <a:cs typeface="Courier New"/>
              </a:rPr>
              <a:t>/* s-&gt;top points</a:t>
            </a:r>
            <a:r>
              <a:rPr sz="2400" b="1" spc="-42" dirty="0">
                <a:solidFill>
                  <a:srgbClr val="800080"/>
                </a:solidFill>
                <a:latin typeface="Courier New"/>
                <a:cs typeface="Courier New"/>
              </a:rPr>
              <a:t> </a:t>
            </a:r>
            <a:r>
              <a:rPr sz="2400" b="1" spc="-6" dirty="0">
                <a:solidFill>
                  <a:srgbClr val="800080"/>
                </a:solidFill>
                <a:latin typeface="Courier New"/>
                <a:cs typeface="Courier New"/>
              </a:rPr>
              <a:t>to  last element  pushed in;  initially -1</a:t>
            </a:r>
            <a:r>
              <a:rPr sz="2400" b="1" spc="-42" dirty="0">
                <a:solidFill>
                  <a:srgbClr val="800080"/>
                </a:solidFill>
                <a:latin typeface="Courier New"/>
                <a:cs typeface="Courier New"/>
              </a:rPr>
              <a:t> </a:t>
            </a:r>
            <a:r>
              <a:rPr sz="2400" b="1" spc="-6" dirty="0">
                <a:solidFill>
                  <a:srgbClr val="800080"/>
                </a:solidFill>
                <a:latin typeface="Courier New"/>
                <a:cs typeface="Courier New"/>
              </a:rPr>
              <a:t>*/</a:t>
            </a:r>
            <a:endParaRPr sz="2400">
              <a:latin typeface="Courier New"/>
              <a:cs typeface="Courier New"/>
            </a:endParaRPr>
          </a:p>
          <a:p>
            <a:pPr marL="125122">
              <a:lnSpc>
                <a:spcPts val="2693"/>
              </a:lnSpc>
            </a:pPr>
            <a:r>
              <a:rPr sz="2400" b="1" spc="-6" dirty="0">
                <a:solidFill>
                  <a:srgbClr val="800080"/>
                </a:solidFill>
                <a:latin typeface="Courier New"/>
                <a:cs typeface="Courier New"/>
              </a:rPr>
              <a:t>}</a:t>
            </a:r>
            <a:endParaRPr sz="2400">
              <a:latin typeface="Courier New"/>
              <a:cs typeface="Courier New"/>
            </a:endParaRPr>
          </a:p>
        </p:txBody>
      </p:sp>
      <p:sp>
        <p:nvSpPr>
          <p:cNvPr id="4" name="object 4"/>
          <p:cNvSpPr txBox="1"/>
          <p:nvPr/>
        </p:nvSpPr>
        <p:spPr>
          <a:xfrm>
            <a:off x="6401649" y="1363952"/>
            <a:ext cx="5399799" cy="2839201"/>
          </a:xfrm>
          <a:prstGeom prst="rect">
            <a:avLst/>
          </a:prstGeom>
          <a:solidFill>
            <a:srgbClr val="CCFFFF"/>
          </a:solidFill>
          <a:ln w="25146">
            <a:solidFill>
              <a:srgbClr val="800000"/>
            </a:solidFill>
          </a:ln>
        </p:spPr>
        <p:txBody>
          <a:bodyPr vert="horz" wrap="square" lIns="0" tIns="7583" rIns="0" bIns="0" rtlCol="0">
            <a:spAutoFit/>
          </a:bodyPr>
          <a:lstStyle/>
          <a:p>
            <a:pPr marL="125122">
              <a:lnSpc>
                <a:spcPts val="2800"/>
              </a:lnSpc>
              <a:spcBef>
                <a:spcPts val="60"/>
              </a:spcBef>
            </a:pPr>
            <a:r>
              <a:rPr sz="2400" b="1" spc="-6" dirty="0">
                <a:solidFill>
                  <a:srgbClr val="800080"/>
                </a:solidFill>
                <a:latin typeface="Courier New"/>
                <a:cs typeface="Courier New"/>
              </a:rPr>
              <a:t>void create (stack</a:t>
            </a:r>
            <a:r>
              <a:rPr sz="2400" b="1" spc="-12" dirty="0">
                <a:solidFill>
                  <a:srgbClr val="800080"/>
                </a:solidFill>
                <a:latin typeface="Courier New"/>
                <a:cs typeface="Courier New"/>
              </a:rPr>
              <a:t> </a:t>
            </a:r>
            <a:r>
              <a:rPr sz="2400" b="1" spc="-6" dirty="0">
                <a:solidFill>
                  <a:srgbClr val="800080"/>
                </a:solidFill>
                <a:latin typeface="Courier New"/>
                <a:cs typeface="Courier New"/>
              </a:rPr>
              <a:t>**top)</a:t>
            </a:r>
            <a:endParaRPr sz="2400">
              <a:latin typeface="Courier New"/>
              <a:cs typeface="Courier New"/>
            </a:endParaRPr>
          </a:p>
          <a:p>
            <a:pPr marL="125122">
              <a:lnSpc>
                <a:spcPts val="2729"/>
              </a:lnSpc>
            </a:pPr>
            <a:r>
              <a:rPr sz="2400" b="1" spc="-6" dirty="0">
                <a:solidFill>
                  <a:srgbClr val="800080"/>
                </a:solidFill>
                <a:latin typeface="Courier New"/>
                <a:cs typeface="Courier New"/>
              </a:rPr>
              <a:t>{</a:t>
            </a:r>
            <a:endParaRPr sz="2400">
              <a:latin typeface="Courier New"/>
              <a:cs typeface="Courier New"/>
            </a:endParaRPr>
          </a:p>
          <a:p>
            <a:pPr marL="671111">
              <a:lnSpc>
                <a:spcPts val="2800"/>
              </a:lnSpc>
            </a:pPr>
            <a:r>
              <a:rPr sz="2400" b="1" spc="-6" dirty="0">
                <a:solidFill>
                  <a:srgbClr val="800080"/>
                </a:solidFill>
                <a:latin typeface="Courier New"/>
                <a:cs typeface="Courier New"/>
              </a:rPr>
              <a:t>*top = NULL;</a:t>
            </a:r>
            <a:endParaRPr sz="2400">
              <a:latin typeface="Courier New"/>
              <a:cs typeface="Courier New"/>
            </a:endParaRPr>
          </a:p>
          <a:p>
            <a:pPr>
              <a:spcBef>
                <a:spcPts val="54"/>
              </a:spcBef>
            </a:pPr>
            <a:endParaRPr sz="2400">
              <a:latin typeface="Times New Roman"/>
              <a:cs typeface="Times New Roman"/>
            </a:endParaRPr>
          </a:p>
          <a:p>
            <a:pPr marL="1217099" marR="138772" indent="-546745">
              <a:lnSpc>
                <a:spcPts val="2735"/>
              </a:lnSpc>
              <a:tabLst>
                <a:tab pos="4310274" algn="l"/>
              </a:tabLst>
            </a:pPr>
            <a:r>
              <a:rPr sz="2400" b="1" spc="-6" dirty="0">
                <a:solidFill>
                  <a:srgbClr val="800080"/>
                </a:solidFill>
                <a:latin typeface="Courier New"/>
                <a:cs typeface="Courier New"/>
              </a:rPr>
              <a:t>/* top points to NULL,  indicating empty  stack</a:t>
            </a:r>
            <a:r>
              <a:rPr sz="2400" b="1" dirty="0">
                <a:solidFill>
                  <a:srgbClr val="800080"/>
                </a:solidFill>
                <a:latin typeface="Courier New"/>
                <a:cs typeface="Courier New"/>
              </a:rPr>
              <a:t>	</a:t>
            </a:r>
            <a:r>
              <a:rPr sz="2400" b="1" spc="-6" dirty="0">
                <a:solidFill>
                  <a:srgbClr val="800080"/>
                </a:solidFill>
                <a:latin typeface="Courier New"/>
                <a:cs typeface="Courier New"/>
              </a:rPr>
              <a:t>*/</a:t>
            </a:r>
            <a:endParaRPr sz="2400">
              <a:latin typeface="Courier New"/>
              <a:cs typeface="Courier New"/>
            </a:endParaRPr>
          </a:p>
          <a:p>
            <a:pPr marL="125122">
              <a:lnSpc>
                <a:spcPts val="2693"/>
              </a:lnSpc>
            </a:pPr>
            <a:r>
              <a:rPr sz="2400" b="1" spc="-6" dirty="0">
                <a:solidFill>
                  <a:srgbClr val="800080"/>
                </a:solidFill>
                <a:latin typeface="Courier New"/>
                <a:cs typeface="Courier New"/>
              </a:rPr>
              <a:t>}</a:t>
            </a:r>
            <a:endParaRPr sz="2400">
              <a:latin typeface="Courier New"/>
              <a:cs typeface="Courier New"/>
            </a:endParaRPr>
          </a:p>
        </p:txBody>
      </p:sp>
      <p:sp>
        <p:nvSpPr>
          <p:cNvPr id="5" name="object 5"/>
          <p:cNvSpPr txBox="1"/>
          <p:nvPr/>
        </p:nvSpPr>
        <p:spPr>
          <a:xfrm>
            <a:off x="2296104" y="4294281"/>
            <a:ext cx="1486643" cy="461590"/>
          </a:xfrm>
          <a:prstGeom prst="rect">
            <a:avLst/>
          </a:prstGeom>
        </p:spPr>
        <p:txBody>
          <a:bodyPr vert="horz" wrap="square" lIns="0" tIns="15166" rIns="0" bIns="0" rtlCol="0">
            <a:spAutoFit/>
          </a:bodyPr>
          <a:lstStyle/>
          <a:p>
            <a:pPr marL="15166">
              <a:spcBef>
                <a:spcPts val="119"/>
              </a:spcBef>
            </a:pPr>
            <a:r>
              <a:rPr sz="2900" b="1" spc="-6" dirty="0">
                <a:solidFill>
                  <a:srgbClr val="CC0000"/>
                </a:solidFill>
              </a:rPr>
              <a:t>ARRAY</a:t>
            </a:r>
            <a:endParaRPr sz="2900"/>
          </a:p>
        </p:txBody>
      </p:sp>
      <p:sp>
        <p:nvSpPr>
          <p:cNvPr id="6" name="object 6"/>
          <p:cNvSpPr txBox="1"/>
          <p:nvPr/>
        </p:nvSpPr>
        <p:spPr>
          <a:xfrm>
            <a:off x="7879291" y="3988348"/>
            <a:ext cx="2547075" cy="461590"/>
          </a:xfrm>
          <a:prstGeom prst="rect">
            <a:avLst/>
          </a:prstGeom>
        </p:spPr>
        <p:txBody>
          <a:bodyPr vert="horz" wrap="square" lIns="0" tIns="15166" rIns="0" bIns="0" rtlCol="0">
            <a:spAutoFit/>
          </a:bodyPr>
          <a:lstStyle/>
          <a:p>
            <a:pPr marL="15166">
              <a:spcBef>
                <a:spcPts val="119"/>
              </a:spcBef>
            </a:pPr>
            <a:r>
              <a:rPr sz="2900" b="1" spc="-6" dirty="0">
                <a:solidFill>
                  <a:srgbClr val="CC0000"/>
                </a:solidFill>
              </a:rPr>
              <a:t>LINKED</a:t>
            </a:r>
            <a:r>
              <a:rPr sz="2900" b="1" spc="-102" dirty="0">
                <a:solidFill>
                  <a:srgbClr val="CC0000"/>
                </a:solidFill>
              </a:rPr>
              <a:t> </a:t>
            </a:r>
            <a:r>
              <a:rPr sz="2900" b="1" spc="-6" dirty="0">
                <a:solidFill>
                  <a:srgbClr val="CC0000"/>
                </a:solidFill>
              </a:rPr>
              <a:t>LIST</a:t>
            </a:r>
            <a:endParaRPr sz="2900"/>
          </a:p>
        </p:txBody>
      </p:sp>
      <p:grpSp>
        <p:nvGrpSpPr>
          <p:cNvPr id="7" name="object 5"/>
          <p:cNvGrpSpPr>
            <a:grpSpLocks/>
          </p:cNvGrpSpPr>
          <p:nvPr/>
        </p:nvGrpSpPr>
        <p:grpSpPr bwMode="auto">
          <a:xfrm>
            <a:off x="0" y="0"/>
            <a:ext cx="12192000" cy="6858000"/>
            <a:chOff x="0" y="0"/>
            <a:chExt cx="16217900" cy="9118600"/>
          </a:xfrm>
        </p:grpSpPr>
        <p:sp>
          <p:nvSpPr>
            <p:cNvPr id="1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marL="724193">
              <a:lnSpc>
                <a:spcPct val="100000"/>
              </a:lnSpc>
              <a:spcBef>
                <a:spcPts val="1176"/>
              </a:spcBef>
            </a:pPr>
            <a:r>
              <a:rPr sz="3800" spc="-12" dirty="0">
                <a:solidFill>
                  <a:srgbClr val="A50021"/>
                </a:solidFill>
                <a:latin typeface="Arial"/>
                <a:cs typeface="Arial"/>
              </a:rPr>
              <a:t>Pushing </a:t>
            </a:r>
            <a:r>
              <a:rPr sz="3800" spc="-6" dirty="0">
                <a:solidFill>
                  <a:srgbClr val="A50021"/>
                </a:solidFill>
                <a:latin typeface="Arial"/>
                <a:cs typeface="Arial"/>
              </a:rPr>
              <a:t>an </a:t>
            </a:r>
            <a:r>
              <a:rPr sz="3800" spc="-12" dirty="0">
                <a:solidFill>
                  <a:srgbClr val="A50021"/>
                </a:solidFill>
                <a:latin typeface="Arial"/>
                <a:cs typeface="Arial"/>
              </a:rPr>
              <a:t>element </a:t>
            </a:r>
            <a:r>
              <a:rPr sz="3800" spc="-6" dirty="0">
                <a:solidFill>
                  <a:srgbClr val="A50021"/>
                </a:solidFill>
                <a:latin typeface="Arial"/>
                <a:cs typeface="Arial"/>
              </a:rPr>
              <a:t>into the</a:t>
            </a:r>
            <a:r>
              <a:rPr sz="3800" dirty="0">
                <a:solidFill>
                  <a:srgbClr val="A50021"/>
                </a:solidFill>
                <a:latin typeface="Arial"/>
                <a:cs typeface="Arial"/>
              </a:rPr>
              <a:t> </a:t>
            </a:r>
            <a:r>
              <a:rPr sz="3800" spc="-12" dirty="0">
                <a:solidFill>
                  <a:srgbClr val="A50021"/>
                </a:solidFill>
                <a:latin typeface="Arial"/>
                <a:cs typeface="Arial"/>
              </a:rPr>
              <a:t>stack</a:t>
            </a:r>
            <a:endParaRPr sz="3800">
              <a:latin typeface="Arial"/>
              <a:cs typeface="Arial"/>
            </a:endParaRPr>
          </a:p>
        </p:txBody>
      </p:sp>
      <p:sp>
        <p:nvSpPr>
          <p:cNvPr id="3" name="object 3"/>
          <p:cNvSpPr txBox="1"/>
          <p:nvPr/>
        </p:nvSpPr>
        <p:spPr>
          <a:xfrm>
            <a:off x="1715030" y="1210985"/>
            <a:ext cx="8456290" cy="5007614"/>
          </a:xfrm>
          <a:prstGeom prst="rect">
            <a:avLst/>
          </a:prstGeom>
          <a:solidFill>
            <a:srgbClr val="CCFFFF"/>
          </a:solidFill>
          <a:ln w="25146">
            <a:solidFill>
              <a:srgbClr val="800000"/>
            </a:solidFill>
          </a:ln>
        </p:spPr>
        <p:txBody>
          <a:bodyPr vert="horz" wrap="square" lIns="0" tIns="34124" rIns="0" bIns="0" rtlCol="0">
            <a:spAutoFit/>
          </a:bodyPr>
          <a:lstStyle/>
          <a:p>
            <a:pPr marL="125122">
              <a:spcBef>
                <a:spcPts val="269"/>
              </a:spcBef>
            </a:pPr>
            <a:r>
              <a:rPr sz="2400" b="1" spc="-6" dirty="0">
                <a:solidFill>
                  <a:srgbClr val="800080"/>
                </a:solidFill>
                <a:latin typeface="Courier New"/>
                <a:cs typeface="Courier New"/>
              </a:rPr>
              <a:t>void push (stack *s, int</a:t>
            </a:r>
            <a:r>
              <a:rPr sz="2400" b="1" spc="24" dirty="0">
                <a:solidFill>
                  <a:srgbClr val="800080"/>
                </a:solidFill>
                <a:latin typeface="Courier New"/>
                <a:cs typeface="Courier New"/>
              </a:rPr>
              <a:t> </a:t>
            </a:r>
            <a:r>
              <a:rPr sz="2400" b="1" spc="-6" dirty="0">
                <a:solidFill>
                  <a:srgbClr val="800080"/>
                </a:solidFill>
                <a:latin typeface="Courier New"/>
                <a:cs typeface="Courier New"/>
              </a:rPr>
              <a:t>element)</a:t>
            </a:r>
            <a:endParaRPr sz="2400">
              <a:latin typeface="Courier New"/>
              <a:cs typeface="Courier New"/>
            </a:endParaRPr>
          </a:p>
          <a:p>
            <a:pPr marL="489114">
              <a:spcBef>
                <a:spcPts val="149"/>
              </a:spcBef>
            </a:pPr>
            <a:r>
              <a:rPr sz="2400" b="1" spc="-6" dirty="0">
                <a:solidFill>
                  <a:srgbClr val="800080"/>
                </a:solidFill>
                <a:latin typeface="Courier New"/>
                <a:cs typeface="Courier New"/>
              </a:rPr>
              <a:t>{</a:t>
            </a:r>
            <a:endParaRPr sz="2400">
              <a:latin typeface="Courier New"/>
              <a:cs typeface="Courier New"/>
            </a:endParaRPr>
          </a:p>
          <a:p>
            <a:pPr marL="1035103">
              <a:spcBef>
                <a:spcPts val="149"/>
              </a:spcBef>
            </a:pPr>
            <a:r>
              <a:rPr sz="2400" b="1" spc="-6" dirty="0">
                <a:solidFill>
                  <a:srgbClr val="800080"/>
                </a:solidFill>
                <a:latin typeface="Courier New"/>
                <a:cs typeface="Courier New"/>
              </a:rPr>
              <a:t>if (s-&gt;top ==</a:t>
            </a:r>
            <a:r>
              <a:rPr sz="2400" b="1" spc="6" dirty="0">
                <a:solidFill>
                  <a:srgbClr val="800080"/>
                </a:solidFill>
                <a:latin typeface="Courier New"/>
                <a:cs typeface="Courier New"/>
              </a:rPr>
              <a:t> </a:t>
            </a:r>
            <a:r>
              <a:rPr sz="2400" b="1" spc="-6" dirty="0">
                <a:solidFill>
                  <a:srgbClr val="800080"/>
                </a:solidFill>
                <a:latin typeface="Courier New"/>
                <a:cs typeface="Courier New"/>
              </a:rPr>
              <a:t>(MAXSIZE-1))</a:t>
            </a:r>
            <a:endParaRPr sz="2400">
              <a:latin typeface="Courier New"/>
              <a:cs typeface="Courier New"/>
            </a:endParaRPr>
          </a:p>
          <a:p>
            <a:pPr marL="1035103">
              <a:spcBef>
                <a:spcPts val="149"/>
              </a:spcBef>
            </a:pPr>
            <a:r>
              <a:rPr sz="2400" b="1" spc="-6" dirty="0">
                <a:solidFill>
                  <a:srgbClr val="800080"/>
                </a:solidFill>
                <a:latin typeface="Courier New"/>
                <a:cs typeface="Courier New"/>
              </a:rPr>
              <a:t>{</a:t>
            </a:r>
            <a:endParaRPr sz="2400">
              <a:latin typeface="Courier New"/>
              <a:cs typeface="Courier New"/>
            </a:endParaRPr>
          </a:p>
          <a:p>
            <a:pPr marL="1763087" marR="502764">
              <a:lnSpc>
                <a:spcPts val="3021"/>
              </a:lnSpc>
              <a:spcBef>
                <a:spcPts val="113"/>
              </a:spcBef>
            </a:pPr>
            <a:r>
              <a:rPr sz="2400" b="1" spc="-6" dirty="0">
                <a:solidFill>
                  <a:srgbClr val="800080"/>
                </a:solidFill>
                <a:latin typeface="Courier New"/>
                <a:cs typeface="Courier New"/>
              </a:rPr>
              <a:t>printf (“\n Stack overflow”);  exit(-1);</a:t>
            </a:r>
            <a:endParaRPr sz="2400">
              <a:latin typeface="Courier New"/>
              <a:cs typeface="Courier New"/>
            </a:endParaRPr>
          </a:p>
          <a:p>
            <a:pPr marL="1035103">
              <a:spcBef>
                <a:spcPts val="18"/>
              </a:spcBef>
            </a:pPr>
            <a:r>
              <a:rPr sz="2400" b="1" spc="-6" dirty="0">
                <a:solidFill>
                  <a:srgbClr val="800080"/>
                </a:solidFill>
                <a:latin typeface="Courier New"/>
                <a:cs typeface="Courier New"/>
              </a:rPr>
              <a:t>}</a:t>
            </a:r>
            <a:endParaRPr sz="2400">
              <a:latin typeface="Courier New"/>
              <a:cs typeface="Courier New"/>
            </a:endParaRPr>
          </a:p>
          <a:p>
            <a:pPr marL="1035103">
              <a:spcBef>
                <a:spcPts val="149"/>
              </a:spcBef>
            </a:pPr>
            <a:r>
              <a:rPr sz="2400" b="1" spc="-6" dirty="0">
                <a:solidFill>
                  <a:srgbClr val="800080"/>
                </a:solidFill>
                <a:latin typeface="Courier New"/>
                <a:cs typeface="Courier New"/>
              </a:rPr>
              <a:t>else</a:t>
            </a:r>
            <a:endParaRPr sz="2400">
              <a:latin typeface="Courier New"/>
              <a:cs typeface="Courier New"/>
            </a:endParaRPr>
          </a:p>
          <a:p>
            <a:pPr marL="1035103">
              <a:spcBef>
                <a:spcPts val="149"/>
              </a:spcBef>
            </a:pPr>
            <a:r>
              <a:rPr sz="2400" b="1" spc="-6" dirty="0">
                <a:solidFill>
                  <a:srgbClr val="800080"/>
                </a:solidFill>
                <a:latin typeface="Courier New"/>
                <a:cs typeface="Courier New"/>
              </a:rPr>
              <a:t>{</a:t>
            </a:r>
            <a:endParaRPr sz="2400">
              <a:latin typeface="Courier New"/>
              <a:cs typeface="Courier New"/>
            </a:endParaRPr>
          </a:p>
          <a:p>
            <a:pPr marL="1763087">
              <a:spcBef>
                <a:spcPts val="155"/>
              </a:spcBef>
            </a:pPr>
            <a:r>
              <a:rPr sz="2400" b="1" spc="-6" dirty="0">
                <a:solidFill>
                  <a:srgbClr val="800080"/>
                </a:solidFill>
                <a:latin typeface="Courier New"/>
                <a:cs typeface="Courier New"/>
              </a:rPr>
              <a:t>s-&gt;top ++;</a:t>
            </a:r>
            <a:endParaRPr sz="2400">
              <a:latin typeface="Courier New"/>
              <a:cs typeface="Courier New"/>
            </a:endParaRPr>
          </a:p>
          <a:p>
            <a:pPr marL="1763087">
              <a:spcBef>
                <a:spcPts val="136"/>
              </a:spcBef>
            </a:pPr>
            <a:r>
              <a:rPr sz="2400" b="1" spc="-6" dirty="0">
                <a:solidFill>
                  <a:srgbClr val="800080"/>
                </a:solidFill>
                <a:latin typeface="Courier New"/>
                <a:cs typeface="Courier New"/>
              </a:rPr>
              <a:t>s-&gt;st[s-&gt;top] =</a:t>
            </a:r>
            <a:r>
              <a:rPr sz="2400" b="1" dirty="0">
                <a:solidFill>
                  <a:srgbClr val="800080"/>
                </a:solidFill>
                <a:latin typeface="Courier New"/>
                <a:cs typeface="Courier New"/>
              </a:rPr>
              <a:t> </a:t>
            </a:r>
            <a:r>
              <a:rPr sz="2400" b="1" spc="-6" dirty="0">
                <a:solidFill>
                  <a:srgbClr val="800080"/>
                </a:solidFill>
                <a:latin typeface="Courier New"/>
                <a:cs typeface="Courier New"/>
              </a:rPr>
              <a:t>element;</a:t>
            </a:r>
            <a:endParaRPr sz="2400">
              <a:latin typeface="Courier New"/>
              <a:cs typeface="Courier New"/>
            </a:endParaRPr>
          </a:p>
          <a:p>
            <a:pPr marL="1035103">
              <a:spcBef>
                <a:spcPts val="155"/>
              </a:spcBef>
            </a:pPr>
            <a:r>
              <a:rPr sz="2400" b="1" spc="-6" dirty="0">
                <a:solidFill>
                  <a:srgbClr val="800080"/>
                </a:solidFill>
                <a:latin typeface="Courier New"/>
                <a:cs typeface="Courier New"/>
              </a:rPr>
              <a:t>}</a:t>
            </a:r>
            <a:endParaRPr sz="2400">
              <a:latin typeface="Courier New"/>
              <a:cs typeface="Courier New"/>
            </a:endParaRPr>
          </a:p>
          <a:p>
            <a:pPr marL="489114">
              <a:spcBef>
                <a:spcPts val="191"/>
              </a:spcBef>
            </a:pPr>
            <a:r>
              <a:rPr sz="2400" b="1" spc="-6" dirty="0">
                <a:solidFill>
                  <a:srgbClr val="800080"/>
                </a:solidFill>
                <a:latin typeface="Courier New"/>
                <a:cs typeface="Courier New"/>
              </a:rPr>
              <a:t>}</a:t>
            </a:r>
            <a:endParaRPr sz="2400">
              <a:latin typeface="Courier New"/>
              <a:cs typeface="Courier New"/>
            </a:endParaRPr>
          </a:p>
        </p:txBody>
      </p:sp>
      <p:sp>
        <p:nvSpPr>
          <p:cNvPr id="4" name="object 4"/>
          <p:cNvSpPr txBox="1"/>
          <p:nvPr/>
        </p:nvSpPr>
        <p:spPr>
          <a:xfrm>
            <a:off x="4741296" y="5670978"/>
            <a:ext cx="1486643" cy="461590"/>
          </a:xfrm>
          <a:prstGeom prst="rect">
            <a:avLst/>
          </a:prstGeom>
        </p:spPr>
        <p:txBody>
          <a:bodyPr vert="horz" wrap="square" lIns="0" tIns="15166" rIns="0" bIns="0" rtlCol="0">
            <a:spAutoFit/>
          </a:bodyPr>
          <a:lstStyle/>
          <a:p>
            <a:pPr marL="15166">
              <a:spcBef>
                <a:spcPts val="119"/>
              </a:spcBef>
            </a:pPr>
            <a:r>
              <a:rPr sz="2900" b="1" spc="-6" dirty="0">
                <a:solidFill>
                  <a:srgbClr val="CC0000"/>
                </a:solidFill>
              </a:rPr>
              <a:t>ARRAY</a:t>
            </a:r>
            <a:endParaRPr sz="2900"/>
          </a:p>
        </p:txBody>
      </p:sp>
      <p:grpSp>
        <p:nvGrpSpPr>
          <p:cNvPr id="5" name="object 5"/>
          <p:cNvGrpSpPr>
            <a:grpSpLocks/>
          </p:cNvGrpSpPr>
          <p:nvPr/>
        </p:nvGrpSpPr>
        <p:grpSpPr bwMode="auto">
          <a:xfrm>
            <a:off x="0" y="0"/>
            <a:ext cx="12192000" cy="6858000"/>
            <a:chOff x="0" y="0"/>
            <a:chExt cx="16217900" cy="9118600"/>
          </a:xfrm>
        </p:grpSpPr>
        <p:sp>
          <p:nvSpPr>
            <p:cNvPr id="9"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99967" y="293186"/>
            <a:ext cx="10392067" cy="764833"/>
          </a:xfrm>
          <a:custGeom>
            <a:avLst/>
            <a:gdLst/>
            <a:ahLst/>
            <a:cxnLst/>
            <a:rect l="l" t="t" r="r" b="b"/>
            <a:pathLst>
              <a:path w="7772400" h="762000">
                <a:moveTo>
                  <a:pt x="7772400" y="761999"/>
                </a:moveTo>
                <a:lnTo>
                  <a:pt x="7772400" y="0"/>
                </a:lnTo>
                <a:lnTo>
                  <a:pt x="0" y="0"/>
                </a:lnTo>
                <a:lnTo>
                  <a:pt x="0" y="762000"/>
                </a:lnTo>
                <a:lnTo>
                  <a:pt x="7772400" y="761999"/>
                </a:lnTo>
                <a:close/>
              </a:path>
            </a:pathLst>
          </a:custGeom>
          <a:ln w="9144">
            <a:solidFill>
              <a:srgbClr val="9A3300"/>
            </a:solidFill>
          </a:ln>
        </p:spPr>
        <p:txBody>
          <a:bodyPr wrap="square" lIns="0" tIns="0" rIns="0" bIns="0" rtlCol="0"/>
          <a:lstStyle/>
          <a:p>
            <a:endParaRPr/>
          </a:p>
        </p:txBody>
      </p:sp>
      <p:sp>
        <p:nvSpPr>
          <p:cNvPr id="3" name="object 3"/>
          <p:cNvSpPr txBox="1"/>
          <p:nvPr/>
        </p:nvSpPr>
        <p:spPr>
          <a:xfrm>
            <a:off x="1511264" y="1287469"/>
            <a:ext cx="9067588" cy="4893610"/>
          </a:xfrm>
          <a:prstGeom prst="rect">
            <a:avLst/>
          </a:prstGeom>
          <a:solidFill>
            <a:srgbClr val="CCFFFF"/>
          </a:solidFill>
          <a:ln w="25146">
            <a:solidFill>
              <a:srgbClr val="800000"/>
            </a:solidFill>
          </a:ln>
        </p:spPr>
        <p:txBody>
          <a:bodyPr vert="horz" wrap="square" lIns="0" tIns="7583" rIns="0" bIns="0" rtlCol="0">
            <a:spAutoFit/>
          </a:bodyPr>
          <a:lstStyle/>
          <a:p>
            <a:pPr marL="125122">
              <a:lnSpc>
                <a:spcPts val="2800"/>
              </a:lnSpc>
              <a:spcBef>
                <a:spcPts val="60"/>
              </a:spcBef>
            </a:pPr>
            <a:r>
              <a:rPr sz="2400" b="1" spc="-6" dirty="0">
                <a:solidFill>
                  <a:srgbClr val="800080"/>
                </a:solidFill>
                <a:latin typeface="Courier New"/>
                <a:cs typeface="Courier New"/>
              </a:rPr>
              <a:t>void push (stack **top, int</a:t>
            </a:r>
            <a:r>
              <a:rPr sz="2400" b="1" spc="24" dirty="0">
                <a:solidFill>
                  <a:srgbClr val="800080"/>
                </a:solidFill>
                <a:latin typeface="Courier New"/>
                <a:cs typeface="Courier New"/>
              </a:rPr>
              <a:t> </a:t>
            </a:r>
            <a:r>
              <a:rPr sz="2400" b="1" spc="-6" dirty="0">
                <a:solidFill>
                  <a:srgbClr val="800080"/>
                </a:solidFill>
                <a:latin typeface="Courier New"/>
                <a:cs typeface="Courier New"/>
              </a:rPr>
              <a:t>element)</a:t>
            </a:r>
            <a:endParaRPr sz="2400">
              <a:latin typeface="Courier New"/>
              <a:cs typeface="Courier New"/>
            </a:endParaRPr>
          </a:p>
          <a:p>
            <a:pPr marL="125122">
              <a:lnSpc>
                <a:spcPts val="2729"/>
              </a:lnSpc>
            </a:pPr>
            <a:r>
              <a:rPr sz="2400" b="1" spc="-6" dirty="0">
                <a:solidFill>
                  <a:srgbClr val="800080"/>
                </a:solidFill>
                <a:latin typeface="Courier New"/>
                <a:cs typeface="Courier New"/>
              </a:rPr>
              <a:t>{</a:t>
            </a:r>
            <a:endParaRPr sz="2400">
              <a:latin typeface="Courier New"/>
              <a:cs typeface="Courier New"/>
            </a:endParaRPr>
          </a:p>
          <a:p>
            <a:pPr marL="853107">
              <a:lnSpc>
                <a:spcPts val="2800"/>
              </a:lnSpc>
            </a:pPr>
            <a:r>
              <a:rPr sz="2400" b="1" spc="-6" dirty="0">
                <a:solidFill>
                  <a:srgbClr val="800080"/>
                </a:solidFill>
                <a:latin typeface="Courier New"/>
                <a:cs typeface="Courier New"/>
              </a:rPr>
              <a:t>stack *new;</a:t>
            </a:r>
            <a:endParaRPr sz="2400">
              <a:latin typeface="Courier New"/>
              <a:cs typeface="Courier New"/>
            </a:endParaRPr>
          </a:p>
          <a:p>
            <a:pPr marL="853107" marR="321526">
              <a:lnSpc>
                <a:spcPts val="2735"/>
              </a:lnSpc>
              <a:spcBef>
                <a:spcPts val="1427"/>
              </a:spcBef>
            </a:pPr>
            <a:r>
              <a:rPr sz="2400" b="1" spc="-6" dirty="0">
                <a:solidFill>
                  <a:srgbClr val="800080"/>
                </a:solidFill>
                <a:latin typeface="Courier New"/>
                <a:cs typeface="Courier New"/>
              </a:rPr>
              <a:t>new = (stack *) malloc(sizeof(stack));  if (new ==</a:t>
            </a:r>
            <a:r>
              <a:rPr sz="2400" b="1" dirty="0">
                <a:solidFill>
                  <a:srgbClr val="800080"/>
                </a:solidFill>
                <a:latin typeface="Courier New"/>
                <a:cs typeface="Courier New"/>
              </a:rPr>
              <a:t> </a:t>
            </a:r>
            <a:r>
              <a:rPr sz="2400" b="1" spc="-6" dirty="0">
                <a:solidFill>
                  <a:srgbClr val="800080"/>
                </a:solidFill>
                <a:latin typeface="Courier New"/>
                <a:cs typeface="Courier New"/>
              </a:rPr>
              <a:t>NULL)</a:t>
            </a:r>
            <a:endParaRPr sz="2400">
              <a:latin typeface="Courier New"/>
              <a:cs typeface="Courier New"/>
            </a:endParaRPr>
          </a:p>
          <a:p>
            <a:pPr marL="853107">
              <a:lnSpc>
                <a:spcPts val="2591"/>
              </a:lnSpc>
            </a:pPr>
            <a:r>
              <a:rPr sz="2400" b="1" spc="-6" dirty="0">
                <a:solidFill>
                  <a:srgbClr val="800080"/>
                </a:solidFill>
                <a:latin typeface="Courier New"/>
                <a:cs typeface="Courier New"/>
              </a:rPr>
              <a:t>{</a:t>
            </a:r>
            <a:endParaRPr sz="2400">
              <a:latin typeface="Courier New"/>
              <a:cs typeface="Courier New"/>
            </a:endParaRPr>
          </a:p>
          <a:p>
            <a:pPr marL="1399095" marR="1594741">
              <a:lnSpc>
                <a:spcPts val="2735"/>
              </a:lnSpc>
              <a:spcBef>
                <a:spcPts val="136"/>
              </a:spcBef>
            </a:pPr>
            <a:r>
              <a:rPr sz="2400" b="1" spc="-6" dirty="0">
                <a:solidFill>
                  <a:srgbClr val="800080"/>
                </a:solidFill>
                <a:latin typeface="Courier New"/>
                <a:cs typeface="Courier New"/>
              </a:rPr>
              <a:t>printf (“\n Stack is full”);  exit(-1);</a:t>
            </a:r>
            <a:endParaRPr sz="2400">
              <a:latin typeface="Courier New"/>
              <a:cs typeface="Courier New"/>
            </a:endParaRPr>
          </a:p>
          <a:p>
            <a:pPr marL="853107">
              <a:lnSpc>
                <a:spcPts val="2657"/>
              </a:lnSpc>
            </a:pPr>
            <a:r>
              <a:rPr sz="2400" b="1" spc="-6" dirty="0">
                <a:solidFill>
                  <a:srgbClr val="800080"/>
                </a:solidFill>
                <a:latin typeface="Courier New"/>
                <a:cs typeface="Courier New"/>
              </a:rPr>
              <a:t>}</a:t>
            </a:r>
            <a:endParaRPr sz="2400">
              <a:latin typeface="Courier New"/>
              <a:cs typeface="Courier New"/>
            </a:endParaRPr>
          </a:p>
          <a:p>
            <a:pPr marL="853107" marR="3414701">
              <a:lnSpc>
                <a:spcPts val="2735"/>
              </a:lnSpc>
              <a:spcBef>
                <a:spcPts val="1427"/>
              </a:spcBef>
            </a:pPr>
            <a:r>
              <a:rPr sz="2400" b="1" spc="-6" dirty="0">
                <a:solidFill>
                  <a:srgbClr val="800080"/>
                </a:solidFill>
                <a:latin typeface="Courier New"/>
                <a:cs typeface="Courier New"/>
              </a:rPr>
              <a:t>new-&gt;value = element;  new-&gt;next =</a:t>
            </a:r>
            <a:r>
              <a:rPr sz="2400" b="1" spc="-18" dirty="0">
                <a:solidFill>
                  <a:srgbClr val="800080"/>
                </a:solidFill>
                <a:latin typeface="Courier New"/>
                <a:cs typeface="Courier New"/>
              </a:rPr>
              <a:t> </a:t>
            </a:r>
            <a:r>
              <a:rPr sz="2400" b="1" spc="-6" dirty="0">
                <a:solidFill>
                  <a:srgbClr val="800080"/>
                </a:solidFill>
                <a:latin typeface="Courier New"/>
                <a:cs typeface="Courier New"/>
              </a:rPr>
              <a:t>*top;</a:t>
            </a:r>
            <a:endParaRPr sz="2400">
              <a:latin typeface="Courier New"/>
              <a:cs typeface="Courier New"/>
            </a:endParaRPr>
          </a:p>
          <a:p>
            <a:pPr marL="853107">
              <a:lnSpc>
                <a:spcPts val="2591"/>
              </a:lnSpc>
            </a:pPr>
            <a:r>
              <a:rPr sz="2400" b="1" spc="-6" dirty="0">
                <a:solidFill>
                  <a:srgbClr val="800080"/>
                </a:solidFill>
                <a:latin typeface="Courier New"/>
                <a:cs typeface="Courier New"/>
              </a:rPr>
              <a:t>*top =</a:t>
            </a:r>
            <a:r>
              <a:rPr sz="2400" b="1" dirty="0">
                <a:solidFill>
                  <a:srgbClr val="800080"/>
                </a:solidFill>
                <a:latin typeface="Courier New"/>
                <a:cs typeface="Courier New"/>
              </a:rPr>
              <a:t> </a:t>
            </a:r>
            <a:r>
              <a:rPr sz="2400" b="1" spc="-6" dirty="0">
                <a:solidFill>
                  <a:srgbClr val="800080"/>
                </a:solidFill>
                <a:latin typeface="Courier New"/>
                <a:cs typeface="Courier New"/>
              </a:rPr>
              <a:t>new;</a:t>
            </a:r>
            <a:endParaRPr sz="2400">
              <a:latin typeface="Courier New"/>
              <a:cs typeface="Courier New"/>
            </a:endParaRPr>
          </a:p>
          <a:p>
            <a:pPr marL="125122">
              <a:lnSpc>
                <a:spcPts val="2800"/>
              </a:lnSpc>
            </a:pPr>
            <a:r>
              <a:rPr sz="2400" b="1" spc="-6" dirty="0">
                <a:solidFill>
                  <a:srgbClr val="800080"/>
                </a:solidFill>
                <a:latin typeface="Courier New"/>
                <a:cs typeface="Courier New"/>
              </a:rPr>
              <a:t>}</a:t>
            </a:r>
            <a:endParaRPr sz="2400">
              <a:latin typeface="Courier New"/>
              <a:cs typeface="Courier New"/>
            </a:endParaRPr>
          </a:p>
        </p:txBody>
      </p:sp>
      <p:sp>
        <p:nvSpPr>
          <p:cNvPr id="4" name="object 4"/>
          <p:cNvSpPr txBox="1"/>
          <p:nvPr/>
        </p:nvSpPr>
        <p:spPr>
          <a:xfrm>
            <a:off x="4720918" y="5670978"/>
            <a:ext cx="2547075" cy="461590"/>
          </a:xfrm>
          <a:prstGeom prst="rect">
            <a:avLst/>
          </a:prstGeom>
        </p:spPr>
        <p:txBody>
          <a:bodyPr vert="horz" wrap="square" lIns="0" tIns="15166" rIns="0" bIns="0" rtlCol="0">
            <a:spAutoFit/>
          </a:bodyPr>
          <a:lstStyle/>
          <a:p>
            <a:pPr marL="15166">
              <a:spcBef>
                <a:spcPts val="119"/>
              </a:spcBef>
            </a:pPr>
            <a:r>
              <a:rPr sz="2900" b="1" spc="-6" dirty="0">
                <a:solidFill>
                  <a:srgbClr val="CC0000"/>
                </a:solidFill>
              </a:rPr>
              <a:t>LINKED</a:t>
            </a:r>
            <a:r>
              <a:rPr sz="2900" b="1" spc="-102" dirty="0">
                <a:solidFill>
                  <a:srgbClr val="CC0000"/>
                </a:solidFill>
              </a:rPr>
              <a:t> </a:t>
            </a:r>
            <a:r>
              <a:rPr sz="2900" b="1" spc="-6" dirty="0">
                <a:solidFill>
                  <a:srgbClr val="CC0000"/>
                </a:solidFill>
              </a:rPr>
              <a:t>LIST</a:t>
            </a:r>
            <a:endParaRPr sz="2900"/>
          </a:p>
        </p:txBody>
      </p:sp>
      <p:grpSp>
        <p:nvGrpSpPr>
          <p:cNvPr id="5" name="object 5"/>
          <p:cNvGrpSpPr>
            <a:grpSpLocks/>
          </p:cNvGrpSpPr>
          <p:nvPr/>
        </p:nvGrpSpPr>
        <p:grpSpPr bwMode="auto">
          <a:xfrm>
            <a:off x="0" y="0"/>
            <a:ext cx="12192000" cy="6858000"/>
            <a:chOff x="0" y="0"/>
            <a:chExt cx="16217900" cy="9118600"/>
          </a:xfrm>
        </p:grpSpPr>
        <p:sp>
          <p:nvSpPr>
            <p:cNvPr id="9"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marL="614994">
              <a:lnSpc>
                <a:spcPct val="100000"/>
              </a:lnSpc>
              <a:spcBef>
                <a:spcPts val="1176"/>
              </a:spcBef>
            </a:pPr>
            <a:r>
              <a:rPr sz="3800" spc="-6" dirty="0">
                <a:solidFill>
                  <a:srgbClr val="A50021"/>
                </a:solidFill>
                <a:latin typeface="Arial"/>
                <a:cs typeface="Arial"/>
              </a:rPr>
              <a:t>Popping an </a:t>
            </a:r>
            <a:r>
              <a:rPr sz="3800" spc="-12" dirty="0">
                <a:solidFill>
                  <a:srgbClr val="A50021"/>
                </a:solidFill>
                <a:latin typeface="Arial"/>
                <a:cs typeface="Arial"/>
              </a:rPr>
              <a:t>element </a:t>
            </a:r>
            <a:r>
              <a:rPr sz="3800" spc="-6" dirty="0">
                <a:solidFill>
                  <a:srgbClr val="A50021"/>
                </a:solidFill>
                <a:latin typeface="Arial"/>
                <a:cs typeface="Arial"/>
              </a:rPr>
              <a:t>from the</a:t>
            </a:r>
            <a:r>
              <a:rPr sz="3800" spc="-30" dirty="0">
                <a:solidFill>
                  <a:srgbClr val="A50021"/>
                </a:solidFill>
                <a:latin typeface="Arial"/>
                <a:cs typeface="Arial"/>
              </a:rPr>
              <a:t> </a:t>
            </a:r>
            <a:r>
              <a:rPr sz="3800" spc="-12" dirty="0">
                <a:solidFill>
                  <a:srgbClr val="A50021"/>
                </a:solidFill>
                <a:latin typeface="Arial"/>
                <a:cs typeface="Arial"/>
              </a:rPr>
              <a:t>stack</a:t>
            </a:r>
            <a:endParaRPr sz="3800">
              <a:latin typeface="Arial"/>
              <a:cs typeface="Arial"/>
            </a:endParaRPr>
          </a:p>
        </p:txBody>
      </p:sp>
      <p:sp>
        <p:nvSpPr>
          <p:cNvPr id="3" name="object 3"/>
          <p:cNvSpPr txBox="1"/>
          <p:nvPr/>
        </p:nvSpPr>
        <p:spPr>
          <a:xfrm>
            <a:off x="1816913" y="1363952"/>
            <a:ext cx="8150641" cy="4625458"/>
          </a:xfrm>
          <a:prstGeom prst="rect">
            <a:avLst/>
          </a:prstGeom>
          <a:solidFill>
            <a:srgbClr val="CCFFFF"/>
          </a:solidFill>
          <a:ln w="25146">
            <a:solidFill>
              <a:srgbClr val="800000"/>
            </a:solidFill>
          </a:ln>
        </p:spPr>
        <p:txBody>
          <a:bodyPr vert="horz" wrap="square" lIns="0" tIns="34124" rIns="0" bIns="0" rtlCol="0">
            <a:spAutoFit/>
          </a:bodyPr>
          <a:lstStyle/>
          <a:p>
            <a:pPr marL="125122">
              <a:spcBef>
                <a:spcPts val="269"/>
              </a:spcBef>
            </a:pPr>
            <a:r>
              <a:rPr sz="2400" b="1" spc="-6" dirty="0">
                <a:solidFill>
                  <a:srgbClr val="800080"/>
                </a:solidFill>
                <a:latin typeface="Courier New"/>
                <a:cs typeface="Courier New"/>
              </a:rPr>
              <a:t>int pop (stack</a:t>
            </a:r>
            <a:r>
              <a:rPr sz="2400" b="1" dirty="0">
                <a:solidFill>
                  <a:srgbClr val="800080"/>
                </a:solidFill>
                <a:latin typeface="Courier New"/>
                <a:cs typeface="Courier New"/>
              </a:rPr>
              <a:t> </a:t>
            </a:r>
            <a:r>
              <a:rPr sz="2400" b="1" spc="-6" dirty="0">
                <a:solidFill>
                  <a:srgbClr val="800080"/>
                </a:solidFill>
                <a:latin typeface="Courier New"/>
                <a:cs typeface="Courier New"/>
              </a:rPr>
              <a:t>*s)</a:t>
            </a:r>
            <a:endParaRPr sz="2400">
              <a:latin typeface="Courier New"/>
              <a:cs typeface="Courier New"/>
            </a:endParaRPr>
          </a:p>
          <a:p>
            <a:pPr marL="489114">
              <a:spcBef>
                <a:spcPts val="149"/>
              </a:spcBef>
            </a:pPr>
            <a:r>
              <a:rPr sz="2400" b="1" spc="-6" dirty="0">
                <a:solidFill>
                  <a:srgbClr val="800080"/>
                </a:solidFill>
                <a:latin typeface="Courier New"/>
                <a:cs typeface="Courier New"/>
              </a:rPr>
              <a:t>{</a:t>
            </a:r>
            <a:endParaRPr sz="2400">
              <a:latin typeface="Courier New"/>
              <a:cs typeface="Courier New"/>
            </a:endParaRPr>
          </a:p>
          <a:p>
            <a:pPr marL="1035103">
              <a:spcBef>
                <a:spcPts val="149"/>
              </a:spcBef>
            </a:pPr>
            <a:r>
              <a:rPr sz="2400" b="1" spc="-6" dirty="0">
                <a:solidFill>
                  <a:srgbClr val="800080"/>
                </a:solidFill>
                <a:latin typeface="Courier New"/>
                <a:cs typeface="Courier New"/>
              </a:rPr>
              <a:t>if (s-&gt;top ==</a:t>
            </a:r>
            <a:r>
              <a:rPr sz="2400" b="1" dirty="0">
                <a:solidFill>
                  <a:srgbClr val="800080"/>
                </a:solidFill>
                <a:latin typeface="Courier New"/>
                <a:cs typeface="Courier New"/>
              </a:rPr>
              <a:t> </a:t>
            </a:r>
            <a:r>
              <a:rPr sz="2400" b="1" spc="-6" dirty="0">
                <a:solidFill>
                  <a:srgbClr val="800080"/>
                </a:solidFill>
                <a:latin typeface="Courier New"/>
                <a:cs typeface="Courier New"/>
              </a:rPr>
              <a:t>-1)</a:t>
            </a:r>
            <a:endParaRPr sz="2400">
              <a:latin typeface="Courier New"/>
              <a:cs typeface="Courier New"/>
            </a:endParaRPr>
          </a:p>
          <a:p>
            <a:pPr marL="1035103">
              <a:spcBef>
                <a:spcPts val="149"/>
              </a:spcBef>
            </a:pPr>
            <a:r>
              <a:rPr sz="2400" b="1" spc="-6" dirty="0">
                <a:solidFill>
                  <a:srgbClr val="800080"/>
                </a:solidFill>
                <a:latin typeface="Courier New"/>
                <a:cs typeface="Courier New"/>
              </a:rPr>
              <a:t>{</a:t>
            </a:r>
            <a:endParaRPr sz="2400">
              <a:latin typeface="Courier New"/>
              <a:cs typeface="Courier New"/>
            </a:endParaRPr>
          </a:p>
          <a:p>
            <a:pPr marL="1581091" marR="229770">
              <a:lnSpc>
                <a:spcPts val="3021"/>
              </a:lnSpc>
              <a:spcBef>
                <a:spcPts val="113"/>
              </a:spcBef>
            </a:pPr>
            <a:r>
              <a:rPr sz="2400" b="1" spc="-6" dirty="0">
                <a:solidFill>
                  <a:srgbClr val="800080"/>
                </a:solidFill>
                <a:latin typeface="Courier New"/>
                <a:cs typeface="Courier New"/>
              </a:rPr>
              <a:t>printf (“\n Stack underflow”);  exit(-1);</a:t>
            </a:r>
            <a:endParaRPr sz="2400">
              <a:latin typeface="Courier New"/>
              <a:cs typeface="Courier New"/>
            </a:endParaRPr>
          </a:p>
          <a:p>
            <a:pPr marL="1035103">
              <a:spcBef>
                <a:spcPts val="18"/>
              </a:spcBef>
            </a:pPr>
            <a:r>
              <a:rPr sz="2400" b="1" spc="-6" dirty="0">
                <a:solidFill>
                  <a:srgbClr val="800080"/>
                </a:solidFill>
                <a:latin typeface="Courier New"/>
                <a:cs typeface="Courier New"/>
              </a:rPr>
              <a:t>}</a:t>
            </a:r>
            <a:endParaRPr sz="2400">
              <a:latin typeface="Courier New"/>
              <a:cs typeface="Courier New"/>
            </a:endParaRPr>
          </a:p>
          <a:p>
            <a:pPr marL="1035103">
              <a:spcBef>
                <a:spcPts val="149"/>
              </a:spcBef>
            </a:pPr>
            <a:r>
              <a:rPr sz="2400" b="1" spc="-6" dirty="0">
                <a:solidFill>
                  <a:srgbClr val="800080"/>
                </a:solidFill>
                <a:latin typeface="Courier New"/>
                <a:cs typeface="Courier New"/>
              </a:rPr>
              <a:t>else</a:t>
            </a:r>
            <a:endParaRPr sz="2400">
              <a:latin typeface="Courier New"/>
              <a:cs typeface="Courier New"/>
            </a:endParaRPr>
          </a:p>
          <a:p>
            <a:pPr marL="1035103">
              <a:spcBef>
                <a:spcPts val="149"/>
              </a:spcBef>
            </a:pPr>
            <a:r>
              <a:rPr sz="2400" b="1" spc="-6" dirty="0">
                <a:solidFill>
                  <a:srgbClr val="800080"/>
                </a:solidFill>
                <a:latin typeface="Courier New"/>
                <a:cs typeface="Courier New"/>
              </a:rPr>
              <a:t>{</a:t>
            </a:r>
            <a:endParaRPr sz="2400">
              <a:latin typeface="Courier New"/>
              <a:cs typeface="Courier New"/>
            </a:endParaRPr>
          </a:p>
          <a:p>
            <a:pPr marL="1581091">
              <a:spcBef>
                <a:spcPts val="155"/>
              </a:spcBef>
            </a:pPr>
            <a:r>
              <a:rPr sz="2400" b="1" spc="-6" dirty="0">
                <a:solidFill>
                  <a:srgbClr val="800080"/>
                </a:solidFill>
                <a:latin typeface="Courier New"/>
                <a:cs typeface="Courier New"/>
              </a:rPr>
              <a:t>return (s-&gt;st[s-&gt;top--]);</a:t>
            </a:r>
            <a:endParaRPr sz="2400">
              <a:latin typeface="Courier New"/>
              <a:cs typeface="Courier New"/>
            </a:endParaRPr>
          </a:p>
          <a:p>
            <a:pPr marL="1035103">
              <a:spcBef>
                <a:spcPts val="136"/>
              </a:spcBef>
            </a:pPr>
            <a:r>
              <a:rPr sz="2400" b="1" spc="-6" dirty="0">
                <a:solidFill>
                  <a:srgbClr val="800080"/>
                </a:solidFill>
                <a:latin typeface="Courier New"/>
                <a:cs typeface="Courier New"/>
              </a:rPr>
              <a:t>}</a:t>
            </a:r>
            <a:endParaRPr sz="2400">
              <a:latin typeface="Courier New"/>
              <a:cs typeface="Courier New"/>
            </a:endParaRPr>
          </a:p>
          <a:p>
            <a:pPr marL="489114">
              <a:spcBef>
                <a:spcPts val="197"/>
              </a:spcBef>
            </a:pPr>
            <a:r>
              <a:rPr sz="2400" b="1" spc="-6" dirty="0">
                <a:solidFill>
                  <a:srgbClr val="800080"/>
                </a:solidFill>
                <a:latin typeface="Courier New"/>
                <a:cs typeface="Courier New"/>
              </a:rPr>
              <a:t>}</a:t>
            </a:r>
            <a:endParaRPr sz="2400">
              <a:latin typeface="Courier New"/>
              <a:cs typeface="Courier New"/>
            </a:endParaRPr>
          </a:p>
        </p:txBody>
      </p:sp>
      <p:sp>
        <p:nvSpPr>
          <p:cNvPr id="4" name="object 4"/>
          <p:cNvSpPr txBox="1"/>
          <p:nvPr/>
        </p:nvSpPr>
        <p:spPr>
          <a:xfrm>
            <a:off x="4741296" y="5594494"/>
            <a:ext cx="1486643" cy="461590"/>
          </a:xfrm>
          <a:prstGeom prst="rect">
            <a:avLst/>
          </a:prstGeom>
        </p:spPr>
        <p:txBody>
          <a:bodyPr vert="horz" wrap="square" lIns="0" tIns="15166" rIns="0" bIns="0" rtlCol="0">
            <a:spAutoFit/>
          </a:bodyPr>
          <a:lstStyle/>
          <a:p>
            <a:pPr marL="15166">
              <a:spcBef>
                <a:spcPts val="119"/>
              </a:spcBef>
            </a:pPr>
            <a:r>
              <a:rPr sz="2900" b="1" spc="-6" dirty="0">
                <a:solidFill>
                  <a:srgbClr val="CC0000"/>
                </a:solidFill>
              </a:rPr>
              <a:t>ARRAY</a:t>
            </a:r>
            <a:endParaRPr sz="2900"/>
          </a:p>
        </p:txBody>
      </p:sp>
      <p:grpSp>
        <p:nvGrpSpPr>
          <p:cNvPr id="5" name="object 5"/>
          <p:cNvGrpSpPr>
            <a:grpSpLocks/>
          </p:cNvGrpSpPr>
          <p:nvPr/>
        </p:nvGrpSpPr>
        <p:grpSpPr bwMode="auto">
          <a:xfrm>
            <a:off x="0" y="0"/>
            <a:ext cx="12192000" cy="6858000"/>
            <a:chOff x="0" y="0"/>
            <a:chExt cx="16217900" cy="9118600"/>
          </a:xfrm>
        </p:grpSpPr>
        <p:sp>
          <p:nvSpPr>
            <p:cNvPr id="9"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26" name="Google Shape;126;p20" descr="Algorithm to delete an element from queue&#10;STEP-1 If FRONT = -1 or FRONT &gt; REAR&#10;write UNDERFLOW&#10;Else&#10;set VAL = QUEUE [ FRON..."/>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sp>
        <p:nvSpPr>
          <p:cNvPr id="127" name="Google Shape;127;p20"/>
          <p:cNvSpPr/>
          <p:nvPr/>
        </p:nvSpPr>
        <p:spPr>
          <a:xfrm>
            <a:off x="9829800" y="3751729"/>
            <a:ext cx="766482" cy="524436"/>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8" name="Google Shape;128;p20"/>
          <p:cNvSpPr/>
          <p:nvPr/>
        </p:nvSpPr>
        <p:spPr>
          <a:xfrm>
            <a:off x="9829800" y="4276165"/>
            <a:ext cx="766482" cy="524436"/>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20"/>
          <p:cNvSpPr/>
          <p:nvPr/>
        </p:nvSpPr>
        <p:spPr>
          <a:xfrm>
            <a:off x="9829800" y="4800601"/>
            <a:ext cx="766482" cy="524436"/>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20"/>
          <p:cNvSpPr/>
          <p:nvPr/>
        </p:nvSpPr>
        <p:spPr>
          <a:xfrm>
            <a:off x="9829800" y="5862920"/>
            <a:ext cx="766482" cy="524436"/>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20"/>
          <p:cNvSpPr/>
          <p:nvPr/>
        </p:nvSpPr>
        <p:spPr>
          <a:xfrm>
            <a:off x="9829800" y="5327278"/>
            <a:ext cx="766482" cy="524436"/>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9" name="object 5"/>
          <p:cNvGrpSpPr>
            <a:grpSpLocks/>
          </p:cNvGrpSpPr>
          <p:nvPr/>
        </p:nvGrpSpPr>
        <p:grpSpPr bwMode="auto">
          <a:xfrm>
            <a:off x="152400" y="152400"/>
            <a:ext cx="12192000" cy="6858000"/>
            <a:chOff x="0" y="0"/>
            <a:chExt cx="16217900" cy="9118600"/>
          </a:xfrm>
        </p:grpSpPr>
        <p:sp>
          <p:nvSpPr>
            <p:cNvPr id="10"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1"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99967" y="293186"/>
            <a:ext cx="10392067" cy="764833"/>
          </a:xfrm>
          <a:custGeom>
            <a:avLst/>
            <a:gdLst/>
            <a:ahLst/>
            <a:cxnLst/>
            <a:rect l="l" t="t" r="r" b="b"/>
            <a:pathLst>
              <a:path w="7772400" h="762000">
                <a:moveTo>
                  <a:pt x="7772400" y="761999"/>
                </a:moveTo>
                <a:lnTo>
                  <a:pt x="7772400" y="0"/>
                </a:lnTo>
                <a:lnTo>
                  <a:pt x="0" y="0"/>
                </a:lnTo>
                <a:lnTo>
                  <a:pt x="0" y="762000"/>
                </a:lnTo>
                <a:lnTo>
                  <a:pt x="7772400" y="761999"/>
                </a:lnTo>
                <a:close/>
              </a:path>
            </a:pathLst>
          </a:custGeom>
          <a:ln w="9144">
            <a:solidFill>
              <a:srgbClr val="9A3300"/>
            </a:solidFill>
          </a:ln>
        </p:spPr>
        <p:txBody>
          <a:bodyPr wrap="square" lIns="0" tIns="0" rIns="0" bIns="0" rtlCol="0"/>
          <a:lstStyle/>
          <a:p>
            <a:endParaRPr/>
          </a:p>
        </p:txBody>
      </p:sp>
      <p:sp>
        <p:nvSpPr>
          <p:cNvPr id="3" name="object 3"/>
          <p:cNvSpPr txBox="1"/>
          <p:nvPr/>
        </p:nvSpPr>
        <p:spPr>
          <a:xfrm>
            <a:off x="1307498" y="1210985"/>
            <a:ext cx="7743109" cy="5757987"/>
          </a:xfrm>
          <a:prstGeom prst="rect">
            <a:avLst/>
          </a:prstGeom>
          <a:solidFill>
            <a:srgbClr val="CCFFFF"/>
          </a:solidFill>
          <a:ln w="25146">
            <a:solidFill>
              <a:srgbClr val="800000"/>
            </a:solidFill>
          </a:ln>
        </p:spPr>
        <p:txBody>
          <a:bodyPr vert="horz" wrap="square" lIns="0" tIns="0" rIns="0" bIns="0" rtlCol="0">
            <a:spAutoFit/>
          </a:bodyPr>
          <a:lstStyle/>
          <a:p>
            <a:pPr marL="125122">
              <a:lnSpc>
                <a:spcPts val="2514"/>
              </a:lnSpc>
            </a:pPr>
            <a:r>
              <a:rPr sz="2400" b="1" spc="-6" dirty="0">
                <a:solidFill>
                  <a:srgbClr val="800080"/>
                </a:solidFill>
                <a:latin typeface="Courier New"/>
                <a:cs typeface="Courier New"/>
              </a:rPr>
              <a:t>int pop (stack</a:t>
            </a:r>
            <a:r>
              <a:rPr sz="2400" b="1" dirty="0">
                <a:solidFill>
                  <a:srgbClr val="800080"/>
                </a:solidFill>
                <a:latin typeface="Courier New"/>
                <a:cs typeface="Courier New"/>
              </a:rPr>
              <a:t> </a:t>
            </a:r>
            <a:r>
              <a:rPr sz="2400" b="1" spc="-6" dirty="0">
                <a:solidFill>
                  <a:srgbClr val="800080"/>
                </a:solidFill>
                <a:latin typeface="Courier New"/>
                <a:cs typeface="Courier New"/>
              </a:rPr>
              <a:t>**top)</a:t>
            </a:r>
            <a:endParaRPr sz="2400">
              <a:latin typeface="Courier New"/>
              <a:cs typeface="Courier New"/>
            </a:endParaRPr>
          </a:p>
          <a:p>
            <a:pPr marL="125122">
              <a:lnSpc>
                <a:spcPts val="2448"/>
              </a:lnSpc>
            </a:pPr>
            <a:r>
              <a:rPr sz="2400" b="1" spc="-6" dirty="0">
                <a:solidFill>
                  <a:srgbClr val="800080"/>
                </a:solidFill>
                <a:latin typeface="Courier New"/>
                <a:cs typeface="Courier New"/>
              </a:rPr>
              <a:t>{</a:t>
            </a:r>
            <a:endParaRPr sz="2400">
              <a:latin typeface="Courier New"/>
              <a:cs typeface="Courier New"/>
            </a:endParaRPr>
          </a:p>
          <a:p>
            <a:pPr marL="671111" marR="4596918">
              <a:lnSpc>
                <a:spcPts val="2448"/>
              </a:lnSpc>
              <a:spcBef>
                <a:spcPts val="215"/>
              </a:spcBef>
            </a:pPr>
            <a:r>
              <a:rPr sz="2400" b="1" spc="-6" dirty="0">
                <a:solidFill>
                  <a:srgbClr val="800080"/>
                </a:solidFill>
                <a:latin typeface="Courier New"/>
                <a:cs typeface="Courier New"/>
              </a:rPr>
              <a:t>int t;  stack</a:t>
            </a:r>
            <a:r>
              <a:rPr sz="2400" b="1" spc="-84" dirty="0">
                <a:solidFill>
                  <a:srgbClr val="800080"/>
                </a:solidFill>
                <a:latin typeface="Courier New"/>
                <a:cs typeface="Courier New"/>
              </a:rPr>
              <a:t> </a:t>
            </a:r>
            <a:r>
              <a:rPr sz="2400" b="1" spc="-6" dirty="0">
                <a:solidFill>
                  <a:srgbClr val="800080"/>
                </a:solidFill>
                <a:latin typeface="Courier New"/>
                <a:cs typeface="Courier New"/>
              </a:rPr>
              <a:t>*p;</a:t>
            </a:r>
            <a:endParaRPr sz="2400">
              <a:latin typeface="Courier New"/>
              <a:cs typeface="Courier New"/>
            </a:endParaRPr>
          </a:p>
          <a:p>
            <a:pPr marL="671111">
              <a:lnSpc>
                <a:spcPts val="2657"/>
              </a:lnSpc>
              <a:spcBef>
                <a:spcPts val="794"/>
              </a:spcBef>
            </a:pPr>
            <a:r>
              <a:rPr sz="2400" b="1" spc="-6" dirty="0">
                <a:solidFill>
                  <a:srgbClr val="800080"/>
                </a:solidFill>
                <a:latin typeface="Courier New"/>
                <a:cs typeface="Courier New"/>
              </a:rPr>
              <a:t>if (*top ==</a:t>
            </a:r>
            <a:r>
              <a:rPr sz="2400" b="1" dirty="0">
                <a:solidFill>
                  <a:srgbClr val="800080"/>
                </a:solidFill>
                <a:latin typeface="Courier New"/>
                <a:cs typeface="Courier New"/>
              </a:rPr>
              <a:t> </a:t>
            </a:r>
            <a:r>
              <a:rPr sz="2400" b="1" spc="-6" dirty="0">
                <a:solidFill>
                  <a:srgbClr val="800080"/>
                </a:solidFill>
                <a:latin typeface="Courier New"/>
                <a:cs typeface="Courier New"/>
              </a:rPr>
              <a:t>NULL)</a:t>
            </a:r>
            <a:endParaRPr sz="2400">
              <a:latin typeface="Courier New"/>
              <a:cs typeface="Courier New"/>
            </a:endParaRPr>
          </a:p>
          <a:p>
            <a:pPr marL="671111">
              <a:lnSpc>
                <a:spcPts val="2448"/>
              </a:lnSpc>
            </a:pPr>
            <a:r>
              <a:rPr sz="2400" b="1" spc="-6" dirty="0">
                <a:solidFill>
                  <a:srgbClr val="800080"/>
                </a:solidFill>
                <a:latin typeface="Courier New"/>
                <a:cs typeface="Courier New"/>
              </a:rPr>
              <a:t>{</a:t>
            </a:r>
            <a:endParaRPr sz="2400">
              <a:latin typeface="Courier New"/>
              <a:cs typeface="Courier New"/>
            </a:endParaRPr>
          </a:p>
          <a:p>
            <a:pPr marL="1217099" marR="411766">
              <a:lnSpc>
                <a:spcPts val="2448"/>
              </a:lnSpc>
              <a:spcBef>
                <a:spcPts val="221"/>
              </a:spcBef>
            </a:pPr>
            <a:r>
              <a:rPr sz="2400" b="1" spc="-6" dirty="0">
                <a:solidFill>
                  <a:srgbClr val="800080"/>
                </a:solidFill>
                <a:latin typeface="Courier New"/>
                <a:cs typeface="Courier New"/>
              </a:rPr>
              <a:t>printf (“\n Stack is empty”);  exit(-1);</a:t>
            </a:r>
            <a:endParaRPr sz="2400">
              <a:latin typeface="Courier New"/>
              <a:cs typeface="Courier New"/>
            </a:endParaRPr>
          </a:p>
          <a:p>
            <a:pPr marL="671111">
              <a:lnSpc>
                <a:spcPts val="2226"/>
              </a:lnSpc>
            </a:pPr>
            <a:r>
              <a:rPr sz="2400" b="1" spc="-6" dirty="0">
                <a:solidFill>
                  <a:srgbClr val="800080"/>
                </a:solidFill>
                <a:latin typeface="Courier New"/>
                <a:cs typeface="Courier New"/>
              </a:rPr>
              <a:t>}</a:t>
            </a:r>
            <a:endParaRPr sz="2400">
              <a:latin typeface="Courier New"/>
              <a:cs typeface="Courier New"/>
            </a:endParaRPr>
          </a:p>
          <a:p>
            <a:pPr marL="671111">
              <a:lnSpc>
                <a:spcPts val="2448"/>
              </a:lnSpc>
            </a:pPr>
            <a:r>
              <a:rPr sz="2400" b="1" spc="-6" dirty="0">
                <a:solidFill>
                  <a:srgbClr val="800080"/>
                </a:solidFill>
                <a:latin typeface="Courier New"/>
                <a:cs typeface="Courier New"/>
              </a:rPr>
              <a:t>else</a:t>
            </a:r>
            <a:endParaRPr sz="2400">
              <a:latin typeface="Courier New"/>
              <a:cs typeface="Courier New"/>
            </a:endParaRPr>
          </a:p>
          <a:p>
            <a:pPr marL="671111">
              <a:lnSpc>
                <a:spcPts val="2448"/>
              </a:lnSpc>
            </a:pPr>
            <a:r>
              <a:rPr sz="2400" b="1" spc="-6" dirty="0">
                <a:solidFill>
                  <a:srgbClr val="800080"/>
                </a:solidFill>
                <a:latin typeface="Courier New"/>
                <a:cs typeface="Courier New"/>
              </a:rPr>
              <a:t>{</a:t>
            </a:r>
            <a:endParaRPr sz="2400">
              <a:latin typeface="Courier New"/>
              <a:cs typeface="Courier New"/>
            </a:endParaRPr>
          </a:p>
          <a:p>
            <a:pPr marL="1217099" marR="2412965">
              <a:lnSpc>
                <a:spcPts val="2448"/>
              </a:lnSpc>
              <a:spcBef>
                <a:spcPts val="227"/>
              </a:spcBef>
            </a:pPr>
            <a:r>
              <a:rPr sz="2400" b="1" spc="-6" dirty="0">
                <a:solidFill>
                  <a:srgbClr val="800080"/>
                </a:solidFill>
                <a:latin typeface="Courier New"/>
                <a:cs typeface="Courier New"/>
              </a:rPr>
              <a:t>t =</a:t>
            </a:r>
            <a:r>
              <a:rPr sz="2400" b="1" spc="-48" dirty="0">
                <a:solidFill>
                  <a:srgbClr val="800080"/>
                </a:solidFill>
                <a:latin typeface="Courier New"/>
                <a:cs typeface="Courier New"/>
              </a:rPr>
              <a:t> </a:t>
            </a:r>
            <a:r>
              <a:rPr sz="2400" b="1" spc="-6" dirty="0">
                <a:solidFill>
                  <a:srgbClr val="800080"/>
                </a:solidFill>
                <a:latin typeface="Courier New"/>
                <a:cs typeface="Courier New"/>
              </a:rPr>
              <a:t>(*top)-&gt;value;  </a:t>
            </a:r>
            <a:r>
              <a:rPr sz="2400" b="1" dirty="0">
                <a:solidFill>
                  <a:srgbClr val="800080"/>
                </a:solidFill>
                <a:latin typeface="Courier New"/>
                <a:cs typeface="Courier New"/>
              </a:rPr>
              <a:t> </a:t>
            </a:r>
            <a:r>
              <a:rPr sz="2400" b="1" spc="-6" dirty="0">
                <a:solidFill>
                  <a:srgbClr val="800080"/>
                </a:solidFill>
                <a:latin typeface="Courier New"/>
                <a:cs typeface="Courier New"/>
              </a:rPr>
              <a:t>p =</a:t>
            </a:r>
            <a:r>
              <a:rPr sz="2400" b="1" spc="-12" dirty="0">
                <a:solidFill>
                  <a:srgbClr val="800080"/>
                </a:solidFill>
                <a:latin typeface="Courier New"/>
                <a:cs typeface="Courier New"/>
              </a:rPr>
              <a:t> </a:t>
            </a:r>
            <a:r>
              <a:rPr sz="2400" b="1" spc="-6" dirty="0">
                <a:solidFill>
                  <a:srgbClr val="800080"/>
                </a:solidFill>
                <a:latin typeface="Courier New"/>
                <a:cs typeface="Courier New"/>
              </a:rPr>
              <a:t>*top;</a:t>
            </a:r>
            <a:endParaRPr sz="2400">
              <a:latin typeface="Courier New"/>
              <a:cs typeface="Courier New"/>
            </a:endParaRPr>
          </a:p>
          <a:p>
            <a:pPr marL="1217099">
              <a:lnSpc>
                <a:spcPts val="2226"/>
              </a:lnSpc>
            </a:pPr>
            <a:r>
              <a:rPr sz="2400" b="1" spc="-6" dirty="0">
                <a:solidFill>
                  <a:srgbClr val="800080"/>
                </a:solidFill>
                <a:latin typeface="Courier New"/>
                <a:cs typeface="Courier New"/>
              </a:rPr>
              <a:t>*top = (*top)-&gt;next;</a:t>
            </a:r>
            <a:endParaRPr sz="2400">
              <a:latin typeface="Courier New"/>
              <a:cs typeface="Courier New"/>
            </a:endParaRPr>
          </a:p>
          <a:p>
            <a:pPr marL="1217099" marR="4050929">
              <a:lnSpc>
                <a:spcPts val="2448"/>
              </a:lnSpc>
              <a:spcBef>
                <a:spcPts val="221"/>
              </a:spcBef>
            </a:pPr>
            <a:r>
              <a:rPr sz="2400" b="1" spc="-6" dirty="0">
                <a:solidFill>
                  <a:srgbClr val="800080"/>
                </a:solidFill>
                <a:latin typeface="Courier New"/>
                <a:cs typeface="Courier New"/>
              </a:rPr>
              <a:t>free</a:t>
            </a:r>
            <a:r>
              <a:rPr sz="2400" b="1" spc="-84" dirty="0">
                <a:solidFill>
                  <a:srgbClr val="800080"/>
                </a:solidFill>
                <a:latin typeface="Courier New"/>
                <a:cs typeface="Courier New"/>
              </a:rPr>
              <a:t> </a:t>
            </a:r>
            <a:r>
              <a:rPr sz="2400" b="1" spc="-6" dirty="0">
                <a:solidFill>
                  <a:srgbClr val="800080"/>
                </a:solidFill>
                <a:latin typeface="Courier New"/>
                <a:cs typeface="Courier New"/>
              </a:rPr>
              <a:t>(p);  return</a:t>
            </a:r>
            <a:r>
              <a:rPr sz="2400" b="1" spc="-84" dirty="0">
                <a:solidFill>
                  <a:srgbClr val="800080"/>
                </a:solidFill>
                <a:latin typeface="Courier New"/>
                <a:cs typeface="Courier New"/>
              </a:rPr>
              <a:t> </a:t>
            </a:r>
            <a:r>
              <a:rPr sz="2400" b="1" spc="-6" dirty="0">
                <a:solidFill>
                  <a:srgbClr val="800080"/>
                </a:solidFill>
                <a:latin typeface="Courier New"/>
                <a:cs typeface="Courier New"/>
              </a:rPr>
              <a:t>t;</a:t>
            </a:r>
            <a:endParaRPr sz="2400">
              <a:latin typeface="Courier New"/>
              <a:cs typeface="Courier New"/>
            </a:endParaRPr>
          </a:p>
          <a:p>
            <a:pPr marL="671111">
              <a:lnSpc>
                <a:spcPts val="2226"/>
              </a:lnSpc>
            </a:pPr>
            <a:r>
              <a:rPr sz="2400" b="1" spc="-6" dirty="0">
                <a:solidFill>
                  <a:srgbClr val="800080"/>
                </a:solidFill>
                <a:latin typeface="Courier New"/>
                <a:cs typeface="Courier New"/>
              </a:rPr>
              <a:t>}</a:t>
            </a:r>
            <a:endParaRPr sz="2400">
              <a:latin typeface="Courier New"/>
              <a:cs typeface="Courier New"/>
            </a:endParaRPr>
          </a:p>
          <a:p>
            <a:pPr marL="125122">
              <a:lnSpc>
                <a:spcPts val="2657"/>
              </a:lnSpc>
            </a:pPr>
            <a:r>
              <a:rPr sz="2400" b="1" spc="-6" dirty="0">
                <a:solidFill>
                  <a:srgbClr val="800080"/>
                </a:solidFill>
                <a:latin typeface="Courier New"/>
                <a:cs typeface="Courier New"/>
              </a:rPr>
              <a:t>}</a:t>
            </a:r>
            <a:endParaRPr sz="2400">
              <a:latin typeface="Courier New"/>
              <a:cs typeface="Courier New"/>
            </a:endParaRPr>
          </a:p>
        </p:txBody>
      </p:sp>
      <p:sp>
        <p:nvSpPr>
          <p:cNvPr id="4" name="object 4"/>
          <p:cNvSpPr txBox="1"/>
          <p:nvPr/>
        </p:nvSpPr>
        <p:spPr>
          <a:xfrm>
            <a:off x="9407537" y="3070548"/>
            <a:ext cx="2547075" cy="461590"/>
          </a:xfrm>
          <a:prstGeom prst="rect">
            <a:avLst/>
          </a:prstGeom>
        </p:spPr>
        <p:txBody>
          <a:bodyPr vert="horz" wrap="square" lIns="0" tIns="15166" rIns="0" bIns="0" rtlCol="0">
            <a:spAutoFit/>
          </a:bodyPr>
          <a:lstStyle/>
          <a:p>
            <a:pPr marL="15166">
              <a:spcBef>
                <a:spcPts val="119"/>
              </a:spcBef>
            </a:pPr>
            <a:r>
              <a:rPr sz="2900" b="1" spc="-6" dirty="0">
                <a:solidFill>
                  <a:srgbClr val="CC0000"/>
                </a:solidFill>
              </a:rPr>
              <a:t>LINKED</a:t>
            </a:r>
            <a:r>
              <a:rPr sz="2900" b="1" spc="-102" dirty="0">
                <a:solidFill>
                  <a:srgbClr val="CC0000"/>
                </a:solidFill>
              </a:rPr>
              <a:t> </a:t>
            </a:r>
            <a:r>
              <a:rPr sz="2900" b="1" spc="-6" dirty="0">
                <a:solidFill>
                  <a:srgbClr val="CC0000"/>
                </a:solidFill>
              </a:rPr>
              <a:t>LIST</a:t>
            </a:r>
            <a:endParaRPr sz="2900"/>
          </a:p>
        </p:txBody>
      </p:sp>
      <p:grpSp>
        <p:nvGrpSpPr>
          <p:cNvPr id="5" name="object 5"/>
          <p:cNvGrpSpPr>
            <a:grpSpLocks/>
          </p:cNvGrpSpPr>
          <p:nvPr/>
        </p:nvGrpSpPr>
        <p:grpSpPr bwMode="auto">
          <a:xfrm>
            <a:off x="0" y="0"/>
            <a:ext cx="12192000" cy="6858000"/>
            <a:chOff x="0" y="0"/>
            <a:chExt cx="16217900" cy="9118600"/>
          </a:xfrm>
        </p:grpSpPr>
        <p:sp>
          <p:nvSpPr>
            <p:cNvPr id="9"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12" dirty="0">
                <a:solidFill>
                  <a:srgbClr val="A50021"/>
                </a:solidFill>
                <a:latin typeface="Arial"/>
                <a:cs typeface="Arial"/>
              </a:rPr>
              <a:t>Checking </a:t>
            </a:r>
            <a:r>
              <a:rPr sz="3800" spc="-6" dirty="0">
                <a:solidFill>
                  <a:srgbClr val="A50021"/>
                </a:solidFill>
                <a:latin typeface="Arial"/>
                <a:cs typeface="Arial"/>
              </a:rPr>
              <a:t>for </a:t>
            </a:r>
            <a:r>
              <a:rPr sz="3800" spc="-12" dirty="0">
                <a:solidFill>
                  <a:srgbClr val="A50021"/>
                </a:solidFill>
                <a:latin typeface="Arial"/>
                <a:cs typeface="Arial"/>
              </a:rPr>
              <a:t>stack</a:t>
            </a:r>
            <a:r>
              <a:rPr sz="3800" spc="-6" dirty="0">
                <a:solidFill>
                  <a:srgbClr val="A50021"/>
                </a:solidFill>
                <a:latin typeface="Arial"/>
                <a:cs typeface="Arial"/>
              </a:rPr>
              <a:t> </a:t>
            </a:r>
            <a:r>
              <a:rPr sz="3800" spc="-12" dirty="0">
                <a:solidFill>
                  <a:srgbClr val="A50021"/>
                </a:solidFill>
                <a:latin typeface="Arial"/>
                <a:cs typeface="Arial"/>
              </a:rPr>
              <a:t>empty</a:t>
            </a:r>
            <a:endParaRPr sz="3800">
              <a:latin typeface="Arial"/>
              <a:cs typeface="Arial"/>
            </a:endParaRPr>
          </a:p>
        </p:txBody>
      </p:sp>
      <p:sp>
        <p:nvSpPr>
          <p:cNvPr id="3" name="object 3"/>
          <p:cNvSpPr txBox="1"/>
          <p:nvPr/>
        </p:nvSpPr>
        <p:spPr>
          <a:xfrm>
            <a:off x="899967" y="1363952"/>
            <a:ext cx="4788501" cy="2469870"/>
          </a:xfrm>
          <a:prstGeom prst="rect">
            <a:avLst/>
          </a:prstGeom>
          <a:solidFill>
            <a:srgbClr val="CCFFFF"/>
          </a:solidFill>
          <a:ln w="25146">
            <a:solidFill>
              <a:srgbClr val="800000"/>
            </a:solidFill>
          </a:ln>
        </p:spPr>
        <p:txBody>
          <a:bodyPr vert="horz" wrap="square" lIns="0" tIns="7583" rIns="0" bIns="0" rtlCol="0">
            <a:spAutoFit/>
          </a:bodyPr>
          <a:lstStyle/>
          <a:p>
            <a:pPr marL="125122">
              <a:lnSpc>
                <a:spcPts val="2800"/>
              </a:lnSpc>
              <a:spcBef>
                <a:spcPts val="60"/>
              </a:spcBef>
            </a:pPr>
            <a:r>
              <a:rPr sz="2400" b="1" spc="-6" dirty="0">
                <a:solidFill>
                  <a:srgbClr val="800080"/>
                </a:solidFill>
                <a:latin typeface="Courier New"/>
                <a:cs typeface="Courier New"/>
              </a:rPr>
              <a:t>int isempty (stack</a:t>
            </a:r>
            <a:r>
              <a:rPr sz="2400" b="1" spc="-18" dirty="0">
                <a:solidFill>
                  <a:srgbClr val="800080"/>
                </a:solidFill>
                <a:latin typeface="Courier New"/>
                <a:cs typeface="Courier New"/>
              </a:rPr>
              <a:t> </a:t>
            </a:r>
            <a:r>
              <a:rPr sz="2400" b="1" spc="-6" dirty="0">
                <a:solidFill>
                  <a:srgbClr val="800080"/>
                </a:solidFill>
                <a:latin typeface="Courier New"/>
                <a:cs typeface="Courier New"/>
              </a:rPr>
              <a:t>*s)</a:t>
            </a:r>
            <a:endParaRPr sz="2400">
              <a:latin typeface="Courier New"/>
              <a:cs typeface="Courier New"/>
            </a:endParaRPr>
          </a:p>
          <a:p>
            <a:pPr marL="125122">
              <a:lnSpc>
                <a:spcPts val="2729"/>
              </a:lnSpc>
            </a:pPr>
            <a:r>
              <a:rPr sz="2400" b="1" spc="-6" dirty="0">
                <a:solidFill>
                  <a:srgbClr val="800080"/>
                </a:solidFill>
                <a:latin typeface="Courier New"/>
                <a:cs typeface="Courier New"/>
              </a:rPr>
              <a:t>{</a:t>
            </a:r>
            <a:endParaRPr sz="2400">
              <a:latin typeface="Courier New"/>
              <a:cs typeface="Courier New"/>
            </a:endParaRPr>
          </a:p>
          <a:p>
            <a:pPr marL="671111">
              <a:lnSpc>
                <a:spcPts val="2729"/>
              </a:lnSpc>
            </a:pPr>
            <a:r>
              <a:rPr sz="2400" b="1" spc="-6" dirty="0">
                <a:solidFill>
                  <a:srgbClr val="800080"/>
                </a:solidFill>
                <a:latin typeface="Courier New"/>
                <a:cs typeface="Courier New"/>
              </a:rPr>
              <a:t>if (s-&gt;top ==</a:t>
            </a:r>
            <a:r>
              <a:rPr sz="2400" b="1" spc="-24" dirty="0">
                <a:solidFill>
                  <a:srgbClr val="800080"/>
                </a:solidFill>
                <a:latin typeface="Courier New"/>
                <a:cs typeface="Courier New"/>
              </a:rPr>
              <a:t> </a:t>
            </a:r>
            <a:r>
              <a:rPr sz="2400" b="1" spc="-6" dirty="0">
                <a:solidFill>
                  <a:srgbClr val="800080"/>
                </a:solidFill>
                <a:latin typeface="Courier New"/>
                <a:cs typeface="Courier New"/>
              </a:rPr>
              <a:t>-1)</a:t>
            </a:r>
            <a:endParaRPr sz="2400">
              <a:latin typeface="Courier New"/>
              <a:cs typeface="Courier New"/>
            </a:endParaRPr>
          </a:p>
          <a:p>
            <a:pPr marL="1945083">
              <a:lnSpc>
                <a:spcPts val="2735"/>
              </a:lnSpc>
            </a:pPr>
            <a:r>
              <a:rPr sz="2400" b="1" spc="-6" dirty="0">
                <a:solidFill>
                  <a:srgbClr val="800080"/>
                </a:solidFill>
                <a:latin typeface="Courier New"/>
                <a:cs typeface="Courier New"/>
              </a:rPr>
              <a:t>return</a:t>
            </a:r>
            <a:r>
              <a:rPr sz="2400" b="1" spc="-18" dirty="0">
                <a:solidFill>
                  <a:srgbClr val="800080"/>
                </a:solidFill>
                <a:latin typeface="Courier New"/>
                <a:cs typeface="Courier New"/>
              </a:rPr>
              <a:t> </a:t>
            </a:r>
            <a:r>
              <a:rPr sz="2400" b="1" spc="-6" dirty="0">
                <a:solidFill>
                  <a:srgbClr val="800080"/>
                </a:solidFill>
                <a:latin typeface="Courier New"/>
                <a:cs typeface="Courier New"/>
              </a:rPr>
              <a:t>1;</a:t>
            </a:r>
            <a:endParaRPr sz="2400">
              <a:latin typeface="Courier New"/>
              <a:cs typeface="Courier New"/>
            </a:endParaRPr>
          </a:p>
          <a:p>
            <a:pPr marL="671111">
              <a:lnSpc>
                <a:spcPts val="2735"/>
              </a:lnSpc>
            </a:pPr>
            <a:r>
              <a:rPr sz="2400" b="1" spc="-6" dirty="0">
                <a:solidFill>
                  <a:srgbClr val="800080"/>
                </a:solidFill>
                <a:latin typeface="Courier New"/>
                <a:cs typeface="Courier New"/>
              </a:rPr>
              <a:t>else</a:t>
            </a:r>
            <a:endParaRPr sz="2400">
              <a:latin typeface="Courier New"/>
              <a:cs typeface="Courier New"/>
            </a:endParaRPr>
          </a:p>
          <a:p>
            <a:pPr marL="1945083">
              <a:lnSpc>
                <a:spcPts val="2753"/>
              </a:lnSpc>
            </a:pPr>
            <a:r>
              <a:rPr sz="2400" b="1" spc="-6" dirty="0">
                <a:solidFill>
                  <a:srgbClr val="800080"/>
                </a:solidFill>
                <a:latin typeface="Courier New"/>
                <a:cs typeface="Courier New"/>
              </a:rPr>
              <a:t>return</a:t>
            </a:r>
            <a:r>
              <a:rPr sz="2400" b="1" spc="-30" dirty="0">
                <a:solidFill>
                  <a:srgbClr val="800080"/>
                </a:solidFill>
                <a:latin typeface="Courier New"/>
                <a:cs typeface="Courier New"/>
              </a:rPr>
              <a:t> </a:t>
            </a:r>
            <a:r>
              <a:rPr sz="2400" b="1" spc="-6" dirty="0">
                <a:solidFill>
                  <a:srgbClr val="800080"/>
                </a:solidFill>
                <a:latin typeface="Courier New"/>
                <a:cs typeface="Courier New"/>
              </a:rPr>
              <a:t>(0);</a:t>
            </a:r>
            <a:endParaRPr sz="2400">
              <a:latin typeface="Courier New"/>
              <a:cs typeface="Courier New"/>
            </a:endParaRPr>
          </a:p>
          <a:p>
            <a:pPr marL="125122">
              <a:lnSpc>
                <a:spcPts val="2818"/>
              </a:lnSpc>
            </a:pPr>
            <a:r>
              <a:rPr sz="2400" b="1" spc="-6" dirty="0">
                <a:solidFill>
                  <a:srgbClr val="800080"/>
                </a:solidFill>
                <a:latin typeface="Courier New"/>
                <a:cs typeface="Courier New"/>
              </a:rPr>
              <a:t>}</a:t>
            </a:r>
            <a:endParaRPr sz="2400">
              <a:latin typeface="Courier New"/>
              <a:cs typeface="Courier New"/>
            </a:endParaRPr>
          </a:p>
        </p:txBody>
      </p:sp>
      <p:sp>
        <p:nvSpPr>
          <p:cNvPr id="4" name="object 4"/>
          <p:cNvSpPr txBox="1"/>
          <p:nvPr/>
        </p:nvSpPr>
        <p:spPr>
          <a:xfrm>
            <a:off x="6503532" y="1363952"/>
            <a:ext cx="5399799" cy="2457046"/>
          </a:xfrm>
          <a:prstGeom prst="rect">
            <a:avLst/>
          </a:prstGeom>
          <a:solidFill>
            <a:srgbClr val="CCFFFF"/>
          </a:solidFill>
          <a:ln w="25146">
            <a:solidFill>
              <a:srgbClr val="800000"/>
            </a:solidFill>
          </a:ln>
        </p:spPr>
        <p:txBody>
          <a:bodyPr vert="horz" wrap="square" lIns="0" tIns="7583" rIns="0" bIns="0" rtlCol="0">
            <a:spAutoFit/>
          </a:bodyPr>
          <a:lstStyle/>
          <a:p>
            <a:pPr marL="125122">
              <a:lnSpc>
                <a:spcPts val="2800"/>
              </a:lnSpc>
              <a:spcBef>
                <a:spcPts val="60"/>
              </a:spcBef>
            </a:pPr>
            <a:r>
              <a:rPr sz="2400" b="1" spc="-6" dirty="0">
                <a:solidFill>
                  <a:srgbClr val="800080"/>
                </a:solidFill>
                <a:latin typeface="Courier New"/>
                <a:cs typeface="Courier New"/>
              </a:rPr>
              <a:t>int isempty (stack *top)</a:t>
            </a:r>
            <a:endParaRPr sz="2400">
              <a:latin typeface="Courier New"/>
              <a:cs typeface="Courier New"/>
            </a:endParaRPr>
          </a:p>
          <a:p>
            <a:pPr marL="125122">
              <a:lnSpc>
                <a:spcPts val="2729"/>
              </a:lnSpc>
            </a:pPr>
            <a:r>
              <a:rPr sz="2400" b="1" spc="-6" dirty="0">
                <a:solidFill>
                  <a:srgbClr val="800080"/>
                </a:solidFill>
                <a:latin typeface="Courier New"/>
                <a:cs typeface="Courier New"/>
              </a:rPr>
              <a:t>{</a:t>
            </a:r>
            <a:endParaRPr sz="2400">
              <a:latin typeface="Courier New"/>
              <a:cs typeface="Courier New"/>
            </a:endParaRPr>
          </a:p>
          <a:p>
            <a:pPr marL="671111">
              <a:lnSpc>
                <a:spcPts val="2729"/>
              </a:lnSpc>
            </a:pPr>
            <a:r>
              <a:rPr sz="2400" b="1" spc="-6" dirty="0">
                <a:solidFill>
                  <a:srgbClr val="800080"/>
                </a:solidFill>
                <a:latin typeface="Courier New"/>
                <a:cs typeface="Courier New"/>
              </a:rPr>
              <a:t>if (top ==</a:t>
            </a:r>
            <a:r>
              <a:rPr sz="2400" b="1" spc="-12" dirty="0">
                <a:solidFill>
                  <a:srgbClr val="800080"/>
                </a:solidFill>
                <a:latin typeface="Courier New"/>
                <a:cs typeface="Courier New"/>
              </a:rPr>
              <a:t> </a:t>
            </a:r>
            <a:r>
              <a:rPr sz="2400" b="1" spc="-6" dirty="0">
                <a:solidFill>
                  <a:srgbClr val="800080"/>
                </a:solidFill>
                <a:latin typeface="Courier New"/>
                <a:cs typeface="Courier New"/>
              </a:rPr>
              <a:t>NULL)</a:t>
            </a:r>
            <a:endParaRPr sz="2400">
              <a:latin typeface="Courier New"/>
              <a:cs typeface="Courier New"/>
            </a:endParaRPr>
          </a:p>
          <a:p>
            <a:pPr marL="853107" marR="1229989" indent="727226">
              <a:lnSpc>
                <a:spcPts val="2735"/>
              </a:lnSpc>
              <a:spcBef>
                <a:spcPts val="131"/>
              </a:spcBef>
            </a:pPr>
            <a:r>
              <a:rPr sz="2400" b="1" spc="-6" dirty="0">
                <a:solidFill>
                  <a:srgbClr val="800080"/>
                </a:solidFill>
                <a:latin typeface="Courier New"/>
                <a:cs typeface="Courier New"/>
              </a:rPr>
              <a:t>return</a:t>
            </a:r>
            <a:r>
              <a:rPr sz="2400" b="1" spc="-78" dirty="0">
                <a:solidFill>
                  <a:srgbClr val="800080"/>
                </a:solidFill>
                <a:latin typeface="Courier New"/>
                <a:cs typeface="Courier New"/>
              </a:rPr>
              <a:t> </a:t>
            </a:r>
            <a:r>
              <a:rPr sz="2400" b="1" spc="-6" dirty="0">
                <a:solidFill>
                  <a:srgbClr val="800080"/>
                </a:solidFill>
                <a:latin typeface="Courier New"/>
                <a:cs typeface="Courier New"/>
              </a:rPr>
              <a:t>(1);  else</a:t>
            </a:r>
            <a:endParaRPr sz="2400">
              <a:latin typeface="Courier New"/>
              <a:cs typeface="Courier New"/>
            </a:endParaRPr>
          </a:p>
          <a:p>
            <a:pPr marL="1581091">
              <a:lnSpc>
                <a:spcPts val="2615"/>
              </a:lnSpc>
            </a:pPr>
            <a:r>
              <a:rPr sz="2400" b="1" spc="-6" dirty="0">
                <a:solidFill>
                  <a:srgbClr val="800080"/>
                </a:solidFill>
                <a:latin typeface="Courier New"/>
                <a:cs typeface="Courier New"/>
              </a:rPr>
              <a:t>return</a:t>
            </a:r>
            <a:r>
              <a:rPr sz="2400" b="1" spc="-12" dirty="0">
                <a:solidFill>
                  <a:srgbClr val="800080"/>
                </a:solidFill>
                <a:latin typeface="Courier New"/>
                <a:cs typeface="Courier New"/>
              </a:rPr>
              <a:t> </a:t>
            </a:r>
            <a:r>
              <a:rPr sz="2400" b="1" spc="-6" dirty="0">
                <a:solidFill>
                  <a:srgbClr val="800080"/>
                </a:solidFill>
                <a:latin typeface="Courier New"/>
                <a:cs typeface="Courier New"/>
              </a:rPr>
              <a:t>(0);</a:t>
            </a:r>
            <a:endParaRPr sz="2400">
              <a:latin typeface="Courier New"/>
              <a:cs typeface="Courier New"/>
            </a:endParaRPr>
          </a:p>
          <a:p>
            <a:pPr marL="125122">
              <a:lnSpc>
                <a:spcPts val="2818"/>
              </a:lnSpc>
            </a:pPr>
            <a:r>
              <a:rPr sz="2400" b="1" spc="-6" dirty="0">
                <a:solidFill>
                  <a:srgbClr val="800080"/>
                </a:solidFill>
                <a:latin typeface="Courier New"/>
                <a:cs typeface="Courier New"/>
              </a:rPr>
              <a:t>}</a:t>
            </a:r>
            <a:endParaRPr sz="2400">
              <a:latin typeface="Courier New"/>
              <a:cs typeface="Courier New"/>
            </a:endParaRPr>
          </a:p>
        </p:txBody>
      </p:sp>
      <p:sp>
        <p:nvSpPr>
          <p:cNvPr id="5" name="object 5"/>
          <p:cNvSpPr txBox="1"/>
          <p:nvPr/>
        </p:nvSpPr>
        <p:spPr>
          <a:xfrm>
            <a:off x="2397986" y="3682415"/>
            <a:ext cx="1484096" cy="461590"/>
          </a:xfrm>
          <a:prstGeom prst="rect">
            <a:avLst/>
          </a:prstGeom>
        </p:spPr>
        <p:txBody>
          <a:bodyPr vert="horz" wrap="square" lIns="0" tIns="15166" rIns="0" bIns="0" rtlCol="0">
            <a:spAutoFit/>
          </a:bodyPr>
          <a:lstStyle/>
          <a:p>
            <a:pPr marL="15166">
              <a:spcBef>
                <a:spcPts val="119"/>
              </a:spcBef>
            </a:pPr>
            <a:r>
              <a:rPr sz="2900" b="1" spc="-6" dirty="0">
                <a:solidFill>
                  <a:srgbClr val="CC0000"/>
                </a:solidFill>
              </a:rPr>
              <a:t>ARRAY</a:t>
            </a:r>
            <a:endParaRPr sz="2900"/>
          </a:p>
        </p:txBody>
      </p:sp>
      <p:sp>
        <p:nvSpPr>
          <p:cNvPr id="6" name="object 6"/>
          <p:cNvSpPr txBox="1"/>
          <p:nvPr/>
        </p:nvSpPr>
        <p:spPr>
          <a:xfrm>
            <a:off x="7877085" y="3682415"/>
            <a:ext cx="2548773" cy="461590"/>
          </a:xfrm>
          <a:prstGeom prst="rect">
            <a:avLst/>
          </a:prstGeom>
        </p:spPr>
        <p:txBody>
          <a:bodyPr vert="horz" wrap="square" lIns="0" tIns="15166" rIns="0" bIns="0" rtlCol="0">
            <a:spAutoFit/>
          </a:bodyPr>
          <a:lstStyle/>
          <a:p>
            <a:pPr marL="15166">
              <a:spcBef>
                <a:spcPts val="119"/>
              </a:spcBef>
            </a:pPr>
            <a:r>
              <a:rPr sz="2900" b="1" spc="-6" dirty="0">
                <a:solidFill>
                  <a:srgbClr val="CC0000"/>
                </a:solidFill>
              </a:rPr>
              <a:t>LINKED</a:t>
            </a:r>
            <a:r>
              <a:rPr sz="2900" b="1" spc="-78" dirty="0">
                <a:solidFill>
                  <a:srgbClr val="CC0000"/>
                </a:solidFill>
              </a:rPr>
              <a:t> </a:t>
            </a:r>
            <a:r>
              <a:rPr sz="2900" b="1" dirty="0">
                <a:solidFill>
                  <a:srgbClr val="CC0000"/>
                </a:solidFill>
              </a:rPr>
              <a:t>LIST</a:t>
            </a:r>
            <a:endParaRPr sz="2900"/>
          </a:p>
        </p:txBody>
      </p:sp>
      <p:grpSp>
        <p:nvGrpSpPr>
          <p:cNvPr id="7" name="object 5"/>
          <p:cNvGrpSpPr>
            <a:grpSpLocks/>
          </p:cNvGrpSpPr>
          <p:nvPr/>
        </p:nvGrpSpPr>
        <p:grpSpPr bwMode="auto">
          <a:xfrm>
            <a:off x="0" y="0"/>
            <a:ext cx="12192000" cy="6858000"/>
            <a:chOff x="0" y="0"/>
            <a:chExt cx="16217900" cy="9118600"/>
          </a:xfrm>
        </p:grpSpPr>
        <p:sp>
          <p:nvSpPr>
            <p:cNvPr id="1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12" dirty="0">
                <a:solidFill>
                  <a:srgbClr val="A50021"/>
                </a:solidFill>
                <a:latin typeface="Arial"/>
                <a:cs typeface="Arial"/>
              </a:rPr>
              <a:t>Checking </a:t>
            </a:r>
            <a:r>
              <a:rPr sz="3800" spc="-6" dirty="0">
                <a:solidFill>
                  <a:srgbClr val="A50021"/>
                </a:solidFill>
                <a:latin typeface="Arial"/>
                <a:cs typeface="Arial"/>
              </a:rPr>
              <a:t>for </a:t>
            </a:r>
            <a:r>
              <a:rPr sz="3800" spc="-12" dirty="0">
                <a:solidFill>
                  <a:srgbClr val="A50021"/>
                </a:solidFill>
                <a:latin typeface="Arial"/>
                <a:cs typeface="Arial"/>
              </a:rPr>
              <a:t>stack</a:t>
            </a:r>
            <a:r>
              <a:rPr sz="3800" spc="-6" dirty="0">
                <a:solidFill>
                  <a:srgbClr val="A50021"/>
                </a:solidFill>
                <a:latin typeface="Arial"/>
                <a:cs typeface="Arial"/>
              </a:rPr>
              <a:t> </a:t>
            </a:r>
            <a:r>
              <a:rPr sz="3800" spc="-12" dirty="0">
                <a:solidFill>
                  <a:srgbClr val="A50021"/>
                </a:solidFill>
                <a:latin typeface="Arial"/>
                <a:cs typeface="Arial"/>
              </a:rPr>
              <a:t>full</a:t>
            </a:r>
            <a:endParaRPr sz="3800">
              <a:latin typeface="Arial"/>
              <a:cs typeface="Arial"/>
            </a:endParaRPr>
          </a:p>
        </p:txBody>
      </p:sp>
      <p:sp>
        <p:nvSpPr>
          <p:cNvPr id="3" name="object 3"/>
          <p:cNvSpPr txBox="1"/>
          <p:nvPr/>
        </p:nvSpPr>
        <p:spPr>
          <a:xfrm>
            <a:off x="899967" y="1363952"/>
            <a:ext cx="4976985" cy="3078880"/>
          </a:xfrm>
          <a:prstGeom prst="rect">
            <a:avLst/>
          </a:prstGeom>
          <a:solidFill>
            <a:srgbClr val="CCFFFF"/>
          </a:solidFill>
          <a:ln w="25146">
            <a:solidFill>
              <a:srgbClr val="800000"/>
            </a:solidFill>
          </a:ln>
        </p:spPr>
        <p:txBody>
          <a:bodyPr vert="horz" wrap="square" lIns="0" tIns="34124" rIns="0" bIns="0" rtlCol="0">
            <a:spAutoFit/>
          </a:bodyPr>
          <a:lstStyle/>
          <a:p>
            <a:pPr marL="125122">
              <a:spcBef>
                <a:spcPts val="269"/>
              </a:spcBef>
            </a:pPr>
            <a:r>
              <a:rPr sz="2400" b="1" spc="-6" dirty="0">
                <a:solidFill>
                  <a:srgbClr val="800080"/>
                </a:solidFill>
                <a:latin typeface="Courier New"/>
                <a:cs typeface="Courier New"/>
              </a:rPr>
              <a:t>int isfull (stack</a:t>
            </a:r>
            <a:r>
              <a:rPr sz="2400" b="1" spc="-12" dirty="0">
                <a:solidFill>
                  <a:srgbClr val="800080"/>
                </a:solidFill>
                <a:latin typeface="Courier New"/>
                <a:cs typeface="Courier New"/>
              </a:rPr>
              <a:t> </a:t>
            </a:r>
            <a:r>
              <a:rPr sz="2400" b="1" spc="-6" dirty="0">
                <a:solidFill>
                  <a:srgbClr val="800080"/>
                </a:solidFill>
                <a:latin typeface="Courier New"/>
                <a:cs typeface="Courier New"/>
              </a:rPr>
              <a:t>*s)</a:t>
            </a:r>
            <a:endParaRPr sz="2400">
              <a:latin typeface="Courier New"/>
              <a:cs typeface="Courier New"/>
            </a:endParaRPr>
          </a:p>
          <a:p>
            <a:pPr marL="125122">
              <a:spcBef>
                <a:spcPts val="149"/>
              </a:spcBef>
            </a:pPr>
            <a:r>
              <a:rPr sz="2400" b="1" spc="-6" dirty="0">
                <a:solidFill>
                  <a:srgbClr val="800080"/>
                </a:solidFill>
                <a:latin typeface="Courier New"/>
                <a:cs typeface="Courier New"/>
              </a:rPr>
              <a:t>{</a:t>
            </a:r>
            <a:endParaRPr sz="2400">
              <a:latin typeface="Courier New"/>
              <a:cs typeface="Courier New"/>
            </a:endParaRPr>
          </a:p>
          <a:p>
            <a:pPr marL="671111">
              <a:spcBef>
                <a:spcPts val="149"/>
              </a:spcBef>
            </a:pPr>
            <a:r>
              <a:rPr sz="2400" b="1" spc="-6" dirty="0">
                <a:solidFill>
                  <a:srgbClr val="800080"/>
                </a:solidFill>
                <a:latin typeface="Courier New"/>
                <a:cs typeface="Courier New"/>
              </a:rPr>
              <a:t>if (s-&gt;top</a:t>
            </a:r>
            <a:r>
              <a:rPr sz="2400" b="1" spc="-12" dirty="0">
                <a:solidFill>
                  <a:srgbClr val="800080"/>
                </a:solidFill>
                <a:latin typeface="Courier New"/>
                <a:cs typeface="Courier New"/>
              </a:rPr>
              <a:t> </a:t>
            </a:r>
            <a:r>
              <a:rPr sz="2400" b="1" spc="-6" dirty="0">
                <a:solidFill>
                  <a:srgbClr val="800080"/>
                </a:solidFill>
                <a:latin typeface="Courier New"/>
                <a:cs typeface="Courier New"/>
              </a:rPr>
              <a:t>==</a:t>
            </a:r>
            <a:endParaRPr sz="2400">
              <a:latin typeface="Courier New"/>
              <a:cs typeface="Courier New"/>
            </a:endParaRPr>
          </a:p>
          <a:p>
            <a:pPr marL="2127079">
              <a:spcBef>
                <a:spcPts val="149"/>
              </a:spcBef>
            </a:pPr>
            <a:r>
              <a:rPr sz="2400" b="1" spc="-6" dirty="0">
                <a:solidFill>
                  <a:srgbClr val="800080"/>
                </a:solidFill>
                <a:latin typeface="Courier New"/>
                <a:cs typeface="Courier New"/>
              </a:rPr>
              <a:t>(MAXSIZE–1))</a:t>
            </a:r>
            <a:endParaRPr sz="2400">
              <a:latin typeface="Courier New"/>
              <a:cs typeface="Courier New"/>
            </a:endParaRPr>
          </a:p>
          <a:p>
            <a:pPr marL="1581091">
              <a:spcBef>
                <a:spcPts val="143"/>
              </a:spcBef>
            </a:pPr>
            <a:r>
              <a:rPr sz="2400" b="1" spc="-6" dirty="0">
                <a:solidFill>
                  <a:srgbClr val="800080"/>
                </a:solidFill>
                <a:latin typeface="Courier New"/>
                <a:cs typeface="Courier New"/>
              </a:rPr>
              <a:t>return</a:t>
            </a:r>
            <a:r>
              <a:rPr sz="2400" b="1" spc="-12" dirty="0">
                <a:solidFill>
                  <a:srgbClr val="800080"/>
                </a:solidFill>
                <a:latin typeface="Courier New"/>
                <a:cs typeface="Courier New"/>
              </a:rPr>
              <a:t> </a:t>
            </a:r>
            <a:r>
              <a:rPr sz="2400" b="1" spc="-6" dirty="0">
                <a:solidFill>
                  <a:srgbClr val="800080"/>
                </a:solidFill>
                <a:latin typeface="Courier New"/>
                <a:cs typeface="Courier New"/>
              </a:rPr>
              <a:t>1;</a:t>
            </a:r>
            <a:endParaRPr sz="2400">
              <a:latin typeface="Courier New"/>
              <a:cs typeface="Courier New"/>
            </a:endParaRPr>
          </a:p>
          <a:p>
            <a:pPr marL="671111">
              <a:spcBef>
                <a:spcPts val="149"/>
              </a:spcBef>
            </a:pPr>
            <a:r>
              <a:rPr sz="2400" b="1" spc="-6" dirty="0">
                <a:solidFill>
                  <a:srgbClr val="800080"/>
                </a:solidFill>
                <a:latin typeface="Courier New"/>
                <a:cs typeface="Courier New"/>
              </a:rPr>
              <a:t>else</a:t>
            </a:r>
            <a:endParaRPr sz="2400">
              <a:latin typeface="Courier New"/>
              <a:cs typeface="Courier New"/>
            </a:endParaRPr>
          </a:p>
          <a:p>
            <a:pPr marL="1581091">
              <a:spcBef>
                <a:spcPts val="149"/>
              </a:spcBef>
            </a:pPr>
            <a:r>
              <a:rPr sz="2400" b="1" spc="-6" dirty="0">
                <a:solidFill>
                  <a:srgbClr val="800080"/>
                </a:solidFill>
                <a:latin typeface="Courier New"/>
                <a:cs typeface="Courier New"/>
              </a:rPr>
              <a:t>return</a:t>
            </a:r>
            <a:r>
              <a:rPr sz="2400" b="1" spc="-18" dirty="0">
                <a:solidFill>
                  <a:srgbClr val="800080"/>
                </a:solidFill>
                <a:latin typeface="Courier New"/>
                <a:cs typeface="Courier New"/>
              </a:rPr>
              <a:t> </a:t>
            </a:r>
            <a:r>
              <a:rPr sz="2400" b="1" spc="-6" dirty="0">
                <a:solidFill>
                  <a:srgbClr val="800080"/>
                </a:solidFill>
                <a:latin typeface="Courier New"/>
                <a:cs typeface="Courier New"/>
              </a:rPr>
              <a:t>(0);</a:t>
            </a:r>
            <a:endParaRPr sz="2400">
              <a:latin typeface="Courier New"/>
              <a:cs typeface="Courier New"/>
            </a:endParaRPr>
          </a:p>
          <a:p>
            <a:pPr marL="125122">
              <a:spcBef>
                <a:spcPts val="149"/>
              </a:spcBef>
            </a:pPr>
            <a:r>
              <a:rPr sz="2400" b="1" spc="-6" dirty="0">
                <a:solidFill>
                  <a:srgbClr val="800080"/>
                </a:solidFill>
                <a:latin typeface="Courier New"/>
                <a:cs typeface="Courier New"/>
              </a:rPr>
              <a:t>}</a:t>
            </a:r>
            <a:endParaRPr sz="2400">
              <a:latin typeface="Courier New"/>
              <a:cs typeface="Courier New"/>
            </a:endParaRPr>
          </a:p>
        </p:txBody>
      </p:sp>
      <p:sp>
        <p:nvSpPr>
          <p:cNvPr id="4" name="object 4"/>
          <p:cNvSpPr txBox="1"/>
          <p:nvPr/>
        </p:nvSpPr>
        <p:spPr>
          <a:xfrm>
            <a:off x="6197883" y="1363952"/>
            <a:ext cx="5094150" cy="2671195"/>
          </a:xfrm>
          <a:prstGeom prst="rect">
            <a:avLst/>
          </a:prstGeom>
          <a:solidFill>
            <a:srgbClr val="CCFFFF"/>
          </a:solidFill>
          <a:ln w="25146">
            <a:solidFill>
              <a:srgbClr val="800000"/>
            </a:solidFill>
          </a:ln>
        </p:spPr>
        <p:txBody>
          <a:bodyPr vert="horz" wrap="square" lIns="0" tIns="62181" rIns="0" bIns="0" rtlCol="0">
            <a:spAutoFit/>
          </a:bodyPr>
          <a:lstStyle/>
          <a:p>
            <a:pPr marL="534613" marR="235837" indent="-409491" algn="just">
              <a:spcBef>
                <a:spcPts val="488"/>
              </a:spcBef>
              <a:buFont typeface="Arial"/>
              <a:buChar char="•"/>
              <a:tabLst>
                <a:tab pos="535371" algn="l"/>
              </a:tabLst>
            </a:pPr>
            <a:r>
              <a:rPr sz="2400" b="1" spc="-6" dirty="0">
                <a:solidFill>
                  <a:srgbClr val="3333CC"/>
                </a:solidFill>
              </a:rPr>
              <a:t>Not </a:t>
            </a:r>
            <a:r>
              <a:rPr sz="2400" b="1" spc="-12" dirty="0">
                <a:solidFill>
                  <a:srgbClr val="3333CC"/>
                </a:solidFill>
              </a:rPr>
              <a:t>required </a:t>
            </a:r>
            <a:r>
              <a:rPr sz="2400" b="1" spc="-6" dirty="0">
                <a:solidFill>
                  <a:srgbClr val="3333CC"/>
                </a:solidFill>
              </a:rPr>
              <a:t>for linked </a:t>
            </a:r>
            <a:r>
              <a:rPr sz="2400" b="1" spc="-12" dirty="0">
                <a:solidFill>
                  <a:srgbClr val="3333CC"/>
                </a:solidFill>
              </a:rPr>
              <a:t>list  implementation.</a:t>
            </a:r>
            <a:endParaRPr sz="2400"/>
          </a:p>
          <a:p>
            <a:pPr marL="534613" marR="172896" indent="-409491" algn="just">
              <a:spcBef>
                <a:spcPts val="388"/>
              </a:spcBef>
              <a:buFont typeface="Arial"/>
              <a:buChar char="•"/>
              <a:tabLst>
                <a:tab pos="535371" algn="l"/>
              </a:tabLst>
            </a:pPr>
            <a:r>
              <a:rPr sz="2400" b="1" spc="-6" dirty="0">
                <a:solidFill>
                  <a:srgbClr val="3333CC"/>
                </a:solidFill>
              </a:rPr>
              <a:t>In the </a:t>
            </a:r>
            <a:r>
              <a:rPr sz="2400" b="1" spc="-6" dirty="0">
                <a:solidFill>
                  <a:srgbClr val="800080"/>
                </a:solidFill>
                <a:latin typeface="Courier New"/>
                <a:cs typeface="Courier New"/>
              </a:rPr>
              <a:t>push()</a:t>
            </a:r>
            <a:r>
              <a:rPr sz="2400" b="1" spc="-800" dirty="0">
                <a:solidFill>
                  <a:srgbClr val="800080"/>
                </a:solidFill>
                <a:latin typeface="Courier New"/>
                <a:cs typeface="Courier New"/>
              </a:rPr>
              <a:t> </a:t>
            </a:r>
            <a:r>
              <a:rPr sz="2400" b="1" spc="-12" dirty="0">
                <a:solidFill>
                  <a:srgbClr val="3333CC"/>
                </a:solidFill>
              </a:rPr>
              <a:t>function, we  </a:t>
            </a:r>
            <a:r>
              <a:rPr sz="2400" b="1" spc="-6" dirty="0">
                <a:solidFill>
                  <a:srgbClr val="3333CC"/>
                </a:solidFill>
              </a:rPr>
              <a:t>can </a:t>
            </a:r>
            <a:r>
              <a:rPr sz="2400" b="1" spc="-12" dirty="0">
                <a:solidFill>
                  <a:srgbClr val="3333CC"/>
                </a:solidFill>
              </a:rPr>
              <a:t>check </a:t>
            </a:r>
            <a:r>
              <a:rPr sz="2400" b="1" spc="-6" dirty="0">
                <a:solidFill>
                  <a:srgbClr val="3333CC"/>
                </a:solidFill>
              </a:rPr>
              <a:t>the </a:t>
            </a:r>
            <a:r>
              <a:rPr sz="2400" b="1" spc="-12" dirty="0">
                <a:solidFill>
                  <a:srgbClr val="3333CC"/>
                </a:solidFill>
              </a:rPr>
              <a:t>return value  </a:t>
            </a:r>
            <a:r>
              <a:rPr sz="2400" b="1" spc="-6" dirty="0">
                <a:solidFill>
                  <a:srgbClr val="3333CC"/>
                </a:solidFill>
              </a:rPr>
              <a:t>of </a:t>
            </a:r>
            <a:r>
              <a:rPr sz="2400" b="1" spc="-6" dirty="0">
                <a:solidFill>
                  <a:srgbClr val="800080"/>
                </a:solidFill>
                <a:latin typeface="Courier New"/>
                <a:cs typeface="Courier New"/>
              </a:rPr>
              <a:t>malloc()</a:t>
            </a:r>
            <a:r>
              <a:rPr sz="2400" b="1" spc="-6" dirty="0">
                <a:solidFill>
                  <a:srgbClr val="3333CC"/>
                </a:solidFill>
                <a:latin typeface="Times New Roman"/>
                <a:cs typeface="Times New Roman"/>
              </a:rPr>
              <a:t>.</a:t>
            </a:r>
            <a:endParaRPr sz="2400">
              <a:latin typeface="Times New Roman"/>
              <a:cs typeface="Times New Roman"/>
            </a:endParaRPr>
          </a:p>
          <a:p>
            <a:pPr marL="1012353" marR="207779" indent="-341243" algn="just">
              <a:spcBef>
                <a:spcPts val="705"/>
              </a:spcBef>
            </a:pPr>
            <a:r>
              <a:rPr sz="2100" spc="-6" dirty="0">
                <a:solidFill>
                  <a:srgbClr val="336500"/>
                </a:solidFill>
              </a:rPr>
              <a:t>– </a:t>
            </a:r>
            <a:r>
              <a:rPr sz="2100" b="1" spc="-6" dirty="0">
                <a:solidFill>
                  <a:srgbClr val="336500"/>
                </a:solidFill>
              </a:rPr>
              <a:t>If -1, then memory cannot  </a:t>
            </a:r>
            <a:r>
              <a:rPr sz="2100" b="1" dirty="0">
                <a:solidFill>
                  <a:srgbClr val="336500"/>
                </a:solidFill>
              </a:rPr>
              <a:t>be</a:t>
            </a:r>
            <a:r>
              <a:rPr sz="2100" b="1" spc="-12" dirty="0">
                <a:solidFill>
                  <a:srgbClr val="336500"/>
                </a:solidFill>
              </a:rPr>
              <a:t> </a:t>
            </a:r>
            <a:r>
              <a:rPr sz="2100" b="1" dirty="0">
                <a:solidFill>
                  <a:srgbClr val="336500"/>
                </a:solidFill>
              </a:rPr>
              <a:t>allocated.</a:t>
            </a:r>
            <a:endParaRPr sz="2100"/>
          </a:p>
        </p:txBody>
      </p:sp>
      <p:sp>
        <p:nvSpPr>
          <p:cNvPr id="5" name="object 5"/>
          <p:cNvSpPr txBox="1"/>
          <p:nvPr/>
        </p:nvSpPr>
        <p:spPr>
          <a:xfrm>
            <a:off x="2397986" y="4141314"/>
            <a:ext cx="1484096" cy="461590"/>
          </a:xfrm>
          <a:prstGeom prst="rect">
            <a:avLst/>
          </a:prstGeom>
        </p:spPr>
        <p:txBody>
          <a:bodyPr vert="horz" wrap="square" lIns="0" tIns="15166" rIns="0" bIns="0" rtlCol="0">
            <a:spAutoFit/>
          </a:bodyPr>
          <a:lstStyle/>
          <a:p>
            <a:pPr marL="15166">
              <a:spcBef>
                <a:spcPts val="119"/>
              </a:spcBef>
            </a:pPr>
            <a:r>
              <a:rPr sz="2900" b="1" spc="-6" dirty="0">
                <a:solidFill>
                  <a:srgbClr val="CC0000"/>
                </a:solidFill>
              </a:rPr>
              <a:t>ARRAY</a:t>
            </a:r>
            <a:endParaRPr sz="2900"/>
          </a:p>
        </p:txBody>
      </p:sp>
      <p:sp>
        <p:nvSpPr>
          <p:cNvPr id="6" name="object 6"/>
          <p:cNvSpPr txBox="1"/>
          <p:nvPr/>
        </p:nvSpPr>
        <p:spPr>
          <a:xfrm>
            <a:off x="7571436" y="4141314"/>
            <a:ext cx="2548773" cy="461590"/>
          </a:xfrm>
          <a:prstGeom prst="rect">
            <a:avLst/>
          </a:prstGeom>
        </p:spPr>
        <p:txBody>
          <a:bodyPr vert="horz" wrap="square" lIns="0" tIns="15166" rIns="0" bIns="0" rtlCol="0">
            <a:spAutoFit/>
          </a:bodyPr>
          <a:lstStyle/>
          <a:p>
            <a:pPr marL="15166">
              <a:spcBef>
                <a:spcPts val="119"/>
              </a:spcBef>
            </a:pPr>
            <a:r>
              <a:rPr sz="2900" b="1" spc="-6" dirty="0">
                <a:solidFill>
                  <a:srgbClr val="CC0000"/>
                </a:solidFill>
              </a:rPr>
              <a:t>LINKED</a:t>
            </a:r>
            <a:r>
              <a:rPr sz="2900" b="1" spc="-78" dirty="0">
                <a:solidFill>
                  <a:srgbClr val="CC0000"/>
                </a:solidFill>
              </a:rPr>
              <a:t> </a:t>
            </a:r>
            <a:r>
              <a:rPr sz="2900" b="1" dirty="0">
                <a:solidFill>
                  <a:srgbClr val="CC0000"/>
                </a:solidFill>
              </a:rPr>
              <a:t>LIST</a:t>
            </a:r>
            <a:endParaRPr sz="2900"/>
          </a:p>
        </p:txBody>
      </p:sp>
      <p:grpSp>
        <p:nvGrpSpPr>
          <p:cNvPr id="7" name="object 5"/>
          <p:cNvGrpSpPr>
            <a:grpSpLocks/>
          </p:cNvGrpSpPr>
          <p:nvPr/>
        </p:nvGrpSpPr>
        <p:grpSpPr bwMode="auto">
          <a:xfrm>
            <a:off x="0" y="0"/>
            <a:ext cx="12192000" cy="6858000"/>
            <a:chOff x="0" y="0"/>
            <a:chExt cx="16217900" cy="9118600"/>
          </a:xfrm>
        </p:grpSpPr>
        <p:sp>
          <p:nvSpPr>
            <p:cNvPr id="1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12" dirty="0">
                <a:solidFill>
                  <a:srgbClr val="A50021"/>
                </a:solidFill>
                <a:latin typeface="Arial"/>
                <a:cs typeface="Arial"/>
              </a:rPr>
              <a:t>Example </a:t>
            </a:r>
            <a:r>
              <a:rPr sz="3800" spc="-6" dirty="0">
                <a:solidFill>
                  <a:srgbClr val="A50021"/>
                </a:solidFill>
                <a:latin typeface="Arial"/>
                <a:cs typeface="Arial"/>
              </a:rPr>
              <a:t>main </a:t>
            </a:r>
            <a:r>
              <a:rPr sz="3800" spc="-12" dirty="0">
                <a:solidFill>
                  <a:srgbClr val="A50021"/>
                </a:solidFill>
                <a:latin typeface="Arial"/>
                <a:cs typeface="Arial"/>
              </a:rPr>
              <a:t>function </a:t>
            </a:r>
            <a:r>
              <a:rPr sz="3800" spc="-6" dirty="0">
                <a:solidFill>
                  <a:srgbClr val="A50021"/>
                </a:solidFill>
                <a:latin typeface="Arial"/>
                <a:cs typeface="Arial"/>
              </a:rPr>
              <a:t>::</a:t>
            </a:r>
            <a:r>
              <a:rPr sz="3800" dirty="0">
                <a:solidFill>
                  <a:srgbClr val="A50021"/>
                </a:solidFill>
                <a:latin typeface="Arial"/>
                <a:cs typeface="Arial"/>
              </a:rPr>
              <a:t> </a:t>
            </a:r>
            <a:r>
              <a:rPr sz="3800" spc="-12" dirty="0">
                <a:solidFill>
                  <a:srgbClr val="A50021"/>
                </a:solidFill>
                <a:latin typeface="Arial"/>
                <a:cs typeface="Arial"/>
              </a:rPr>
              <a:t>array</a:t>
            </a:r>
            <a:endParaRPr sz="3800">
              <a:latin typeface="Arial"/>
              <a:cs typeface="Arial"/>
            </a:endParaRPr>
          </a:p>
        </p:txBody>
      </p:sp>
      <p:sp>
        <p:nvSpPr>
          <p:cNvPr id="3" name="object 3"/>
          <p:cNvSpPr/>
          <p:nvPr/>
        </p:nvSpPr>
        <p:spPr>
          <a:xfrm>
            <a:off x="288669" y="1363952"/>
            <a:ext cx="5297916" cy="4741963"/>
          </a:xfrm>
          <a:custGeom>
            <a:avLst/>
            <a:gdLst/>
            <a:ahLst/>
            <a:cxnLst/>
            <a:rect l="l" t="t" r="r" b="b"/>
            <a:pathLst>
              <a:path w="3962400" h="4724400">
                <a:moveTo>
                  <a:pt x="3962400" y="4724400"/>
                </a:moveTo>
                <a:lnTo>
                  <a:pt x="3962400" y="0"/>
                </a:lnTo>
                <a:lnTo>
                  <a:pt x="0" y="0"/>
                </a:lnTo>
                <a:lnTo>
                  <a:pt x="0" y="4724400"/>
                </a:lnTo>
                <a:lnTo>
                  <a:pt x="3962400" y="4724400"/>
                </a:lnTo>
                <a:close/>
              </a:path>
            </a:pathLst>
          </a:custGeom>
          <a:solidFill>
            <a:srgbClr val="CCFFFF"/>
          </a:solidFill>
        </p:spPr>
        <p:txBody>
          <a:bodyPr wrap="square" lIns="0" tIns="0" rIns="0" bIns="0" rtlCol="0"/>
          <a:lstStyle/>
          <a:p>
            <a:endParaRPr/>
          </a:p>
        </p:txBody>
      </p:sp>
      <p:sp>
        <p:nvSpPr>
          <p:cNvPr id="4" name="object 4"/>
          <p:cNvSpPr/>
          <p:nvPr/>
        </p:nvSpPr>
        <p:spPr>
          <a:xfrm>
            <a:off x="288669" y="1363952"/>
            <a:ext cx="5297916" cy="4741963"/>
          </a:xfrm>
          <a:custGeom>
            <a:avLst/>
            <a:gdLst/>
            <a:ahLst/>
            <a:cxnLst/>
            <a:rect l="l" t="t" r="r" b="b"/>
            <a:pathLst>
              <a:path w="3962400" h="4724400">
                <a:moveTo>
                  <a:pt x="3962400" y="4724400"/>
                </a:moveTo>
                <a:lnTo>
                  <a:pt x="3962400" y="0"/>
                </a:lnTo>
                <a:lnTo>
                  <a:pt x="0" y="0"/>
                </a:lnTo>
                <a:lnTo>
                  <a:pt x="0" y="4724400"/>
                </a:lnTo>
                <a:lnTo>
                  <a:pt x="3962400" y="4724400"/>
                </a:lnTo>
                <a:close/>
              </a:path>
            </a:pathLst>
          </a:custGeom>
          <a:ln w="25146">
            <a:solidFill>
              <a:srgbClr val="800000"/>
            </a:solidFill>
          </a:ln>
        </p:spPr>
        <p:txBody>
          <a:bodyPr wrap="square" lIns="0" tIns="0" rIns="0" bIns="0" rtlCol="0"/>
          <a:lstStyle/>
          <a:p>
            <a:endParaRPr/>
          </a:p>
        </p:txBody>
      </p:sp>
      <p:sp>
        <p:nvSpPr>
          <p:cNvPr id="5" name="object 5"/>
          <p:cNvSpPr txBox="1"/>
          <p:nvPr/>
        </p:nvSpPr>
        <p:spPr>
          <a:xfrm>
            <a:off x="412287" y="1332771"/>
            <a:ext cx="3503077" cy="1971491"/>
          </a:xfrm>
          <a:prstGeom prst="rect">
            <a:avLst/>
          </a:prstGeom>
        </p:spPr>
        <p:txBody>
          <a:bodyPr vert="horz" wrap="square" lIns="0" tIns="15166" rIns="0" bIns="0" rtlCol="0">
            <a:spAutoFit/>
          </a:bodyPr>
          <a:lstStyle/>
          <a:p>
            <a:pPr marL="15166" marR="6067">
              <a:lnSpc>
                <a:spcPct val="110600"/>
              </a:lnSpc>
              <a:spcBef>
                <a:spcPts val="119"/>
              </a:spcBef>
            </a:pPr>
            <a:r>
              <a:rPr sz="2100" b="1" spc="-6" dirty="0">
                <a:solidFill>
                  <a:srgbClr val="800080"/>
                </a:solidFill>
                <a:latin typeface="Courier New"/>
                <a:cs typeface="Courier New"/>
              </a:rPr>
              <a:t>#include </a:t>
            </a:r>
            <a:r>
              <a:rPr sz="2100" b="1" spc="-12" dirty="0">
                <a:solidFill>
                  <a:srgbClr val="800080"/>
                </a:solidFill>
                <a:latin typeface="Courier New"/>
                <a:cs typeface="Courier New"/>
              </a:rPr>
              <a:t>&lt;stdio.h&gt;  </a:t>
            </a:r>
            <a:r>
              <a:rPr sz="2100" b="1" spc="-6" dirty="0">
                <a:solidFill>
                  <a:srgbClr val="800080"/>
                </a:solidFill>
                <a:latin typeface="Courier New"/>
                <a:cs typeface="Courier New"/>
              </a:rPr>
              <a:t>#define MAXSIZE</a:t>
            </a:r>
            <a:r>
              <a:rPr sz="2100" b="1" spc="-125" dirty="0">
                <a:solidFill>
                  <a:srgbClr val="800080"/>
                </a:solidFill>
                <a:latin typeface="Courier New"/>
                <a:cs typeface="Courier New"/>
              </a:rPr>
              <a:t> </a:t>
            </a:r>
            <a:r>
              <a:rPr sz="2100" b="1" spc="-12" dirty="0">
                <a:solidFill>
                  <a:srgbClr val="800080"/>
                </a:solidFill>
                <a:latin typeface="Courier New"/>
                <a:cs typeface="Courier New"/>
              </a:rPr>
              <a:t>100</a:t>
            </a:r>
            <a:endParaRPr sz="2100">
              <a:latin typeface="Courier New"/>
              <a:cs typeface="Courier New"/>
            </a:endParaRPr>
          </a:p>
          <a:p>
            <a:pPr marL="15166">
              <a:spcBef>
                <a:spcPts val="1523"/>
              </a:spcBef>
            </a:pPr>
            <a:r>
              <a:rPr sz="2100" b="1" spc="-12" dirty="0">
                <a:solidFill>
                  <a:srgbClr val="800080"/>
                </a:solidFill>
                <a:latin typeface="Courier New"/>
                <a:cs typeface="Courier New"/>
              </a:rPr>
              <a:t>struct</a:t>
            </a:r>
            <a:r>
              <a:rPr sz="2100" b="1" spc="-24" dirty="0">
                <a:solidFill>
                  <a:srgbClr val="800080"/>
                </a:solidFill>
                <a:latin typeface="Courier New"/>
                <a:cs typeface="Courier New"/>
              </a:rPr>
              <a:t> </a:t>
            </a:r>
            <a:r>
              <a:rPr sz="2100" b="1" spc="-18" dirty="0">
                <a:solidFill>
                  <a:srgbClr val="800080"/>
                </a:solidFill>
                <a:latin typeface="Courier New"/>
                <a:cs typeface="Courier New"/>
              </a:rPr>
              <a:t>lifo</a:t>
            </a:r>
            <a:endParaRPr sz="2100">
              <a:latin typeface="Courier New"/>
              <a:cs typeface="Courier New"/>
            </a:endParaRPr>
          </a:p>
          <a:p>
            <a:pPr marL="15166">
              <a:spcBef>
                <a:spcPts val="273"/>
              </a:spcBef>
            </a:pPr>
            <a:r>
              <a:rPr sz="2100" b="1" spc="-6" dirty="0">
                <a:solidFill>
                  <a:srgbClr val="800080"/>
                </a:solidFill>
                <a:latin typeface="Courier New"/>
                <a:cs typeface="Courier New"/>
              </a:rPr>
              <a:t>{</a:t>
            </a:r>
            <a:endParaRPr sz="2100">
              <a:latin typeface="Courier New"/>
              <a:cs typeface="Courier New"/>
            </a:endParaRPr>
          </a:p>
          <a:p>
            <a:pPr marL="504281">
              <a:spcBef>
                <a:spcPts val="273"/>
              </a:spcBef>
            </a:pPr>
            <a:r>
              <a:rPr sz="2100" b="1" spc="-12" dirty="0">
                <a:solidFill>
                  <a:srgbClr val="800080"/>
                </a:solidFill>
                <a:latin typeface="Courier New"/>
                <a:cs typeface="Courier New"/>
              </a:rPr>
              <a:t>int</a:t>
            </a:r>
            <a:r>
              <a:rPr sz="2100" b="1" spc="-48" dirty="0">
                <a:solidFill>
                  <a:srgbClr val="800080"/>
                </a:solidFill>
                <a:latin typeface="Courier New"/>
                <a:cs typeface="Courier New"/>
              </a:rPr>
              <a:t> </a:t>
            </a:r>
            <a:r>
              <a:rPr sz="2100" b="1" spc="-18" dirty="0">
                <a:solidFill>
                  <a:srgbClr val="800080"/>
                </a:solidFill>
                <a:latin typeface="Courier New"/>
                <a:cs typeface="Courier New"/>
              </a:rPr>
              <a:t>st[MAXSIZE];</a:t>
            </a:r>
            <a:endParaRPr sz="2100">
              <a:latin typeface="Courier New"/>
              <a:cs typeface="Courier New"/>
            </a:endParaRPr>
          </a:p>
        </p:txBody>
      </p:sp>
      <p:sp>
        <p:nvSpPr>
          <p:cNvPr id="6" name="object 6"/>
          <p:cNvSpPr txBox="1"/>
          <p:nvPr/>
        </p:nvSpPr>
        <p:spPr>
          <a:xfrm>
            <a:off x="412287" y="2988940"/>
            <a:ext cx="4780011" cy="1096213"/>
          </a:xfrm>
          <a:prstGeom prst="rect">
            <a:avLst/>
          </a:prstGeom>
        </p:spPr>
        <p:txBody>
          <a:bodyPr vert="horz" wrap="square" lIns="0" tIns="49291" rIns="0" bIns="0" rtlCol="0">
            <a:spAutoFit/>
          </a:bodyPr>
          <a:lstStyle/>
          <a:p>
            <a:pPr marL="504281">
              <a:spcBef>
                <a:spcPts val="388"/>
              </a:spcBef>
              <a:tabLst>
                <a:tab pos="1319472" algn="l"/>
              </a:tabLst>
            </a:pPr>
            <a:r>
              <a:rPr sz="2100" b="1" spc="-12" dirty="0">
                <a:solidFill>
                  <a:srgbClr val="800080"/>
                </a:solidFill>
                <a:latin typeface="Courier New"/>
                <a:cs typeface="Courier New"/>
              </a:rPr>
              <a:t>int	</a:t>
            </a:r>
            <a:r>
              <a:rPr sz="2100" b="1" spc="-18" dirty="0">
                <a:solidFill>
                  <a:srgbClr val="800080"/>
                </a:solidFill>
                <a:latin typeface="Courier New"/>
                <a:cs typeface="Courier New"/>
              </a:rPr>
              <a:t>top;</a:t>
            </a:r>
            <a:endParaRPr sz="2100">
              <a:latin typeface="Courier New"/>
              <a:cs typeface="Courier New"/>
            </a:endParaRPr>
          </a:p>
          <a:p>
            <a:pPr marL="15166">
              <a:spcBef>
                <a:spcPts val="273"/>
              </a:spcBef>
            </a:pPr>
            <a:r>
              <a:rPr sz="2100" b="1" spc="-18" dirty="0">
                <a:solidFill>
                  <a:srgbClr val="800080"/>
                </a:solidFill>
                <a:latin typeface="Courier New"/>
                <a:cs typeface="Courier New"/>
              </a:rPr>
              <a:t>};</a:t>
            </a:r>
            <a:endParaRPr sz="2100">
              <a:latin typeface="Courier New"/>
              <a:cs typeface="Courier New"/>
            </a:endParaRPr>
          </a:p>
          <a:p>
            <a:pPr marL="15166">
              <a:spcBef>
                <a:spcPts val="273"/>
              </a:spcBef>
            </a:pPr>
            <a:r>
              <a:rPr sz="2100" b="1" spc="-6" dirty="0">
                <a:solidFill>
                  <a:srgbClr val="800080"/>
                </a:solidFill>
                <a:latin typeface="Courier New"/>
                <a:cs typeface="Courier New"/>
              </a:rPr>
              <a:t>typedef struct lifo</a:t>
            </a:r>
            <a:r>
              <a:rPr sz="2100" b="1" spc="-107" dirty="0">
                <a:solidFill>
                  <a:srgbClr val="800080"/>
                </a:solidFill>
                <a:latin typeface="Courier New"/>
                <a:cs typeface="Courier New"/>
              </a:rPr>
              <a:t> </a:t>
            </a:r>
            <a:r>
              <a:rPr sz="2100" b="1" spc="-12" dirty="0">
                <a:solidFill>
                  <a:srgbClr val="800080"/>
                </a:solidFill>
                <a:latin typeface="Courier New"/>
                <a:cs typeface="Courier New"/>
              </a:rPr>
              <a:t>stack;</a:t>
            </a:r>
            <a:endParaRPr sz="2100">
              <a:latin typeface="Courier New"/>
              <a:cs typeface="Courier New"/>
            </a:endParaRPr>
          </a:p>
        </p:txBody>
      </p:sp>
      <p:sp>
        <p:nvSpPr>
          <p:cNvPr id="7" name="object 7"/>
          <p:cNvSpPr txBox="1"/>
          <p:nvPr/>
        </p:nvSpPr>
        <p:spPr>
          <a:xfrm>
            <a:off x="412287" y="4035462"/>
            <a:ext cx="4780011" cy="2162402"/>
          </a:xfrm>
          <a:prstGeom prst="rect">
            <a:avLst/>
          </a:prstGeom>
        </p:spPr>
        <p:txBody>
          <a:bodyPr vert="horz" wrap="square" lIns="0" tIns="49291" rIns="0" bIns="0" rtlCol="0">
            <a:spAutoFit/>
          </a:bodyPr>
          <a:lstStyle/>
          <a:p>
            <a:pPr marL="15166">
              <a:spcBef>
                <a:spcPts val="388"/>
              </a:spcBef>
            </a:pPr>
            <a:r>
              <a:rPr sz="2100" b="1" spc="-18" dirty="0">
                <a:solidFill>
                  <a:srgbClr val="800080"/>
                </a:solidFill>
                <a:latin typeface="Courier New"/>
                <a:cs typeface="Courier New"/>
              </a:rPr>
              <a:t>main()</a:t>
            </a:r>
            <a:endParaRPr sz="2100">
              <a:latin typeface="Courier New"/>
              <a:cs typeface="Courier New"/>
            </a:endParaRPr>
          </a:p>
          <a:p>
            <a:pPr marL="15166">
              <a:spcBef>
                <a:spcPts val="273"/>
              </a:spcBef>
            </a:pPr>
            <a:r>
              <a:rPr sz="2100" b="1" spc="-6" dirty="0">
                <a:solidFill>
                  <a:srgbClr val="800080"/>
                </a:solidFill>
                <a:latin typeface="Courier New"/>
                <a:cs typeface="Courier New"/>
              </a:rPr>
              <a:t>{</a:t>
            </a:r>
            <a:endParaRPr sz="2100">
              <a:latin typeface="Courier New"/>
              <a:cs typeface="Courier New"/>
            </a:endParaRPr>
          </a:p>
          <a:p>
            <a:pPr marL="341243">
              <a:spcBef>
                <a:spcPts val="273"/>
              </a:spcBef>
            </a:pPr>
            <a:r>
              <a:rPr sz="2100" b="1" spc="-6" dirty="0">
                <a:solidFill>
                  <a:srgbClr val="800080"/>
                </a:solidFill>
                <a:latin typeface="Courier New"/>
                <a:cs typeface="Courier New"/>
              </a:rPr>
              <a:t>stack A,</a:t>
            </a:r>
            <a:r>
              <a:rPr sz="2100" b="1" spc="-48" dirty="0">
                <a:solidFill>
                  <a:srgbClr val="800080"/>
                </a:solidFill>
                <a:latin typeface="Courier New"/>
                <a:cs typeface="Courier New"/>
              </a:rPr>
              <a:t> </a:t>
            </a:r>
            <a:r>
              <a:rPr sz="2100" b="1" spc="-12" dirty="0">
                <a:solidFill>
                  <a:srgbClr val="800080"/>
                </a:solidFill>
                <a:latin typeface="Courier New"/>
                <a:cs typeface="Courier New"/>
              </a:rPr>
              <a:t>B;</a:t>
            </a:r>
            <a:endParaRPr sz="2100">
              <a:latin typeface="Courier New"/>
              <a:cs typeface="Courier New"/>
            </a:endParaRPr>
          </a:p>
          <a:p>
            <a:pPr marL="341243" marR="6067">
              <a:lnSpc>
                <a:spcPct val="110600"/>
              </a:lnSpc>
              <a:tabLst>
                <a:tab pos="2459979" algn="l"/>
              </a:tabLst>
            </a:pPr>
            <a:r>
              <a:rPr sz="2100" b="1" spc="-18" dirty="0">
                <a:solidFill>
                  <a:srgbClr val="800080"/>
                </a:solidFill>
                <a:latin typeface="Courier New"/>
                <a:cs typeface="Courier New"/>
              </a:rPr>
              <a:t>create(&amp;A)</a:t>
            </a:r>
            <a:r>
              <a:rPr sz="2100" b="1" spc="-6" dirty="0">
                <a:solidFill>
                  <a:srgbClr val="800080"/>
                </a:solidFill>
                <a:latin typeface="Courier New"/>
                <a:cs typeface="Courier New"/>
              </a:rPr>
              <a:t>;</a:t>
            </a:r>
            <a:r>
              <a:rPr sz="2100" b="1" dirty="0">
                <a:solidFill>
                  <a:srgbClr val="800080"/>
                </a:solidFill>
                <a:latin typeface="Courier New"/>
                <a:cs typeface="Courier New"/>
              </a:rPr>
              <a:t>	</a:t>
            </a:r>
            <a:r>
              <a:rPr sz="2100" b="1" spc="-18" dirty="0">
                <a:solidFill>
                  <a:srgbClr val="800080"/>
                </a:solidFill>
                <a:latin typeface="Courier New"/>
                <a:cs typeface="Courier New"/>
              </a:rPr>
              <a:t>create(&amp;B);  push(&amp;A,10);</a:t>
            </a:r>
            <a:endParaRPr sz="2100">
              <a:latin typeface="Courier New"/>
              <a:cs typeface="Courier New"/>
            </a:endParaRPr>
          </a:p>
          <a:p>
            <a:pPr marL="341243">
              <a:spcBef>
                <a:spcPts val="273"/>
              </a:spcBef>
            </a:pPr>
            <a:r>
              <a:rPr sz="2100" b="1" spc="-18" dirty="0">
                <a:solidFill>
                  <a:srgbClr val="800080"/>
                </a:solidFill>
                <a:latin typeface="Courier New"/>
                <a:cs typeface="Courier New"/>
              </a:rPr>
              <a:t>push(&amp;A,20);</a:t>
            </a:r>
            <a:endParaRPr sz="2100">
              <a:latin typeface="Courier New"/>
              <a:cs typeface="Courier New"/>
            </a:endParaRPr>
          </a:p>
        </p:txBody>
      </p:sp>
      <p:sp>
        <p:nvSpPr>
          <p:cNvPr id="8" name="object 8"/>
          <p:cNvSpPr/>
          <p:nvPr/>
        </p:nvSpPr>
        <p:spPr>
          <a:xfrm>
            <a:off x="6197883" y="1363952"/>
            <a:ext cx="5603565" cy="4741963"/>
          </a:xfrm>
          <a:custGeom>
            <a:avLst/>
            <a:gdLst/>
            <a:ahLst/>
            <a:cxnLst/>
            <a:rect l="l" t="t" r="r" b="b"/>
            <a:pathLst>
              <a:path w="4191000" h="4724400">
                <a:moveTo>
                  <a:pt x="4191000" y="4724400"/>
                </a:moveTo>
                <a:lnTo>
                  <a:pt x="4191000" y="0"/>
                </a:lnTo>
                <a:lnTo>
                  <a:pt x="0" y="0"/>
                </a:lnTo>
                <a:lnTo>
                  <a:pt x="0" y="4724400"/>
                </a:lnTo>
                <a:lnTo>
                  <a:pt x="4191000" y="4724400"/>
                </a:lnTo>
                <a:close/>
              </a:path>
            </a:pathLst>
          </a:custGeom>
          <a:solidFill>
            <a:srgbClr val="CCFFFF"/>
          </a:solidFill>
        </p:spPr>
        <p:txBody>
          <a:bodyPr wrap="square" lIns="0" tIns="0" rIns="0" bIns="0" rtlCol="0"/>
          <a:lstStyle/>
          <a:p>
            <a:endParaRPr/>
          </a:p>
        </p:txBody>
      </p:sp>
      <p:sp>
        <p:nvSpPr>
          <p:cNvPr id="9" name="object 9"/>
          <p:cNvSpPr/>
          <p:nvPr/>
        </p:nvSpPr>
        <p:spPr>
          <a:xfrm>
            <a:off x="6197883" y="1363952"/>
            <a:ext cx="5603565" cy="4741963"/>
          </a:xfrm>
          <a:custGeom>
            <a:avLst/>
            <a:gdLst/>
            <a:ahLst/>
            <a:cxnLst/>
            <a:rect l="l" t="t" r="r" b="b"/>
            <a:pathLst>
              <a:path w="4191000" h="4724400">
                <a:moveTo>
                  <a:pt x="4191000" y="4724400"/>
                </a:moveTo>
                <a:lnTo>
                  <a:pt x="4191000" y="0"/>
                </a:lnTo>
                <a:lnTo>
                  <a:pt x="0" y="0"/>
                </a:lnTo>
                <a:lnTo>
                  <a:pt x="0" y="4724400"/>
                </a:lnTo>
                <a:lnTo>
                  <a:pt x="4191000" y="4724400"/>
                </a:lnTo>
                <a:close/>
              </a:path>
            </a:pathLst>
          </a:custGeom>
          <a:ln w="25146">
            <a:solidFill>
              <a:srgbClr val="800000"/>
            </a:solidFill>
          </a:ln>
        </p:spPr>
        <p:txBody>
          <a:bodyPr wrap="square" lIns="0" tIns="0" rIns="0" bIns="0" rtlCol="0"/>
          <a:lstStyle/>
          <a:p>
            <a:endParaRPr/>
          </a:p>
        </p:txBody>
      </p:sp>
      <p:sp>
        <p:nvSpPr>
          <p:cNvPr id="10" name="object 10"/>
          <p:cNvSpPr txBox="1"/>
          <p:nvPr/>
        </p:nvSpPr>
        <p:spPr>
          <a:xfrm>
            <a:off x="6704242" y="1332772"/>
            <a:ext cx="4945571" cy="3137797"/>
          </a:xfrm>
          <a:prstGeom prst="rect">
            <a:avLst/>
          </a:prstGeom>
        </p:spPr>
        <p:txBody>
          <a:bodyPr vert="horz" wrap="square" lIns="0" tIns="49291" rIns="0" bIns="0" rtlCol="0">
            <a:spAutoFit/>
          </a:bodyPr>
          <a:lstStyle/>
          <a:p>
            <a:pPr>
              <a:spcBef>
                <a:spcPts val="388"/>
              </a:spcBef>
            </a:pPr>
            <a:r>
              <a:rPr sz="2100" b="1" spc="-18" dirty="0">
                <a:solidFill>
                  <a:srgbClr val="800080"/>
                </a:solidFill>
                <a:latin typeface="Courier New"/>
                <a:cs typeface="Courier New"/>
              </a:rPr>
              <a:t>push(&amp;A,30);</a:t>
            </a:r>
            <a:endParaRPr sz="2100">
              <a:latin typeface="Courier New"/>
              <a:cs typeface="Courier New"/>
            </a:endParaRPr>
          </a:p>
          <a:p>
            <a:pPr>
              <a:spcBef>
                <a:spcPts val="273"/>
              </a:spcBef>
              <a:tabLst>
                <a:tab pos="2446331" algn="l"/>
              </a:tabLst>
            </a:pPr>
            <a:r>
              <a:rPr sz="2100" b="1" spc="-6" dirty="0">
                <a:solidFill>
                  <a:srgbClr val="800080"/>
                </a:solidFill>
                <a:latin typeface="Courier New"/>
                <a:cs typeface="Courier New"/>
              </a:rPr>
              <a:t>push(&amp;B,100);	</a:t>
            </a:r>
            <a:r>
              <a:rPr sz="2100" b="1" spc="-12" dirty="0">
                <a:solidFill>
                  <a:srgbClr val="800080"/>
                </a:solidFill>
                <a:latin typeface="Courier New"/>
                <a:cs typeface="Courier New"/>
              </a:rPr>
              <a:t>push(&amp;B,5);</a:t>
            </a:r>
            <a:endParaRPr sz="2100">
              <a:latin typeface="Courier New"/>
              <a:cs typeface="Courier New"/>
            </a:endParaRPr>
          </a:p>
          <a:p>
            <a:pPr>
              <a:spcBef>
                <a:spcPts val="1845"/>
              </a:spcBef>
            </a:pPr>
            <a:r>
              <a:rPr sz="2100" b="1" spc="-6" dirty="0">
                <a:solidFill>
                  <a:srgbClr val="800080"/>
                </a:solidFill>
                <a:latin typeface="Courier New"/>
                <a:cs typeface="Courier New"/>
              </a:rPr>
              <a:t>printf (“%d %d”,</a:t>
            </a:r>
            <a:r>
              <a:rPr sz="2100" b="1" spc="-78" dirty="0">
                <a:solidFill>
                  <a:srgbClr val="800080"/>
                </a:solidFill>
                <a:latin typeface="Courier New"/>
                <a:cs typeface="Courier New"/>
              </a:rPr>
              <a:t> </a:t>
            </a:r>
            <a:r>
              <a:rPr sz="2100" b="1" spc="-12" dirty="0">
                <a:solidFill>
                  <a:srgbClr val="800080"/>
                </a:solidFill>
                <a:latin typeface="Courier New"/>
                <a:cs typeface="Courier New"/>
              </a:rPr>
              <a:t>pop(&amp;A),</a:t>
            </a:r>
            <a:endParaRPr sz="2100">
              <a:latin typeface="Courier New"/>
              <a:cs typeface="Courier New"/>
            </a:endParaRPr>
          </a:p>
          <a:p>
            <a:pPr marL="1956458">
              <a:spcBef>
                <a:spcPts val="269"/>
              </a:spcBef>
            </a:pPr>
            <a:r>
              <a:rPr sz="2100" b="1" spc="-12" dirty="0">
                <a:solidFill>
                  <a:srgbClr val="800080"/>
                </a:solidFill>
                <a:latin typeface="Courier New"/>
                <a:cs typeface="Courier New"/>
              </a:rPr>
              <a:t>pop(&amp;B));</a:t>
            </a:r>
            <a:endParaRPr sz="2100">
              <a:latin typeface="Courier New"/>
              <a:cs typeface="Courier New"/>
            </a:endParaRPr>
          </a:p>
          <a:p>
            <a:pPr marR="1310372">
              <a:lnSpc>
                <a:spcPts val="4419"/>
              </a:lnSpc>
              <a:spcBef>
                <a:spcPts val="448"/>
              </a:spcBef>
            </a:pPr>
            <a:r>
              <a:rPr sz="2100" b="1" spc="-12" dirty="0">
                <a:solidFill>
                  <a:srgbClr val="800080"/>
                </a:solidFill>
                <a:latin typeface="Courier New"/>
                <a:cs typeface="Courier New"/>
              </a:rPr>
              <a:t>push (&amp;A, </a:t>
            </a:r>
            <a:r>
              <a:rPr sz="2100" b="1" spc="-18" dirty="0">
                <a:solidFill>
                  <a:srgbClr val="800080"/>
                </a:solidFill>
                <a:latin typeface="Courier New"/>
                <a:cs typeface="Courier New"/>
              </a:rPr>
              <a:t>pop(&amp;B));  </a:t>
            </a:r>
            <a:r>
              <a:rPr sz="2100" b="1" spc="-6" dirty="0">
                <a:solidFill>
                  <a:srgbClr val="800080"/>
                </a:solidFill>
                <a:latin typeface="Courier New"/>
                <a:cs typeface="Courier New"/>
              </a:rPr>
              <a:t>if</a:t>
            </a:r>
            <a:r>
              <a:rPr sz="2100" b="1" spc="-30" dirty="0">
                <a:solidFill>
                  <a:srgbClr val="800080"/>
                </a:solidFill>
                <a:latin typeface="Courier New"/>
                <a:cs typeface="Courier New"/>
              </a:rPr>
              <a:t> </a:t>
            </a:r>
            <a:r>
              <a:rPr sz="2100" b="1" spc="-12" dirty="0">
                <a:solidFill>
                  <a:srgbClr val="800080"/>
                </a:solidFill>
                <a:latin typeface="Courier New"/>
                <a:cs typeface="Courier New"/>
              </a:rPr>
              <a:t>(isempty(&amp;B))</a:t>
            </a:r>
            <a:endParaRPr sz="2100">
              <a:latin typeface="Courier New"/>
              <a:cs typeface="Courier New"/>
            </a:endParaRPr>
          </a:p>
          <a:p>
            <a:pPr marL="325318">
              <a:lnSpc>
                <a:spcPts val="2400"/>
              </a:lnSpc>
            </a:pPr>
            <a:r>
              <a:rPr sz="2100" b="1" spc="-6" dirty="0">
                <a:solidFill>
                  <a:srgbClr val="800080"/>
                </a:solidFill>
                <a:latin typeface="Courier New"/>
                <a:cs typeface="Courier New"/>
              </a:rPr>
              <a:t>printf (“\n B is</a:t>
            </a:r>
            <a:r>
              <a:rPr sz="2100" b="1" spc="-107" dirty="0">
                <a:solidFill>
                  <a:srgbClr val="800080"/>
                </a:solidFill>
                <a:latin typeface="Courier New"/>
                <a:cs typeface="Courier New"/>
              </a:rPr>
              <a:t> </a:t>
            </a:r>
            <a:r>
              <a:rPr sz="2100" b="1" spc="-12" dirty="0">
                <a:solidFill>
                  <a:srgbClr val="800080"/>
                </a:solidFill>
                <a:latin typeface="Courier New"/>
                <a:cs typeface="Courier New"/>
              </a:rPr>
              <a:t>empty”);</a:t>
            </a:r>
            <a:endParaRPr sz="2100">
              <a:latin typeface="Courier New"/>
              <a:cs typeface="Courier New"/>
            </a:endParaRPr>
          </a:p>
        </p:txBody>
      </p:sp>
      <p:sp>
        <p:nvSpPr>
          <p:cNvPr id="11" name="object 11"/>
          <p:cNvSpPr txBox="1"/>
          <p:nvPr/>
        </p:nvSpPr>
        <p:spPr>
          <a:xfrm>
            <a:off x="6338379" y="3994849"/>
            <a:ext cx="200370" cy="338479"/>
          </a:xfrm>
          <a:prstGeom prst="rect">
            <a:avLst/>
          </a:prstGeom>
        </p:spPr>
        <p:txBody>
          <a:bodyPr vert="horz" wrap="square" lIns="0" tIns="15166" rIns="0" bIns="0" rtlCol="0">
            <a:spAutoFit/>
          </a:bodyPr>
          <a:lstStyle/>
          <a:p>
            <a:pPr>
              <a:spcBef>
                <a:spcPts val="119"/>
              </a:spcBef>
            </a:pPr>
            <a:r>
              <a:rPr sz="2100" b="1" spc="-6" dirty="0">
                <a:solidFill>
                  <a:srgbClr val="800080"/>
                </a:solidFill>
                <a:latin typeface="Courier New"/>
                <a:cs typeface="Courier New"/>
              </a:rPr>
              <a:t>}</a:t>
            </a:r>
            <a:endParaRPr sz="2100">
              <a:latin typeface="Courier New"/>
              <a:cs typeface="Courier New"/>
            </a:endParaRPr>
          </a:p>
        </p:txBody>
      </p:sp>
      <p:sp>
        <p:nvSpPr>
          <p:cNvPr id="12" name="object 12"/>
          <p:cNvSpPr/>
          <p:nvPr/>
        </p:nvSpPr>
        <p:spPr>
          <a:xfrm>
            <a:off x="288669" y="4101287"/>
            <a:ext cx="5297916" cy="32504"/>
          </a:xfrm>
          <a:custGeom>
            <a:avLst/>
            <a:gdLst/>
            <a:ahLst/>
            <a:cxnLst/>
            <a:rect l="l" t="t" r="r" b="b"/>
            <a:pathLst>
              <a:path w="3962400" h="32385">
                <a:moveTo>
                  <a:pt x="0" y="0"/>
                </a:moveTo>
                <a:lnTo>
                  <a:pt x="0" y="32003"/>
                </a:lnTo>
                <a:lnTo>
                  <a:pt x="3962400" y="32003"/>
                </a:lnTo>
                <a:lnTo>
                  <a:pt x="3962400" y="0"/>
                </a:lnTo>
                <a:lnTo>
                  <a:pt x="0" y="0"/>
                </a:lnTo>
                <a:close/>
              </a:path>
            </a:pathLst>
          </a:custGeom>
          <a:solidFill>
            <a:srgbClr val="800000"/>
          </a:solidFill>
        </p:spPr>
        <p:txBody>
          <a:bodyPr wrap="square" lIns="0" tIns="0" rIns="0" bIns="0" rtlCol="0"/>
          <a:lstStyle/>
          <a:p>
            <a:endParaRPr/>
          </a:p>
        </p:txBody>
      </p:sp>
      <p:grpSp>
        <p:nvGrpSpPr>
          <p:cNvPr id="13" name="object 5"/>
          <p:cNvGrpSpPr>
            <a:grpSpLocks/>
          </p:cNvGrpSpPr>
          <p:nvPr/>
        </p:nvGrpSpPr>
        <p:grpSpPr bwMode="auto">
          <a:xfrm>
            <a:off x="0" y="0"/>
            <a:ext cx="12192000" cy="6858000"/>
            <a:chOff x="0" y="0"/>
            <a:chExt cx="16217900" cy="9118600"/>
          </a:xfrm>
        </p:grpSpPr>
        <p:sp>
          <p:nvSpPr>
            <p:cNvPr id="1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marL="574804">
              <a:lnSpc>
                <a:spcPct val="100000"/>
              </a:lnSpc>
              <a:spcBef>
                <a:spcPts val="1176"/>
              </a:spcBef>
            </a:pPr>
            <a:r>
              <a:rPr sz="3800" spc="-12" dirty="0">
                <a:solidFill>
                  <a:srgbClr val="A50021"/>
                </a:solidFill>
                <a:latin typeface="Arial"/>
                <a:cs typeface="Arial"/>
              </a:rPr>
              <a:t>Example </a:t>
            </a:r>
            <a:r>
              <a:rPr sz="3800" spc="-6" dirty="0">
                <a:solidFill>
                  <a:srgbClr val="A50021"/>
                </a:solidFill>
                <a:latin typeface="Arial"/>
                <a:cs typeface="Arial"/>
              </a:rPr>
              <a:t>main </a:t>
            </a:r>
            <a:r>
              <a:rPr sz="3800" spc="-12" dirty="0">
                <a:solidFill>
                  <a:srgbClr val="A50021"/>
                </a:solidFill>
                <a:latin typeface="Arial"/>
                <a:cs typeface="Arial"/>
              </a:rPr>
              <a:t>function </a:t>
            </a:r>
            <a:r>
              <a:rPr sz="3800" spc="-6" dirty="0">
                <a:solidFill>
                  <a:srgbClr val="A50021"/>
                </a:solidFill>
                <a:latin typeface="Arial"/>
                <a:cs typeface="Arial"/>
              </a:rPr>
              <a:t>:: linked</a:t>
            </a:r>
            <a:r>
              <a:rPr sz="3800" dirty="0">
                <a:solidFill>
                  <a:srgbClr val="A50021"/>
                </a:solidFill>
                <a:latin typeface="Arial"/>
                <a:cs typeface="Arial"/>
              </a:rPr>
              <a:t> </a:t>
            </a:r>
            <a:r>
              <a:rPr sz="3800" spc="-12" dirty="0">
                <a:solidFill>
                  <a:srgbClr val="A50021"/>
                </a:solidFill>
                <a:latin typeface="Arial"/>
                <a:cs typeface="Arial"/>
              </a:rPr>
              <a:t>list</a:t>
            </a:r>
            <a:endParaRPr sz="3800">
              <a:latin typeface="Arial"/>
              <a:cs typeface="Arial"/>
            </a:endParaRPr>
          </a:p>
        </p:txBody>
      </p:sp>
      <p:sp>
        <p:nvSpPr>
          <p:cNvPr id="3" name="object 3"/>
          <p:cNvSpPr/>
          <p:nvPr/>
        </p:nvSpPr>
        <p:spPr>
          <a:xfrm>
            <a:off x="390552" y="1363952"/>
            <a:ext cx="5603565" cy="4741963"/>
          </a:xfrm>
          <a:custGeom>
            <a:avLst/>
            <a:gdLst/>
            <a:ahLst/>
            <a:cxnLst/>
            <a:rect l="l" t="t" r="r" b="b"/>
            <a:pathLst>
              <a:path w="4191000" h="4724400">
                <a:moveTo>
                  <a:pt x="4191000" y="4724400"/>
                </a:moveTo>
                <a:lnTo>
                  <a:pt x="4191000" y="0"/>
                </a:lnTo>
                <a:lnTo>
                  <a:pt x="0" y="0"/>
                </a:lnTo>
                <a:lnTo>
                  <a:pt x="0" y="4724400"/>
                </a:lnTo>
                <a:lnTo>
                  <a:pt x="4191000" y="4724400"/>
                </a:lnTo>
                <a:close/>
              </a:path>
            </a:pathLst>
          </a:custGeom>
          <a:solidFill>
            <a:srgbClr val="CCFFFF"/>
          </a:solidFill>
        </p:spPr>
        <p:txBody>
          <a:bodyPr wrap="square" lIns="0" tIns="0" rIns="0" bIns="0" rtlCol="0"/>
          <a:lstStyle/>
          <a:p>
            <a:endParaRPr/>
          </a:p>
        </p:txBody>
      </p:sp>
      <p:sp>
        <p:nvSpPr>
          <p:cNvPr id="4" name="object 4"/>
          <p:cNvSpPr/>
          <p:nvPr/>
        </p:nvSpPr>
        <p:spPr>
          <a:xfrm>
            <a:off x="390552" y="1363952"/>
            <a:ext cx="5603565" cy="4741963"/>
          </a:xfrm>
          <a:custGeom>
            <a:avLst/>
            <a:gdLst/>
            <a:ahLst/>
            <a:cxnLst/>
            <a:rect l="l" t="t" r="r" b="b"/>
            <a:pathLst>
              <a:path w="4191000" h="4724400">
                <a:moveTo>
                  <a:pt x="4191000" y="4724400"/>
                </a:moveTo>
                <a:lnTo>
                  <a:pt x="4191000" y="0"/>
                </a:lnTo>
                <a:lnTo>
                  <a:pt x="0" y="0"/>
                </a:lnTo>
                <a:lnTo>
                  <a:pt x="0" y="4724400"/>
                </a:lnTo>
                <a:lnTo>
                  <a:pt x="4191000" y="4724400"/>
                </a:lnTo>
                <a:close/>
              </a:path>
            </a:pathLst>
          </a:custGeom>
          <a:ln w="25146">
            <a:solidFill>
              <a:srgbClr val="800000"/>
            </a:solidFill>
          </a:ln>
        </p:spPr>
        <p:txBody>
          <a:bodyPr wrap="square" lIns="0" tIns="0" rIns="0" bIns="0" rtlCol="0"/>
          <a:lstStyle/>
          <a:p>
            <a:endParaRPr/>
          </a:p>
        </p:txBody>
      </p:sp>
      <p:sp>
        <p:nvSpPr>
          <p:cNvPr id="5" name="object 5"/>
          <p:cNvSpPr txBox="1"/>
          <p:nvPr/>
        </p:nvSpPr>
        <p:spPr>
          <a:xfrm>
            <a:off x="514170" y="1328034"/>
            <a:ext cx="5331877" cy="2841216"/>
          </a:xfrm>
          <a:prstGeom prst="rect">
            <a:avLst/>
          </a:prstGeom>
        </p:spPr>
        <p:txBody>
          <a:bodyPr vert="horz" wrap="square" lIns="0" tIns="15166" rIns="0" bIns="0" rtlCol="0">
            <a:spAutoFit/>
          </a:bodyPr>
          <a:lstStyle/>
          <a:p>
            <a:pPr marL="15166" marR="1462035">
              <a:lnSpc>
                <a:spcPct val="109700"/>
              </a:lnSpc>
              <a:spcBef>
                <a:spcPts val="119"/>
              </a:spcBef>
            </a:pPr>
            <a:r>
              <a:rPr sz="2400" b="1" spc="-6" dirty="0">
                <a:solidFill>
                  <a:srgbClr val="800080"/>
                </a:solidFill>
                <a:latin typeface="Courier New"/>
                <a:cs typeface="Courier New"/>
              </a:rPr>
              <a:t>#include</a:t>
            </a:r>
            <a:r>
              <a:rPr sz="2400" b="1" spc="-48" dirty="0">
                <a:solidFill>
                  <a:srgbClr val="800080"/>
                </a:solidFill>
                <a:latin typeface="Courier New"/>
                <a:cs typeface="Courier New"/>
              </a:rPr>
              <a:t> </a:t>
            </a:r>
            <a:r>
              <a:rPr sz="2400" b="1" spc="-6" dirty="0">
                <a:solidFill>
                  <a:srgbClr val="800080"/>
                </a:solidFill>
                <a:latin typeface="Courier New"/>
                <a:cs typeface="Courier New"/>
              </a:rPr>
              <a:t>&lt;stdio.h&gt;  struct</a:t>
            </a:r>
            <a:r>
              <a:rPr sz="2400" b="1" spc="-12" dirty="0">
                <a:solidFill>
                  <a:srgbClr val="800080"/>
                </a:solidFill>
                <a:latin typeface="Courier New"/>
                <a:cs typeface="Courier New"/>
              </a:rPr>
              <a:t> </a:t>
            </a:r>
            <a:r>
              <a:rPr sz="2400" b="1" spc="-6" dirty="0">
                <a:solidFill>
                  <a:srgbClr val="800080"/>
                </a:solidFill>
                <a:latin typeface="Courier New"/>
                <a:cs typeface="Courier New"/>
              </a:rPr>
              <a:t>lifo</a:t>
            </a:r>
            <a:endParaRPr sz="2400">
              <a:latin typeface="Courier New"/>
              <a:cs typeface="Courier New"/>
            </a:endParaRPr>
          </a:p>
          <a:p>
            <a:pPr marL="15166">
              <a:spcBef>
                <a:spcPts val="287"/>
              </a:spcBef>
            </a:pPr>
            <a:r>
              <a:rPr sz="2400" b="1" spc="-6" dirty="0">
                <a:solidFill>
                  <a:srgbClr val="800080"/>
                </a:solidFill>
                <a:latin typeface="Courier New"/>
                <a:cs typeface="Courier New"/>
              </a:rPr>
              <a:t>{</a:t>
            </a:r>
            <a:endParaRPr sz="2400">
              <a:latin typeface="Courier New"/>
              <a:cs typeface="Courier New"/>
            </a:endParaRPr>
          </a:p>
          <a:p>
            <a:pPr marL="561155">
              <a:spcBef>
                <a:spcPts val="273"/>
              </a:spcBef>
            </a:pPr>
            <a:r>
              <a:rPr sz="2400" b="1" spc="-6" dirty="0">
                <a:solidFill>
                  <a:srgbClr val="800080"/>
                </a:solidFill>
                <a:latin typeface="Courier New"/>
                <a:cs typeface="Courier New"/>
              </a:rPr>
              <a:t>int value;</a:t>
            </a:r>
            <a:endParaRPr sz="2400">
              <a:latin typeface="Courier New"/>
              <a:cs typeface="Courier New"/>
            </a:endParaRPr>
          </a:p>
          <a:p>
            <a:pPr marL="561155">
              <a:spcBef>
                <a:spcPts val="287"/>
              </a:spcBef>
            </a:pPr>
            <a:r>
              <a:rPr sz="2400" b="1" spc="-6" dirty="0">
                <a:solidFill>
                  <a:srgbClr val="800080"/>
                </a:solidFill>
                <a:latin typeface="Courier New"/>
                <a:cs typeface="Courier New"/>
              </a:rPr>
              <a:t>struct lifo</a:t>
            </a:r>
            <a:r>
              <a:rPr sz="2400" b="1" spc="-12" dirty="0">
                <a:solidFill>
                  <a:srgbClr val="800080"/>
                </a:solidFill>
                <a:latin typeface="Courier New"/>
                <a:cs typeface="Courier New"/>
              </a:rPr>
              <a:t> </a:t>
            </a:r>
            <a:r>
              <a:rPr sz="2400" b="1" spc="-6" dirty="0">
                <a:solidFill>
                  <a:srgbClr val="800080"/>
                </a:solidFill>
                <a:latin typeface="Courier New"/>
                <a:cs typeface="Courier New"/>
              </a:rPr>
              <a:t>*next;</a:t>
            </a:r>
            <a:endParaRPr sz="2400">
              <a:latin typeface="Courier New"/>
              <a:cs typeface="Courier New"/>
            </a:endParaRPr>
          </a:p>
          <a:p>
            <a:pPr marL="15166">
              <a:spcBef>
                <a:spcPts val="281"/>
              </a:spcBef>
            </a:pPr>
            <a:r>
              <a:rPr sz="2400" b="1" spc="-6" dirty="0">
                <a:solidFill>
                  <a:srgbClr val="800080"/>
                </a:solidFill>
                <a:latin typeface="Courier New"/>
                <a:cs typeface="Courier New"/>
              </a:rPr>
              <a:t>};</a:t>
            </a:r>
            <a:endParaRPr sz="2400">
              <a:latin typeface="Courier New"/>
              <a:cs typeface="Courier New"/>
            </a:endParaRPr>
          </a:p>
          <a:p>
            <a:pPr marL="15166">
              <a:spcBef>
                <a:spcPts val="287"/>
              </a:spcBef>
            </a:pPr>
            <a:r>
              <a:rPr sz="2400" b="1" spc="-6" dirty="0">
                <a:solidFill>
                  <a:srgbClr val="800080"/>
                </a:solidFill>
                <a:latin typeface="Courier New"/>
                <a:cs typeface="Courier New"/>
              </a:rPr>
              <a:t>typedef struct lifo</a:t>
            </a:r>
            <a:r>
              <a:rPr sz="2400" b="1" spc="-12" dirty="0">
                <a:solidFill>
                  <a:srgbClr val="800080"/>
                </a:solidFill>
                <a:latin typeface="Courier New"/>
                <a:cs typeface="Courier New"/>
              </a:rPr>
              <a:t> </a:t>
            </a:r>
            <a:r>
              <a:rPr sz="2400" b="1" spc="-6" dirty="0">
                <a:solidFill>
                  <a:srgbClr val="800080"/>
                </a:solidFill>
                <a:latin typeface="Courier New"/>
                <a:cs typeface="Courier New"/>
              </a:rPr>
              <a:t>stack;</a:t>
            </a:r>
            <a:endParaRPr sz="2400">
              <a:latin typeface="Courier New"/>
              <a:cs typeface="Courier New"/>
            </a:endParaRPr>
          </a:p>
        </p:txBody>
      </p:sp>
      <p:sp>
        <p:nvSpPr>
          <p:cNvPr id="6" name="object 6"/>
          <p:cNvSpPr txBox="1"/>
          <p:nvPr/>
        </p:nvSpPr>
        <p:spPr>
          <a:xfrm>
            <a:off x="514170" y="3882058"/>
            <a:ext cx="5127262" cy="2044923"/>
          </a:xfrm>
          <a:prstGeom prst="rect">
            <a:avLst/>
          </a:prstGeom>
        </p:spPr>
        <p:txBody>
          <a:bodyPr vert="horz" wrap="square" lIns="0" tIns="51566" rIns="0" bIns="0" rtlCol="0">
            <a:spAutoFit/>
          </a:bodyPr>
          <a:lstStyle/>
          <a:p>
            <a:pPr marL="15166">
              <a:spcBef>
                <a:spcPts val="406"/>
              </a:spcBef>
            </a:pPr>
            <a:r>
              <a:rPr sz="2400" b="1" spc="-6" dirty="0">
                <a:solidFill>
                  <a:srgbClr val="800080"/>
                </a:solidFill>
                <a:latin typeface="Courier New"/>
                <a:cs typeface="Courier New"/>
              </a:rPr>
              <a:t>main()</a:t>
            </a:r>
            <a:endParaRPr sz="2400">
              <a:latin typeface="Courier New"/>
              <a:cs typeface="Courier New"/>
            </a:endParaRPr>
          </a:p>
          <a:p>
            <a:pPr marL="15166">
              <a:spcBef>
                <a:spcPts val="287"/>
              </a:spcBef>
            </a:pPr>
            <a:r>
              <a:rPr sz="2400" b="1" spc="-6" dirty="0">
                <a:solidFill>
                  <a:srgbClr val="800080"/>
                </a:solidFill>
                <a:latin typeface="Courier New"/>
                <a:cs typeface="Courier New"/>
              </a:rPr>
              <a:t>{</a:t>
            </a:r>
            <a:endParaRPr sz="2400">
              <a:latin typeface="Courier New"/>
              <a:cs typeface="Courier New"/>
            </a:endParaRPr>
          </a:p>
          <a:p>
            <a:pPr marL="378400" marR="6067">
              <a:lnSpc>
                <a:spcPts val="3153"/>
              </a:lnSpc>
              <a:spcBef>
                <a:spcPts val="143"/>
              </a:spcBef>
            </a:pPr>
            <a:r>
              <a:rPr sz="2400" b="1" spc="-6" dirty="0">
                <a:solidFill>
                  <a:srgbClr val="800080"/>
                </a:solidFill>
                <a:latin typeface="Courier New"/>
                <a:cs typeface="Courier New"/>
              </a:rPr>
              <a:t>stack *A, *B;  create(&amp;A); create(&amp;B);  push(&amp;A,10);</a:t>
            </a:r>
            <a:endParaRPr sz="2400">
              <a:latin typeface="Courier New"/>
              <a:cs typeface="Courier New"/>
            </a:endParaRPr>
          </a:p>
          <a:p>
            <a:pPr marL="378400">
              <a:spcBef>
                <a:spcPts val="125"/>
              </a:spcBef>
            </a:pPr>
            <a:r>
              <a:rPr sz="2400" b="1" spc="-6" dirty="0">
                <a:solidFill>
                  <a:srgbClr val="800080"/>
                </a:solidFill>
                <a:latin typeface="Courier New"/>
                <a:cs typeface="Courier New"/>
              </a:rPr>
              <a:t>push(&amp;A,20);</a:t>
            </a:r>
            <a:endParaRPr sz="2400">
              <a:latin typeface="Courier New"/>
              <a:cs typeface="Courier New"/>
            </a:endParaRPr>
          </a:p>
        </p:txBody>
      </p:sp>
      <p:sp>
        <p:nvSpPr>
          <p:cNvPr id="7" name="object 7"/>
          <p:cNvSpPr txBox="1"/>
          <p:nvPr/>
        </p:nvSpPr>
        <p:spPr>
          <a:xfrm>
            <a:off x="6197883" y="1363952"/>
            <a:ext cx="5603565" cy="4614046"/>
          </a:xfrm>
          <a:prstGeom prst="rect">
            <a:avLst/>
          </a:prstGeom>
          <a:solidFill>
            <a:srgbClr val="CCFFFF"/>
          </a:solidFill>
          <a:ln w="25146">
            <a:solidFill>
              <a:srgbClr val="800000"/>
            </a:solidFill>
          </a:ln>
        </p:spPr>
        <p:txBody>
          <a:bodyPr vert="horz" wrap="square" lIns="0" tIns="7583" rIns="0" bIns="0" rtlCol="0">
            <a:spAutoFit/>
          </a:bodyPr>
          <a:lstStyle/>
          <a:p>
            <a:pPr marL="489114">
              <a:spcBef>
                <a:spcPts val="60"/>
              </a:spcBef>
            </a:pPr>
            <a:r>
              <a:rPr sz="2400" b="1" spc="-6" dirty="0">
                <a:solidFill>
                  <a:srgbClr val="800080"/>
                </a:solidFill>
                <a:latin typeface="Courier New"/>
                <a:cs typeface="Courier New"/>
              </a:rPr>
              <a:t>push(&amp;A,30);</a:t>
            </a:r>
            <a:endParaRPr sz="2400">
              <a:latin typeface="Courier New"/>
              <a:cs typeface="Courier New"/>
            </a:endParaRPr>
          </a:p>
          <a:p>
            <a:pPr marL="489114">
              <a:lnSpc>
                <a:spcPts val="2729"/>
              </a:lnSpc>
              <a:spcBef>
                <a:spcPts val="281"/>
              </a:spcBef>
            </a:pPr>
            <a:r>
              <a:rPr sz="2400" b="1" spc="-6" dirty="0">
                <a:solidFill>
                  <a:srgbClr val="800080"/>
                </a:solidFill>
                <a:latin typeface="Courier New"/>
                <a:cs typeface="Courier New"/>
              </a:rPr>
              <a:t>push(&amp;B,100);</a:t>
            </a:r>
            <a:endParaRPr sz="2400">
              <a:latin typeface="Courier New"/>
              <a:cs typeface="Courier New"/>
            </a:endParaRPr>
          </a:p>
          <a:p>
            <a:pPr marL="534613">
              <a:lnSpc>
                <a:spcPts val="2729"/>
              </a:lnSpc>
            </a:pPr>
            <a:r>
              <a:rPr sz="2400" b="1" spc="-6" dirty="0">
                <a:solidFill>
                  <a:srgbClr val="800080"/>
                </a:solidFill>
                <a:latin typeface="Courier New"/>
                <a:cs typeface="Courier New"/>
              </a:rPr>
              <a:t>push(&amp;B,5);</a:t>
            </a:r>
            <a:endParaRPr sz="2400">
              <a:latin typeface="Courier New"/>
              <a:cs typeface="Courier New"/>
            </a:endParaRPr>
          </a:p>
          <a:p>
            <a:pPr marL="489114">
              <a:spcBef>
                <a:spcPts val="2179"/>
              </a:spcBef>
            </a:pPr>
            <a:r>
              <a:rPr sz="2400" b="1" spc="-6" dirty="0">
                <a:solidFill>
                  <a:srgbClr val="800080"/>
                </a:solidFill>
                <a:latin typeface="Courier New"/>
                <a:cs typeface="Courier New"/>
              </a:rPr>
              <a:t>printf (“%d %d”,</a:t>
            </a:r>
            <a:endParaRPr sz="2400">
              <a:latin typeface="Courier New"/>
              <a:cs typeface="Courier New"/>
            </a:endParaRPr>
          </a:p>
          <a:p>
            <a:pPr marL="1581091">
              <a:spcBef>
                <a:spcPts val="273"/>
              </a:spcBef>
            </a:pPr>
            <a:r>
              <a:rPr sz="2400" b="1" spc="-6" dirty="0">
                <a:solidFill>
                  <a:srgbClr val="800080"/>
                </a:solidFill>
                <a:latin typeface="Courier New"/>
                <a:cs typeface="Courier New"/>
              </a:rPr>
              <a:t>pop(&amp;A),</a:t>
            </a:r>
            <a:r>
              <a:rPr sz="2400" b="1" spc="-30" dirty="0">
                <a:solidFill>
                  <a:srgbClr val="800080"/>
                </a:solidFill>
                <a:latin typeface="Courier New"/>
                <a:cs typeface="Courier New"/>
              </a:rPr>
              <a:t> </a:t>
            </a:r>
            <a:r>
              <a:rPr sz="2400" b="1" spc="-6" dirty="0">
                <a:solidFill>
                  <a:srgbClr val="800080"/>
                </a:solidFill>
                <a:latin typeface="Courier New"/>
                <a:cs typeface="Courier New"/>
              </a:rPr>
              <a:t>pop(&amp;B));</a:t>
            </a:r>
            <a:endParaRPr sz="2400">
              <a:latin typeface="Courier New"/>
              <a:cs typeface="Courier New"/>
            </a:endParaRPr>
          </a:p>
          <a:p>
            <a:pPr marL="489114" marR="1048752">
              <a:lnSpc>
                <a:spcPts val="5051"/>
              </a:lnSpc>
              <a:spcBef>
                <a:spcPts val="525"/>
              </a:spcBef>
            </a:pPr>
            <a:r>
              <a:rPr sz="2400" b="1" spc="-6" dirty="0">
                <a:solidFill>
                  <a:srgbClr val="800080"/>
                </a:solidFill>
                <a:latin typeface="Courier New"/>
                <a:cs typeface="Courier New"/>
              </a:rPr>
              <a:t>push (&amp;A,</a:t>
            </a:r>
            <a:r>
              <a:rPr sz="2400" b="1" spc="-42" dirty="0">
                <a:solidFill>
                  <a:srgbClr val="800080"/>
                </a:solidFill>
                <a:latin typeface="Courier New"/>
                <a:cs typeface="Courier New"/>
              </a:rPr>
              <a:t> </a:t>
            </a:r>
            <a:r>
              <a:rPr sz="2400" b="1" spc="-6" dirty="0">
                <a:solidFill>
                  <a:srgbClr val="800080"/>
                </a:solidFill>
                <a:latin typeface="Courier New"/>
                <a:cs typeface="Courier New"/>
              </a:rPr>
              <a:t>pop(&amp;B));  if</a:t>
            </a:r>
            <a:r>
              <a:rPr sz="2400" b="1" spc="-12" dirty="0">
                <a:solidFill>
                  <a:srgbClr val="800080"/>
                </a:solidFill>
                <a:latin typeface="Courier New"/>
                <a:cs typeface="Courier New"/>
              </a:rPr>
              <a:t> </a:t>
            </a:r>
            <a:r>
              <a:rPr sz="2400" b="1" spc="-6" dirty="0">
                <a:solidFill>
                  <a:srgbClr val="800080"/>
                </a:solidFill>
                <a:latin typeface="Courier New"/>
                <a:cs typeface="Courier New"/>
              </a:rPr>
              <a:t>(isempty(B))</a:t>
            </a:r>
            <a:endParaRPr sz="2400">
              <a:latin typeface="Courier New"/>
              <a:cs typeface="Courier New"/>
            </a:endParaRPr>
          </a:p>
          <a:p>
            <a:pPr marL="534613" marR="1229989" indent="317735">
              <a:lnSpc>
                <a:spcPts val="2591"/>
              </a:lnSpc>
              <a:spcBef>
                <a:spcPts val="60"/>
              </a:spcBef>
            </a:pPr>
            <a:r>
              <a:rPr sz="2400" b="1" spc="-6" dirty="0">
                <a:solidFill>
                  <a:srgbClr val="800080"/>
                </a:solidFill>
                <a:latin typeface="Courier New"/>
                <a:cs typeface="Courier New"/>
              </a:rPr>
              <a:t>printf (“\n B</a:t>
            </a:r>
            <a:r>
              <a:rPr sz="2400" b="1" spc="-54" dirty="0">
                <a:solidFill>
                  <a:srgbClr val="800080"/>
                </a:solidFill>
                <a:latin typeface="Courier New"/>
                <a:cs typeface="Courier New"/>
              </a:rPr>
              <a:t> </a:t>
            </a:r>
            <a:r>
              <a:rPr sz="2400" b="1" spc="-6" dirty="0">
                <a:solidFill>
                  <a:srgbClr val="800080"/>
                </a:solidFill>
                <a:latin typeface="Courier New"/>
                <a:cs typeface="Courier New"/>
              </a:rPr>
              <a:t>is  empty”);</a:t>
            </a:r>
            <a:endParaRPr sz="2400">
              <a:latin typeface="Courier New"/>
              <a:cs typeface="Courier New"/>
            </a:endParaRPr>
          </a:p>
          <a:p>
            <a:pPr marL="125122">
              <a:spcBef>
                <a:spcPts val="233"/>
              </a:spcBef>
            </a:pPr>
            <a:r>
              <a:rPr sz="2400" b="1" spc="-6" dirty="0">
                <a:solidFill>
                  <a:srgbClr val="800080"/>
                </a:solidFill>
                <a:latin typeface="Courier New"/>
                <a:cs typeface="Courier New"/>
              </a:rPr>
              <a:t>}</a:t>
            </a:r>
            <a:endParaRPr sz="2400">
              <a:latin typeface="Courier New"/>
              <a:cs typeface="Courier New"/>
            </a:endParaRPr>
          </a:p>
        </p:txBody>
      </p:sp>
      <p:sp>
        <p:nvSpPr>
          <p:cNvPr id="8" name="object 8"/>
          <p:cNvSpPr/>
          <p:nvPr/>
        </p:nvSpPr>
        <p:spPr>
          <a:xfrm>
            <a:off x="390552" y="3795354"/>
            <a:ext cx="5603565" cy="32504"/>
          </a:xfrm>
          <a:custGeom>
            <a:avLst/>
            <a:gdLst/>
            <a:ahLst/>
            <a:cxnLst/>
            <a:rect l="l" t="t" r="r" b="b"/>
            <a:pathLst>
              <a:path w="4191000" h="32385">
                <a:moveTo>
                  <a:pt x="0" y="0"/>
                </a:moveTo>
                <a:lnTo>
                  <a:pt x="0" y="32003"/>
                </a:lnTo>
                <a:lnTo>
                  <a:pt x="4191000" y="32003"/>
                </a:lnTo>
                <a:lnTo>
                  <a:pt x="4191000" y="0"/>
                </a:lnTo>
                <a:lnTo>
                  <a:pt x="0" y="0"/>
                </a:lnTo>
                <a:close/>
              </a:path>
            </a:pathLst>
          </a:custGeom>
          <a:solidFill>
            <a:srgbClr val="800000"/>
          </a:solidFill>
        </p:spPr>
        <p:txBody>
          <a:bodyPr wrap="square" lIns="0" tIns="0" rIns="0" bIns="0" rtlCol="0"/>
          <a:lstStyle/>
          <a:p>
            <a:endParaRPr/>
          </a:p>
        </p:txBody>
      </p:sp>
      <p:grpSp>
        <p:nvGrpSpPr>
          <p:cNvPr id="9" name="object 5"/>
          <p:cNvGrpSpPr>
            <a:grpSpLocks/>
          </p:cNvGrpSpPr>
          <p:nvPr/>
        </p:nvGrpSpPr>
        <p:grpSpPr bwMode="auto">
          <a:xfrm>
            <a:off x="0" y="0"/>
            <a:ext cx="12192000" cy="6858000"/>
            <a:chOff x="0" y="0"/>
            <a:chExt cx="16217900" cy="9118600"/>
          </a:xfrm>
        </p:grpSpPr>
        <p:sp>
          <p:nvSpPr>
            <p:cNvPr id="1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281751"/>
            <a:ext cx="10392067" cy="761836"/>
          </a:xfrm>
          <a:prstGeom prst="rect">
            <a:avLst/>
          </a:prstGeom>
          <a:ln w="9144">
            <a:solidFill>
              <a:srgbClr val="9A3300"/>
            </a:solidFill>
          </a:ln>
        </p:spPr>
        <p:txBody>
          <a:bodyPr vert="horz" wrap="square" lIns="0" tIns="86448" rIns="0" bIns="0" rtlCol="0">
            <a:spAutoFit/>
          </a:bodyPr>
          <a:lstStyle/>
          <a:p>
            <a:pPr marL="4210176" marR="458782" indent="-3743053">
              <a:lnSpc>
                <a:spcPct val="100000"/>
              </a:lnSpc>
              <a:spcBef>
                <a:spcPts val="681"/>
              </a:spcBef>
            </a:pPr>
            <a:r>
              <a:rPr sz="3800" spc="-12" dirty="0">
                <a:solidFill>
                  <a:srgbClr val="A50021"/>
                </a:solidFill>
                <a:latin typeface="Arial"/>
                <a:cs typeface="Arial"/>
              </a:rPr>
              <a:t>Queue Implementation </a:t>
            </a:r>
            <a:r>
              <a:rPr sz="3800" spc="-6" dirty="0">
                <a:solidFill>
                  <a:srgbClr val="A50021"/>
                </a:solidFill>
                <a:latin typeface="Arial"/>
                <a:cs typeface="Arial"/>
              </a:rPr>
              <a:t>using </a:t>
            </a:r>
            <a:r>
              <a:rPr sz="3800" spc="-12" dirty="0">
                <a:solidFill>
                  <a:srgbClr val="A50021"/>
                </a:solidFill>
                <a:latin typeface="Arial"/>
                <a:cs typeface="Arial"/>
              </a:rPr>
              <a:t>Linked  List</a:t>
            </a:r>
            <a:endParaRPr sz="3800">
              <a:latin typeface="Arial"/>
              <a:cs typeface="Arial"/>
            </a:endParaRPr>
          </a:p>
        </p:txBody>
      </p:sp>
      <p:grpSp>
        <p:nvGrpSpPr>
          <p:cNvPr id="3" name="object 5"/>
          <p:cNvGrpSpPr>
            <a:grpSpLocks/>
          </p:cNvGrpSpPr>
          <p:nvPr/>
        </p:nvGrpSpPr>
        <p:grpSpPr bwMode="auto">
          <a:xfrm>
            <a:off x="0" y="0"/>
            <a:ext cx="12192000" cy="6858000"/>
            <a:chOff x="0" y="0"/>
            <a:chExt cx="16217900" cy="9118600"/>
          </a:xfrm>
        </p:grpSpPr>
        <p:sp>
          <p:nvSpPr>
            <p:cNvPr id="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12" dirty="0">
                <a:solidFill>
                  <a:srgbClr val="A50021"/>
                </a:solidFill>
                <a:latin typeface="Arial"/>
                <a:cs typeface="Arial"/>
              </a:rPr>
              <a:t>Basic Idea</a:t>
            </a:r>
            <a:endParaRPr sz="3800">
              <a:latin typeface="Arial"/>
              <a:cs typeface="Arial"/>
            </a:endParaRPr>
          </a:p>
        </p:txBody>
      </p:sp>
      <p:sp>
        <p:nvSpPr>
          <p:cNvPr id="3" name="object 3"/>
          <p:cNvSpPr txBox="1"/>
          <p:nvPr/>
        </p:nvSpPr>
        <p:spPr>
          <a:xfrm>
            <a:off x="1006263" y="1302550"/>
            <a:ext cx="9872464" cy="3762509"/>
          </a:xfrm>
          <a:prstGeom prst="rect">
            <a:avLst/>
          </a:prstGeom>
        </p:spPr>
        <p:txBody>
          <a:bodyPr vert="horz" wrap="square" lIns="0" tIns="116781" rIns="0" bIns="0" rtlCol="0">
            <a:spAutoFit/>
          </a:bodyPr>
          <a:lstStyle/>
          <a:p>
            <a:pPr marL="424658" indent="-410249">
              <a:spcBef>
                <a:spcPts val="920"/>
              </a:spcBef>
              <a:buFont typeface="Arial"/>
              <a:buChar char="•"/>
              <a:tabLst>
                <a:tab pos="424658" algn="l"/>
                <a:tab pos="425416" algn="l"/>
              </a:tabLst>
            </a:pPr>
            <a:r>
              <a:rPr sz="3300" b="1" dirty="0">
                <a:solidFill>
                  <a:srgbClr val="3333CC"/>
                </a:solidFill>
              </a:rPr>
              <a:t>Basic</a:t>
            </a:r>
            <a:r>
              <a:rPr sz="3300" b="1" spc="-6" dirty="0">
                <a:solidFill>
                  <a:srgbClr val="3333CC"/>
                </a:solidFill>
              </a:rPr>
              <a:t> </a:t>
            </a:r>
            <a:r>
              <a:rPr sz="3300" b="1" dirty="0">
                <a:solidFill>
                  <a:srgbClr val="3333CC"/>
                </a:solidFill>
              </a:rPr>
              <a:t>idea:</a:t>
            </a:r>
            <a:endParaRPr sz="3300"/>
          </a:p>
          <a:p>
            <a:pPr marL="902397" marR="210812" lvl="1" indent="-342001">
              <a:spcBef>
                <a:spcPts val="687"/>
              </a:spcBef>
              <a:buFont typeface="Arial"/>
              <a:buChar char="–"/>
              <a:tabLst>
                <a:tab pos="903156" algn="l"/>
              </a:tabLst>
            </a:pPr>
            <a:r>
              <a:rPr sz="2900" b="1" spc="-6" dirty="0">
                <a:solidFill>
                  <a:srgbClr val="336500"/>
                </a:solidFill>
              </a:rPr>
              <a:t>Create a linked list to which items would be  added to one end and deleted from the other  end.</a:t>
            </a:r>
            <a:endParaRPr sz="2900"/>
          </a:p>
          <a:p>
            <a:pPr marL="902397" lvl="1" indent="-342001">
              <a:spcBef>
                <a:spcPts val="669"/>
              </a:spcBef>
              <a:buFont typeface="Arial"/>
              <a:buChar char="–"/>
              <a:tabLst>
                <a:tab pos="903156" algn="l"/>
              </a:tabLst>
            </a:pPr>
            <a:r>
              <a:rPr sz="2900" b="1" spc="-6" dirty="0">
                <a:solidFill>
                  <a:srgbClr val="336500"/>
                </a:solidFill>
              </a:rPr>
              <a:t>Two pointers will be</a:t>
            </a:r>
            <a:r>
              <a:rPr sz="2900" b="1" spc="-48" dirty="0">
                <a:solidFill>
                  <a:srgbClr val="336500"/>
                </a:solidFill>
              </a:rPr>
              <a:t> </a:t>
            </a:r>
            <a:r>
              <a:rPr sz="2900" b="1" spc="-6" dirty="0">
                <a:solidFill>
                  <a:srgbClr val="336500"/>
                </a:solidFill>
              </a:rPr>
              <a:t>maintained:</a:t>
            </a:r>
            <a:endParaRPr sz="2900"/>
          </a:p>
          <a:p>
            <a:pPr marL="1380137" marR="6067" lvl="2" indent="-273752">
              <a:spcBef>
                <a:spcPts val="591"/>
              </a:spcBef>
              <a:buFont typeface="Arial"/>
              <a:buChar char="•"/>
              <a:tabLst>
                <a:tab pos="1379379" algn="l"/>
                <a:tab pos="1380895" algn="l"/>
              </a:tabLst>
            </a:pPr>
            <a:r>
              <a:rPr sz="2400" b="1" spc="-6" dirty="0">
                <a:solidFill>
                  <a:srgbClr val="653300"/>
                </a:solidFill>
              </a:rPr>
              <a:t>One </a:t>
            </a:r>
            <a:r>
              <a:rPr sz="2400" b="1" spc="-12" dirty="0">
                <a:solidFill>
                  <a:srgbClr val="653300"/>
                </a:solidFill>
              </a:rPr>
              <a:t>pointing </a:t>
            </a:r>
            <a:r>
              <a:rPr sz="2400" b="1" spc="-6" dirty="0">
                <a:solidFill>
                  <a:srgbClr val="653300"/>
                </a:solidFill>
              </a:rPr>
              <a:t>to the </a:t>
            </a:r>
            <a:r>
              <a:rPr sz="2400" b="1" spc="-12" dirty="0">
                <a:solidFill>
                  <a:srgbClr val="653300"/>
                </a:solidFill>
              </a:rPr>
              <a:t>beginning </a:t>
            </a:r>
            <a:r>
              <a:rPr sz="2400" b="1" spc="-6" dirty="0">
                <a:solidFill>
                  <a:srgbClr val="653300"/>
                </a:solidFill>
              </a:rPr>
              <a:t>of the list (point </a:t>
            </a:r>
            <a:r>
              <a:rPr sz="2400" b="1" spc="-12" dirty="0">
                <a:solidFill>
                  <a:srgbClr val="653300"/>
                </a:solidFill>
              </a:rPr>
              <a:t>from  where elements </a:t>
            </a:r>
            <a:r>
              <a:rPr sz="2400" b="1" spc="-6" dirty="0">
                <a:solidFill>
                  <a:srgbClr val="653300"/>
                </a:solidFill>
              </a:rPr>
              <a:t>will be</a:t>
            </a:r>
            <a:r>
              <a:rPr sz="2400" b="1" spc="6" dirty="0">
                <a:solidFill>
                  <a:srgbClr val="653300"/>
                </a:solidFill>
              </a:rPr>
              <a:t> </a:t>
            </a:r>
            <a:r>
              <a:rPr sz="2400" b="1" spc="-12" dirty="0">
                <a:solidFill>
                  <a:srgbClr val="653300"/>
                </a:solidFill>
              </a:rPr>
              <a:t>deleted).</a:t>
            </a:r>
            <a:endParaRPr sz="2400"/>
          </a:p>
          <a:p>
            <a:pPr marL="1380137" marR="138014" lvl="2" indent="-273752">
              <a:spcBef>
                <a:spcPts val="567"/>
              </a:spcBef>
              <a:buFont typeface="Arial"/>
              <a:buChar char="•"/>
              <a:tabLst>
                <a:tab pos="1379379" algn="l"/>
                <a:tab pos="1380895" algn="l"/>
              </a:tabLst>
            </a:pPr>
            <a:r>
              <a:rPr sz="2400" b="1" spc="-6" dirty="0">
                <a:solidFill>
                  <a:srgbClr val="653300"/>
                </a:solidFill>
              </a:rPr>
              <a:t>Another </a:t>
            </a:r>
            <a:r>
              <a:rPr sz="2400" b="1" spc="-12" dirty="0">
                <a:solidFill>
                  <a:srgbClr val="653300"/>
                </a:solidFill>
              </a:rPr>
              <a:t>pointing </a:t>
            </a:r>
            <a:r>
              <a:rPr sz="2400" b="1" spc="-6" dirty="0">
                <a:solidFill>
                  <a:srgbClr val="653300"/>
                </a:solidFill>
              </a:rPr>
              <a:t>to the end of the list (point </a:t>
            </a:r>
            <a:r>
              <a:rPr sz="2400" b="1" spc="-12" dirty="0">
                <a:solidFill>
                  <a:srgbClr val="653300"/>
                </a:solidFill>
              </a:rPr>
              <a:t>where  </a:t>
            </a:r>
            <a:r>
              <a:rPr sz="2400" b="1" spc="-6" dirty="0">
                <a:solidFill>
                  <a:srgbClr val="653300"/>
                </a:solidFill>
              </a:rPr>
              <a:t>new </a:t>
            </a:r>
            <a:r>
              <a:rPr sz="2400" b="1" spc="-12" dirty="0">
                <a:solidFill>
                  <a:srgbClr val="653300"/>
                </a:solidFill>
              </a:rPr>
              <a:t>elements </a:t>
            </a:r>
            <a:r>
              <a:rPr sz="2400" b="1" spc="-6" dirty="0">
                <a:solidFill>
                  <a:srgbClr val="653300"/>
                </a:solidFill>
              </a:rPr>
              <a:t>will be </a:t>
            </a:r>
            <a:r>
              <a:rPr sz="2400" b="1" spc="-12" dirty="0">
                <a:solidFill>
                  <a:srgbClr val="653300"/>
                </a:solidFill>
              </a:rPr>
              <a:t>inserted).</a:t>
            </a:r>
            <a:endParaRPr sz="2400"/>
          </a:p>
        </p:txBody>
      </p:sp>
      <p:sp>
        <p:nvSpPr>
          <p:cNvPr id="4" name="object 4"/>
          <p:cNvSpPr/>
          <p:nvPr/>
        </p:nvSpPr>
        <p:spPr>
          <a:xfrm>
            <a:off x="2122563" y="4882182"/>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solidFill>
            <a:srgbClr val="CCFFFF"/>
          </a:solidFill>
        </p:spPr>
        <p:txBody>
          <a:bodyPr wrap="square" lIns="0" tIns="0" rIns="0" bIns="0" rtlCol="0"/>
          <a:lstStyle/>
          <a:p>
            <a:endParaRPr/>
          </a:p>
        </p:txBody>
      </p:sp>
      <p:sp>
        <p:nvSpPr>
          <p:cNvPr id="5" name="object 5"/>
          <p:cNvSpPr/>
          <p:nvPr/>
        </p:nvSpPr>
        <p:spPr>
          <a:xfrm>
            <a:off x="2122563" y="4882182"/>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ln w="38100">
            <a:solidFill>
              <a:srgbClr val="CC0000"/>
            </a:solidFill>
          </a:ln>
        </p:spPr>
        <p:txBody>
          <a:bodyPr wrap="square" lIns="0" tIns="0" rIns="0" bIns="0" rtlCol="0"/>
          <a:lstStyle/>
          <a:p>
            <a:endParaRPr/>
          </a:p>
        </p:txBody>
      </p:sp>
      <p:sp>
        <p:nvSpPr>
          <p:cNvPr id="6" name="object 6"/>
          <p:cNvSpPr/>
          <p:nvPr/>
        </p:nvSpPr>
        <p:spPr>
          <a:xfrm>
            <a:off x="4058340" y="4882182"/>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solidFill>
            <a:srgbClr val="CCFFFF"/>
          </a:solidFill>
        </p:spPr>
        <p:txBody>
          <a:bodyPr wrap="square" lIns="0" tIns="0" rIns="0" bIns="0" rtlCol="0"/>
          <a:lstStyle/>
          <a:p>
            <a:endParaRPr/>
          </a:p>
        </p:txBody>
      </p:sp>
      <p:sp>
        <p:nvSpPr>
          <p:cNvPr id="7" name="object 7"/>
          <p:cNvSpPr/>
          <p:nvPr/>
        </p:nvSpPr>
        <p:spPr>
          <a:xfrm>
            <a:off x="4058340" y="4882182"/>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ln w="38100">
            <a:solidFill>
              <a:srgbClr val="CC0000"/>
            </a:solidFill>
          </a:ln>
        </p:spPr>
        <p:txBody>
          <a:bodyPr wrap="square" lIns="0" tIns="0" rIns="0" bIns="0" rtlCol="0"/>
          <a:lstStyle/>
          <a:p>
            <a:endParaRPr/>
          </a:p>
        </p:txBody>
      </p:sp>
      <p:sp>
        <p:nvSpPr>
          <p:cNvPr id="8" name="object 8"/>
          <p:cNvSpPr/>
          <p:nvPr/>
        </p:nvSpPr>
        <p:spPr>
          <a:xfrm>
            <a:off x="5994117" y="4882182"/>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solidFill>
            <a:srgbClr val="CCFFFF"/>
          </a:solidFill>
        </p:spPr>
        <p:txBody>
          <a:bodyPr wrap="square" lIns="0" tIns="0" rIns="0" bIns="0" rtlCol="0"/>
          <a:lstStyle/>
          <a:p>
            <a:endParaRPr/>
          </a:p>
        </p:txBody>
      </p:sp>
      <p:sp>
        <p:nvSpPr>
          <p:cNvPr id="9" name="object 9"/>
          <p:cNvSpPr/>
          <p:nvPr/>
        </p:nvSpPr>
        <p:spPr>
          <a:xfrm>
            <a:off x="5994117" y="4882182"/>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ln w="38100">
            <a:solidFill>
              <a:srgbClr val="CC0000"/>
            </a:solidFill>
          </a:ln>
        </p:spPr>
        <p:txBody>
          <a:bodyPr wrap="square" lIns="0" tIns="0" rIns="0" bIns="0" rtlCol="0"/>
          <a:lstStyle/>
          <a:p>
            <a:endParaRPr/>
          </a:p>
        </p:txBody>
      </p:sp>
      <p:sp>
        <p:nvSpPr>
          <p:cNvPr id="10" name="object 10"/>
          <p:cNvSpPr/>
          <p:nvPr/>
        </p:nvSpPr>
        <p:spPr>
          <a:xfrm>
            <a:off x="9865671" y="4882182"/>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solidFill>
            <a:srgbClr val="CCFFFF"/>
          </a:solidFill>
        </p:spPr>
        <p:txBody>
          <a:bodyPr wrap="square" lIns="0" tIns="0" rIns="0" bIns="0" rtlCol="0"/>
          <a:lstStyle/>
          <a:p>
            <a:endParaRPr/>
          </a:p>
        </p:txBody>
      </p:sp>
      <p:sp>
        <p:nvSpPr>
          <p:cNvPr id="11" name="object 11"/>
          <p:cNvSpPr/>
          <p:nvPr/>
        </p:nvSpPr>
        <p:spPr>
          <a:xfrm>
            <a:off x="9865671" y="4882182"/>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ln w="38100">
            <a:solidFill>
              <a:srgbClr val="CC0000"/>
            </a:solidFill>
          </a:ln>
        </p:spPr>
        <p:txBody>
          <a:bodyPr wrap="square" lIns="0" tIns="0" rIns="0" bIns="0" rtlCol="0"/>
          <a:lstStyle/>
          <a:p>
            <a:endParaRPr/>
          </a:p>
        </p:txBody>
      </p:sp>
      <p:sp>
        <p:nvSpPr>
          <p:cNvPr id="12" name="object 12"/>
          <p:cNvSpPr/>
          <p:nvPr/>
        </p:nvSpPr>
        <p:spPr>
          <a:xfrm>
            <a:off x="7929894" y="4882182"/>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solidFill>
            <a:srgbClr val="CCFFFF"/>
          </a:solidFill>
        </p:spPr>
        <p:txBody>
          <a:bodyPr wrap="square" lIns="0" tIns="0" rIns="0" bIns="0" rtlCol="0"/>
          <a:lstStyle/>
          <a:p>
            <a:endParaRPr/>
          </a:p>
        </p:txBody>
      </p:sp>
      <p:sp>
        <p:nvSpPr>
          <p:cNvPr id="13" name="object 13"/>
          <p:cNvSpPr/>
          <p:nvPr/>
        </p:nvSpPr>
        <p:spPr>
          <a:xfrm>
            <a:off x="7929894" y="4882182"/>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ln w="38100">
            <a:solidFill>
              <a:srgbClr val="CC0000"/>
            </a:solidFill>
          </a:ln>
        </p:spPr>
        <p:txBody>
          <a:bodyPr wrap="square" lIns="0" tIns="0" rIns="0" bIns="0" rtlCol="0"/>
          <a:lstStyle/>
          <a:p>
            <a:endParaRPr/>
          </a:p>
        </p:txBody>
      </p:sp>
      <p:sp>
        <p:nvSpPr>
          <p:cNvPr id="14" name="object 14"/>
          <p:cNvSpPr/>
          <p:nvPr/>
        </p:nvSpPr>
        <p:spPr>
          <a:xfrm>
            <a:off x="3141393" y="5188115"/>
            <a:ext cx="691106" cy="0"/>
          </a:xfrm>
          <a:custGeom>
            <a:avLst/>
            <a:gdLst/>
            <a:ahLst/>
            <a:cxnLst/>
            <a:rect l="l" t="t" r="r" b="b"/>
            <a:pathLst>
              <a:path w="516889">
                <a:moveTo>
                  <a:pt x="0" y="0"/>
                </a:moveTo>
                <a:lnTo>
                  <a:pt x="516635" y="0"/>
                </a:lnTo>
              </a:path>
            </a:pathLst>
          </a:custGeom>
          <a:ln w="38100">
            <a:solidFill>
              <a:srgbClr val="CC0000"/>
            </a:solidFill>
          </a:ln>
        </p:spPr>
        <p:txBody>
          <a:bodyPr wrap="square" lIns="0" tIns="0" rIns="0" bIns="0" rtlCol="0"/>
          <a:lstStyle/>
          <a:p>
            <a:endParaRPr/>
          </a:p>
        </p:txBody>
      </p:sp>
      <p:sp>
        <p:nvSpPr>
          <p:cNvPr id="15" name="object 15"/>
          <p:cNvSpPr/>
          <p:nvPr/>
        </p:nvSpPr>
        <p:spPr>
          <a:xfrm>
            <a:off x="3830121" y="5102453"/>
            <a:ext cx="228388" cy="172087"/>
          </a:xfrm>
          <a:custGeom>
            <a:avLst/>
            <a:gdLst/>
            <a:ahLst/>
            <a:cxnLst/>
            <a:rect l="l" t="t" r="r" b="b"/>
            <a:pathLst>
              <a:path w="170814" h="171450">
                <a:moveTo>
                  <a:pt x="170687" y="85344"/>
                </a:moveTo>
                <a:lnTo>
                  <a:pt x="0" y="0"/>
                </a:lnTo>
                <a:lnTo>
                  <a:pt x="0" y="171450"/>
                </a:lnTo>
                <a:lnTo>
                  <a:pt x="170687" y="85344"/>
                </a:lnTo>
                <a:close/>
              </a:path>
            </a:pathLst>
          </a:custGeom>
          <a:solidFill>
            <a:srgbClr val="CC0000"/>
          </a:solidFill>
        </p:spPr>
        <p:txBody>
          <a:bodyPr wrap="square" lIns="0" tIns="0" rIns="0" bIns="0" rtlCol="0"/>
          <a:lstStyle/>
          <a:p>
            <a:endParaRPr/>
          </a:p>
        </p:txBody>
      </p:sp>
      <p:sp>
        <p:nvSpPr>
          <p:cNvPr id="16" name="object 16"/>
          <p:cNvSpPr/>
          <p:nvPr/>
        </p:nvSpPr>
        <p:spPr>
          <a:xfrm>
            <a:off x="5077170" y="5188115"/>
            <a:ext cx="691106" cy="0"/>
          </a:xfrm>
          <a:custGeom>
            <a:avLst/>
            <a:gdLst/>
            <a:ahLst/>
            <a:cxnLst/>
            <a:rect l="l" t="t" r="r" b="b"/>
            <a:pathLst>
              <a:path w="516889">
                <a:moveTo>
                  <a:pt x="0" y="0"/>
                </a:moveTo>
                <a:lnTo>
                  <a:pt x="516636" y="0"/>
                </a:lnTo>
              </a:path>
            </a:pathLst>
          </a:custGeom>
          <a:ln w="38100">
            <a:solidFill>
              <a:srgbClr val="CC0000"/>
            </a:solidFill>
          </a:ln>
        </p:spPr>
        <p:txBody>
          <a:bodyPr wrap="square" lIns="0" tIns="0" rIns="0" bIns="0" rtlCol="0"/>
          <a:lstStyle/>
          <a:p>
            <a:endParaRPr/>
          </a:p>
        </p:txBody>
      </p:sp>
      <p:sp>
        <p:nvSpPr>
          <p:cNvPr id="17" name="object 17"/>
          <p:cNvSpPr/>
          <p:nvPr/>
        </p:nvSpPr>
        <p:spPr>
          <a:xfrm>
            <a:off x="5765898" y="5102453"/>
            <a:ext cx="228388" cy="172087"/>
          </a:xfrm>
          <a:custGeom>
            <a:avLst/>
            <a:gdLst/>
            <a:ahLst/>
            <a:cxnLst/>
            <a:rect l="l" t="t" r="r" b="b"/>
            <a:pathLst>
              <a:path w="170814" h="171450">
                <a:moveTo>
                  <a:pt x="170687" y="85344"/>
                </a:moveTo>
                <a:lnTo>
                  <a:pt x="0" y="0"/>
                </a:lnTo>
                <a:lnTo>
                  <a:pt x="0" y="171450"/>
                </a:lnTo>
                <a:lnTo>
                  <a:pt x="170687" y="85344"/>
                </a:lnTo>
                <a:close/>
              </a:path>
            </a:pathLst>
          </a:custGeom>
          <a:solidFill>
            <a:srgbClr val="CC0000"/>
          </a:solidFill>
        </p:spPr>
        <p:txBody>
          <a:bodyPr wrap="square" lIns="0" tIns="0" rIns="0" bIns="0" rtlCol="0"/>
          <a:lstStyle/>
          <a:p>
            <a:endParaRPr/>
          </a:p>
        </p:txBody>
      </p:sp>
      <p:sp>
        <p:nvSpPr>
          <p:cNvPr id="18" name="object 18"/>
          <p:cNvSpPr/>
          <p:nvPr/>
        </p:nvSpPr>
        <p:spPr>
          <a:xfrm>
            <a:off x="7012947" y="5188115"/>
            <a:ext cx="691106" cy="0"/>
          </a:xfrm>
          <a:custGeom>
            <a:avLst/>
            <a:gdLst/>
            <a:ahLst/>
            <a:cxnLst/>
            <a:rect l="l" t="t" r="r" b="b"/>
            <a:pathLst>
              <a:path w="516889">
                <a:moveTo>
                  <a:pt x="0" y="0"/>
                </a:moveTo>
                <a:lnTo>
                  <a:pt x="516636" y="0"/>
                </a:lnTo>
              </a:path>
            </a:pathLst>
          </a:custGeom>
          <a:ln w="38100">
            <a:solidFill>
              <a:srgbClr val="CC0000"/>
            </a:solidFill>
          </a:ln>
        </p:spPr>
        <p:txBody>
          <a:bodyPr wrap="square" lIns="0" tIns="0" rIns="0" bIns="0" rtlCol="0"/>
          <a:lstStyle/>
          <a:p>
            <a:endParaRPr/>
          </a:p>
        </p:txBody>
      </p:sp>
      <p:sp>
        <p:nvSpPr>
          <p:cNvPr id="19" name="object 19"/>
          <p:cNvSpPr/>
          <p:nvPr/>
        </p:nvSpPr>
        <p:spPr>
          <a:xfrm>
            <a:off x="7701675" y="5102453"/>
            <a:ext cx="228388" cy="172087"/>
          </a:xfrm>
          <a:custGeom>
            <a:avLst/>
            <a:gdLst/>
            <a:ahLst/>
            <a:cxnLst/>
            <a:rect l="l" t="t" r="r" b="b"/>
            <a:pathLst>
              <a:path w="170814" h="171450">
                <a:moveTo>
                  <a:pt x="170687" y="85344"/>
                </a:moveTo>
                <a:lnTo>
                  <a:pt x="0" y="0"/>
                </a:lnTo>
                <a:lnTo>
                  <a:pt x="0" y="171450"/>
                </a:lnTo>
                <a:lnTo>
                  <a:pt x="170687" y="85344"/>
                </a:lnTo>
                <a:close/>
              </a:path>
            </a:pathLst>
          </a:custGeom>
          <a:solidFill>
            <a:srgbClr val="CC0000"/>
          </a:solidFill>
        </p:spPr>
        <p:txBody>
          <a:bodyPr wrap="square" lIns="0" tIns="0" rIns="0" bIns="0" rtlCol="0"/>
          <a:lstStyle/>
          <a:p>
            <a:endParaRPr/>
          </a:p>
        </p:txBody>
      </p:sp>
      <p:sp>
        <p:nvSpPr>
          <p:cNvPr id="20" name="object 20"/>
          <p:cNvSpPr/>
          <p:nvPr/>
        </p:nvSpPr>
        <p:spPr>
          <a:xfrm>
            <a:off x="8948724" y="5188115"/>
            <a:ext cx="691106" cy="0"/>
          </a:xfrm>
          <a:custGeom>
            <a:avLst/>
            <a:gdLst/>
            <a:ahLst/>
            <a:cxnLst/>
            <a:rect l="l" t="t" r="r" b="b"/>
            <a:pathLst>
              <a:path w="516890">
                <a:moveTo>
                  <a:pt x="0" y="0"/>
                </a:moveTo>
                <a:lnTo>
                  <a:pt x="516635" y="0"/>
                </a:lnTo>
              </a:path>
            </a:pathLst>
          </a:custGeom>
          <a:ln w="38100">
            <a:solidFill>
              <a:srgbClr val="CC0000"/>
            </a:solidFill>
          </a:ln>
        </p:spPr>
        <p:txBody>
          <a:bodyPr wrap="square" lIns="0" tIns="0" rIns="0" bIns="0" rtlCol="0"/>
          <a:lstStyle/>
          <a:p>
            <a:endParaRPr/>
          </a:p>
        </p:txBody>
      </p:sp>
      <p:sp>
        <p:nvSpPr>
          <p:cNvPr id="21" name="object 21"/>
          <p:cNvSpPr/>
          <p:nvPr/>
        </p:nvSpPr>
        <p:spPr>
          <a:xfrm>
            <a:off x="9637453" y="5102453"/>
            <a:ext cx="228388" cy="172087"/>
          </a:xfrm>
          <a:custGeom>
            <a:avLst/>
            <a:gdLst/>
            <a:ahLst/>
            <a:cxnLst/>
            <a:rect l="l" t="t" r="r" b="b"/>
            <a:pathLst>
              <a:path w="170815" h="171450">
                <a:moveTo>
                  <a:pt x="170688" y="85344"/>
                </a:moveTo>
                <a:lnTo>
                  <a:pt x="0" y="0"/>
                </a:lnTo>
                <a:lnTo>
                  <a:pt x="0" y="171450"/>
                </a:lnTo>
                <a:lnTo>
                  <a:pt x="170688" y="85344"/>
                </a:lnTo>
                <a:close/>
              </a:path>
            </a:pathLst>
          </a:custGeom>
          <a:solidFill>
            <a:srgbClr val="CC0000"/>
          </a:solidFill>
        </p:spPr>
        <p:txBody>
          <a:bodyPr wrap="square" lIns="0" tIns="0" rIns="0" bIns="0" rtlCol="0"/>
          <a:lstStyle/>
          <a:p>
            <a:endParaRPr/>
          </a:p>
        </p:txBody>
      </p:sp>
      <p:sp>
        <p:nvSpPr>
          <p:cNvPr id="22" name="object 22"/>
          <p:cNvSpPr/>
          <p:nvPr/>
        </p:nvSpPr>
        <p:spPr>
          <a:xfrm>
            <a:off x="10884501" y="5188115"/>
            <a:ext cx="713181" cy="0"/>
          </a:xfrm>
          <a:custGeom>
            <a:avLst/>
            <a:gdLst/>
            <a:ahLst/>
            <a:cxnLst/>
            <a:rect l="l" t="t" r="r" b="b"/>
            <a:pathLst>
              <a:path w="533400">
                <a:moveTo>
                  <a:pt x="0" y="0"/>
                </a:moveTo>
                <a:lnTo>
                  <a:pt x="533400" y="0"/>
                </a:lnTo>
              </a:path>
            </a:pathLst>
          </a:custGeom>
          <a:ln w="38100">
            <a:solidFill>
              <a:srgbClr val="CC0000"/>
            </a:solidFill>
          </a:ln>
        </p:spPr>
        <p:txBody>
          <a:bodyPr wrap="square" lIns="0" tIns="0" rIns="0" bIns="0" rtlCol="0"/>
          <a:lstStyle/>
          <a:p>
            <a:endParaRPr/>
          </a:p>
        </p:txBody>
      </p:sp>
      <p:sp>
        <p:nvSpPr>
          <p:cNvPr id="23" name="object 23"/>
          <p:cNvSpPr/>
          <p:nvPr/>
        </p:nvSpPr>
        <p:spPr>
          <a:xfrm>
            <a:off x="11597682" y="5188115"/>
            <a:ext cx="0" cy="611866"/>
          </a:xfrm>
          <a:custGeom>
            <a:avLst/>
            <a:gdLst/>
            <a:ahLst/>
            <a:cxnLst/>
            <a:rect l="l" t="t" r="r" b="b"/>
            <a:pathLst>
              <a:path h="609600">
                <a:moveTo>
                  <a:pt x="0" y="0"/>
                </a:moveTo>
                <a:lnTo>
                  <a:pt x="0" y="609600"/>
                </a:lnTo>
              </a:path>
            </a:pathLst>
          </a:custGeom>
          <a:ln w="38100">
            <a:solidFill>
              <a:srgbClr val="CC0000"/>
            </a:solidFill>
          </a:ln>
        </p:spPr>
        <p:txBody>
          <a:bodyPr wrap="square" lIns="0" tIns="0" rIns="0" bIns="0" rtlCol="0"/>
          <a:lstStyle/>
          <a:p>
            <a:endParaRPr/>
          </a:p>
        </p:txBody>
      </p:sp>
      <p:sp>
        <p:nvSpPr>
          <p:cNvPr id="24" name="object 24"/>
          <p:cNvSpPr/>
          <p:nvPr/>
        </p:nvSpPr>
        <p:spPr>
          <a:xfrm>
            <a:off x="11483573" y="5714319"/>
            <a:ext cx="229237" cy="172087"/>
          </a:xfrm>
          <a:custGeom>
            <a:avLst/>
            <a:gdLst/>
            <a:ahLst/>
            <a:cxnLst/>
            <a:rect l="l" t="t" r="r" b="b"/>
            <a:pathLst>
              <a:path w="171450" h="171450">
                <a:moveTo>
                  <a:pt x="171450" y="85344"/>
                </a:moveTo>
                <a:lnTo>
                  <a:pt x="85344" y="0"/>
                </a:lnTo>
                <a:lnTo>
                  <a:pt x="0" y="85344"/>
                </a:lnTo>
                <a:lnTo>
                  <a:pt x="85344" y="171450"/>
                </a:lnTo>
                <a:lnTo>
                  <a:pt x="171450" y="85344"/>
                </a:lnTo>
                <a:close/>
              </a:path>
            </a:pathLst>
          </a:custGeom>
          <a:solidFill>
            <a:srgbClr val="CC0000"/>
          </a:solidFill>
        </p:spPr>
        <p:txBody>
          <a:bodyPr wrap="square" lIns="0" tIns="0" rIns="0" bIns="0" rtlCol="0"/>
          <a:lstStyle/>
          <a:p>
            <a:endParaRPr/>
          </a:p>
        </p:txBody>
      </p:sp>
      <p:sp>
        <p:nvSpPr>
          <p:cNvPr id="25" name="object 25"/>
          <p:cNvSpPr txBox="1"/>
          <p:nvPr/>
        </p:nvSpPr>
        <p:spPr>
          <a:xfrm>
            <a:off x="209539" y="5823944"/>
            <a:ext cx="1074866" cy="461590"/>
          </a:xfrm>
          <a:prstGeom prst="rect">
            <a:avLst/>
          </a:prstGeom>
        </p:spPr>
        <p:txBody>
          <a:bodyPr vert="horz" wrap="square" lIns="0" tIns="15166" rIns="0" bIns="0" rtlCol="0">
            <a:spAutoFit/>
          </a:bodyPr>
          <a:lstStyle/>
          <a:p>
            <a:pPr marL="15166">
              <a:spcBef>
                <a:spcPts val="119"/>
              </a:spcBef>
            </a:pPr>
            <a:r>
              <a:rPr sz="2900" b="1" spc="-6" dirty="0">
                <a:solidFill>
                  <a:srgbClr val="FF0000"/>
                </a:solidFill>
              </a:rPr>
              <a:t>Front</a:t>
            </a:r>
            <a:endParaRPr sz="2900"/>
          </a:p>
        </p:txBody>
      </p:sp>
      <p:sp>
        <p:nvSpPr>
          <p:cNvPr id="26" name="object 26"/>
          <p:cNvSpPr/>
          <p:nvPr/>
        </p:nvSpPr>
        <p:spPr>
          <a:xfrm>
            <a:off x="899966" y="5474928"/>
            <a:ext cx="764123" cy="401537"/>
          </a:xfrm>
          <a:custGeom>
            <a:avLst/>
            <a:gdLst/>
            <a:ahLst/>
            <a:cxnLst/>
            <a:rect l="l" t="t" r="r" b="b"/>
            <a:pathLst>
              <a:path w="571500" h="400050">
                <a:moveTo>
                  <a:pt x="0" y="400050"/>
                </a:moveTo>
                <a:lnTo>
                  <a:pt x="571500" y="0"/>
                </a:lnTo>
              </a:path>
            </a:pathLst>
          </a:custGeom>
          <a:ln w="63246">
            <a:solidFill>
              <a:srgbClr val="3365FF"/>
            </a:solidFill>
          </a:ln>
        </p:spPr>
        <p:txBody>
          <a:bodyPr wrap="square" lIns="0" tIns="0" rIns="0" bIns="0" rtlCol="0"/>
          <a:lstStyle/>
          <a:p>
            <a:endParaRPr/>
          </a:p>
        </p:txBody>
      </p:sp>
      <p:sp>
        <p:nvSpPr>
          <p:cNvPr id="27" name="object 27"/>
          <p:cNvSpPr/>
          <p:nvPr/>
        </p:nvSpPr>
        <p:spPr>
          <a:xfrm>
            <a:off x="1572394" y="5341082"/>
            <a:ext cx="346401" cy="232637"/>
          </a:xfrm>
          <a:custGeom>
            <a:avLst/>
            <a:gdLst/>
            <a:ahLst/>
            <a:cxnLst/>
            <a:rect l="l" t="t" r="r" b="b"/>
            <a:pathLst>
              <a:path w="259080" h="231775">
                <a:moveTo>
                  <a:pt x="259080" y="0"/>
                </a:moveTo>
                <a:lnTo>
                  <a:pt x="0" y="39624"/>
                </a:lnTo>
                <a:lnTo>
                  <a:pt x="134874" y="231648"/>
                </a:lnTo>
                <a:lnTo>
                  <a:pt x="259080" y="0"/>
                </a:lnTo>
                <a:close/>
              </a:path>
            </a:pathLst>
          </a:custGeom>
          <a:solidFill>
            <a:srgbClr val="3365FF"/>
          </a:solidFill>
        </p:spPr>
        <p:txBody>
          <a:bodyPr wrap="square" lIns="0" tIns="0" rIns="0" bIns="0" rtlCol="0"/>
          <a:lstStyle/>
          <a:p>
            <a:endParaRPr/>
          </a:p>
        </p:txBody>
      </p:sp>
      <p:sp>
        <p:nvSpPr>
          <p:cNvPr id="28" name="object 28"/>
          <p:cNvSpPr txBox="1"/>
          <p:nvPr/>
        </p:nvSpPr>
        <p:spPr>
          <a:xfrm>
            <a:off x="10973478" y="3911864"/>
            <a:ext cx="942418" cy="461590"/>
          </a:xfrm>
          <a:prstGeom prst="rect">
            <a:avLst/>
          </a:prstGeom>
        </p:spPr>
        <p:txBody>
          <a:bodyPr vert="horz" wrap="square" lIns="0" tIns="15166" rIns="0" bIns="0" rtlCol="0">
            <a:spAutoFit/>
          </a:bodyPr>
          <a:lstStyle/>
          <a:p>
            <a:pPr marL="15166">
              <a:spcBef>
                <a:spcPts val="119"/>
              </a:spcBef>
            </a:pPr>
            <a:r>
              <a:rPr sz="2900" b="1" spc="-6" dirty="0">
                <a:solidFill>
                  <a:srgbClr val="FF0000"/>
                </a:solidFill>
              </a:rPr>
              <a:t>Rear</a:t>
            </a:r>
            <a:endParaRPr sz="2900"/>
          </a:p>
        </p:txBody>
      </p:sp>
      <p:sp>
        <p:nvSpPr>
          <p:cNvPr id="29" name="object 29"/>
          <p:cNvSpPr/>
          <p:nvPr/>
        </p:nvSpPr>
        <p:spPr>
          <a:xfrm>
            <a:off x="10725564" y="4270316"/>
            <a:ext cx="567149" cy="319318"/>
          </a:xfrm>
          <a:custGeom>
            <a:avLst/>
            <a:gdLst/>
            <a:ahLst/>
            <a:cxnLst/>
            <a:rect l="l" t="t" r="r" b="b"/>
            <a:pathLst>
              <a:path w="424179" h="318135">
                <a:moveTo>
                  <a:pt x="423672" y="0"/>
                </a:moveTo>
                <a:lnTo>
                  <a:pt x="0" y="317753"/>
                </a:lnTo>
              </a:path>
            </a:pathLst>
          </a:custGeom>
          <a:ln w="63246">
            <a:solidFill>
              <a:srgbClr val="3365FF"/>
            </a:solidFill>
          </a:ln>
        </p:spPr>
        <p:txBody>
          <a:bodyPr wrap="square" lIns="0" tIns="0" rIns="0" bIns="0" rtlCol="0"/>
          <a:lstStyle/>
          <a:p>
            <a:endParaRPr/>
          </a:p>
        </p:txBody>
      </p:sp>
      <p:sp>
        <p:nvSpPr>
          <p:cNvPr id="30" name="object 30"/>
          <p:cNvSpPr/>
          <p:nvPr/>
        </p:nvSpPr>
        <p:spPr>
          <a:xfrm>
            <a:off x="10476970" y="4493646"/>
            <a:ext cx="346401" cy="235823"/>
          </a:xfrm>
          <a:custGeom>
            <a:avLst/>
            <a:gdLst/>
            <a:ahLst/>
            <a:cxnLst/>
            <a:rect l="l" t="t" r="r" b="b"/>
            <a:pathLst>
              <a:path w="259079" h="234950">
                <a:moveTo>
                  <a:pt x="259079" y="187451"/>
                </a:moveTo>
                <a:lnTo>
                  <a:pt x="117348" y="0"/>
                </a:lnTo>
                <a:lnTo>
                  <a:pt x="0" y="234696"/>
                </a:lnTo>
                <a:lnTo>
                  <a:pt x="259079" y="187451"/>
                </a:lnTo>
                <a:close/>
              </a:path>
            </a:pathLst>
          </a:custGeom>
          <a:solidFill>
            <a:srgbClr val="3365FF"/>
          </a:solidFill>
        </p:spPr>
        <p:txBody>
          <a:bodyPr wrap="square" lIns="0" tIns="0" rIns="0" bIns="0" rtlCol="0"/>
          <a:lstStyle/>
          <a:p>
            <a:endParaRPr/>
          </a:p>
        </p:txBody>
      </p:sp>
      <p:sp>
        <p:nvSpPr>
          <p:cNvPr id="31" name="object 31"/>
          <p:cNvSpPr txBox="1"/>
          <p:nvPr/>
        </p:nvSpPr>
        <p:spPr>
          <a:xfrm>
            <a:off x="2003700" y="5863716"/>
            <a:ext cx="2184542" cy="461590"/>
          </a:xfrm>
          <a:prstGeom prst="rect">
            <a:avLst/>
          </a:prstGeom>
        </p:spPr>
        <p:txBody>
          <a:bodyPr vert="horz" wrap="square" lIns="0" tIns="15166" rIns="0" bIns="0" rtlCol="0">
            <a:spAutoFit/>
          </a:bodyPr>
          <a:lstStyle/>
          <a:p>
            <a:pPr marL="15166">
              <a:spcBef>
                <a:spcPts val="119"/>
              </a:spcBef>
            </a:pPr>
            <a:r>
              <a:rPr sz="2900" b="1" spc="-12" dirty="0">
                <a:solidFill>
                  <a:srgbClr val="FF0000"/>
                </a:solidFill>
                <a:latin typeface="Times New Roman"/>
                <a:cs typeface="Times New Roman"/>
              </a:rPr>
              <a:t>DELETION</a:t>
            </a:r>
            <a:endParaRPr sz="2900">
              <a:latin typeface="Times New Roman"/>
              <a:cs typeface="Times New Roman"/>
            </a:endParaRPr>
          </a:p>
        </p:txBody>
      </p:sp>
      <p:sp>
        <p:nvSpPr>
          <p:cNvPr id="32" name="object 32"/>
          <p:cNvSpPr txBox="1"/>
          <p:nvPr/>
        </p:nvSpPr>
        <p:spPr>
          <a:xfrm>
            <a:off x="8749168" y="5898898"/>
            <a:ext cx="2322933" cy="461590"/>
          </a:xfrm>
          <a:prstGeom prst="rect">
            <a:avLst/>
          </a:prstGeom>
        </p:spPr>
        <p:txBody>
          <a:bodyPr vert="horz" wrap="square" lIns="0" tIns="15166" rIns="0" bIns="0" rtlCol="0">
            <a:spAutoFit/>
          </a:bodyPr>
          <a:lstStyle/>
          <a:p>
            <a:pPr marL="15166">
              <a:spcBef>
                <a:spcPts val="119"/>
              </a:spcBef>
            </a:pPr>
            <a:r>
              <a:rPr sz="2900" b="1" spc="-6" dirty="0">
                <a:solidFill>
                  <a:srgbClr val="FF0000"/>
                </a:solidFill>
                <a:latin typeface="Times New Roman"/>
                <a:cs typeface="Times New Roman"/>
              </a:rPr>
              <a:t>INSERTION</a:t>
            </a:r>
            <a:endParaRPr sz="2900">
              <a:latin typeface="Times New Roman"/>
              <a:cs typeface="Times New Roman"/>
            </a:endParaRPr>
          </a:p>
        </p:txBody>
      </p:sp>
      <p:grpSp>
        <p:nvGrpSpPr>
          <p:cNvPr id="33" name="object 5"/>
          <p:cNvGrpSpPr>
            <a:grpSpLocks/>
          </p:cNvGrpSpPr>
          <p:nvPr/>
        </p:nvGrpSpPr>
        <p:grpSpPr bwMode="auto">
          <a:xfrm>
            <a:off x="0" y="0"/>
            <a:ext cx="12192000" cy="6858000"/>
            <a:chOff x="0" y="0"/>
            <a:chExt cx="16217900" cy="9118600"/>
          </a:xfrm>
        </p:grpSpPr>
        <p:sp>
          <p:nvSpPr>
            <p:cNvPr id="3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marL="569495">
              <a:lnSpc>
                <a:spcPct val="100000"/>
              </a:lnSpc>
              <a:spcBef>
                <a:spcPts val="1176"/>
              </a:spcBef>
            </a:pPr>
            <a:r>
              <a:rPr sz="3800" spc="-6" dirty="0">
                <a:solidFill>
                  <a:srgbClr val="A50021"/>
                </a:solidFill>
                <a:latin typeface="Arial"/>
                <a:cs typeface="Arial"/>
              </a:rPr>
              <a:t>QUEUE: LINKED LIST</a:t>
            </a:r>
            <a:r>
              <a:rPr sz="3800" spc="6" dirty="0">
                <a:solidFill>
                  <a:srgbClr val="A50021"/>
                </a:solidFill>
                <a:latin typeface="Arial"/>
                <a:cs typeface="Arial"/>
              </a:rPr>
              <a:t> </a:t>
            </a:r>
            <a:r>
              <a:rPr sz="3800" spc="-6" dirty="0">
                <a:solidFill>
                  <a:srgbClr val="A50021"/>
                </a:solidFill>
                <a:latin typeface="Arial"/>
                <a:cs typeface="Arial"/>
              </a:rPr>
              <a:t>STRUCTURE</a:t>
            </a:r>
            <a:endParaRPr sz="3800">
              <a:latin typeface="Arial"/>
              <a:cs typeface="Arial"/>
            </a:endParaRPr>
          </a:p>
        </p:txBody>
      </p:sp>
      <p:sp>
        <p:nvSpPr>
          <p:cNvPr id="3" name="object 3"/>
          <p:cNvSpPr/>
          <p:nvPr/>
        </p:nvSpPr>
        <p:spPr>
          <a:xfrm>
            <a:off x="899967" y="4958666"/>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solidFill>
            <a:srgbClr val="CCFFFF"/>
          </a:solidFill>
        </p:spPr>
        <p:txBody>
          <a:bodyPr wrap="square" lIns="0" tIns="0" rIns="0" bIns="0" rtlCol="0"/>
          <a:lstStyle/>
          <a:p>
            <a:endParaRPr/>
          </a:p>
        </p:txBody>
      </p:sp>
      <p:sp>
        <p:nvSpPr>
          <p:cNvPr id="4" name="object 4"/>
          <p:cNvSpPr/>
          <p:nvPr/>
        </p:nvSpPr>
        <p:spPr>
          <a:xfrm>
            <a:off x="899967" y="4958666"/>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ln w="38100">
            <a:solidFill>
              <a:srgbClr val="CC0000"/>
            </a:solidFill>
          </a:ln>
        </p:spPr>
        <p:txBody>
          <a:bodyPr wrap="square" lIns="0" tIns="0" rIns="0" bIns="0" rtlCol="0"/>
          <a:lstStyle/>
          <a:p>
            <a:endParaRPr/>
          </a:p>
        </p:txBody>
      </p:sp>
      <p:sp>
        <p:nvSpPr>
          <p:cNvPr id="5" name="object 5"/>
          <p:cNvSpPr/>
          <p:nvPr/>
        </p:nvSpPr>
        <p:spPr>
          <a:xfrm>
            <a:off x="2835744" y="4958666"/>
            <a:ext cx="1222596" cy="611866"/>
          </a:xfrm>
          <a:custGeom>
            <a:avLst/>
            <a:gdLst/>
            <a:ahLst/>
            <a:cxnLst/>
            <a:rect l="l" t="t" r="r" b="b"/>
            <a:pathLst>
              <a:path w="914400" h="609600">
                <a:moveTo>
                  <a:pt x="914400" y="609600"/>
                </a:moveTo>
                <a:lnTo>
                  <a:pt x="914399" y="0"/>
                </a:lnTo>
                <a:lnTo>
                  <a:pt x="0" y="0"/>
                </a:lnTo>
                <a:lnTo>
                  <a:pt x="0" y="609600"/>
                </a:lnTo>
                <a:lnTo>
                  <a:pt x="914400" y="609600"/>
                </a:lnTo>
                <a:close/>
              </a:path>
            </a:pathLst>
          </a:custGeom>
          <a:solidFill>
            <a:srgbClr val="CCFFFF"/>
          </a:solidFill>
        </p:spPr>
        <p:txBody>
          <a:bodyPr wrap="square" lIns="0" tIns="0" rIns="0" bIns="0" rtlCol="0"/>
          <a:lstStyle/>
          <a:p>
            <a:endParaRPr/>
          </a:p>
        </p:txBody>
      </p:sp>
      <p:sp>
        <p:nvSpPr>
          <p:cNvPr id="6" name="object 6"/>
          <p:cNvSpPr/>
          <p:nvPr/>
        </p:nvSpPr>
        <p:spPr>
          <a:xfrm>
            <a:off x="2835744" y="4958666"/>
            <a:ext cx="1222596" cy="611866"/>
          </a:xfrm>
          <a:custGeom>
            <a:avLst/>
            <a:gdLst/>
            <a:ahLst/>
            <a:cxnLst/>
            <a:rect l="l" t="t" r="r" b="b"/>
            <a:pathLst>
              <a:path w="914400" h="609600">
                <a:moveTo>
                  <a:pt x="914400" y="609600"/>
                </a:moveTo>
                <a:lnTo>
                  <a:pt x="914399" y="0"/>
                </a:lnTo>
                <a:lnTo>
                  <a:pt x="0" y="0"/>
                </a:lnTo>
                <a:lnTo>
                  <a:pt x="0" y="609600"/>
                </a:lnTo>
                <a:lnTo>
                  <a:pt x="914400" y="609600"/>
                </a:lnTo>
                <a:close/>
              </a:path>
            </a:pathLst>
          </a:custGeom>
          <a:ln w="38100">
            <a:solidFill>
              <a:srgbClr val="CC0000"/>
            </a:solidFill>
          </a:ln>
        </p:spPr>
        <p:txBody>
          <a:bodyPr wrap="square" lIns="0" tIns="0" rIns="0" bIns="0" rtlCol="0"/>
          <a:lstStyle/>
          <a:p>
            <a:endParaRPr/>
          </a:p>
        </p:txBody>
      </p:sp>
      <p:sp>
        <p:nvSpPr>
          <p:cNvPr id="7" name="object 7"/>
          <p:cNvSpPr/>
          <p:nvPr/>
        </p:nvSpPr>
        <p:spPr>
          <a:xfrm>
            <a:off x="4771521" y="4958666"/>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solidFill>
            <a:srgbClr val="CCFFFF"/>
          </a:solidFill>
        </p:spPr>
        <p:txBody>
          <a:bodyPr wrap="square" lIns="0" tIns="0" rIns="0" bIns="0" rtlCol="0"/>
          <a:lstStyle/>
          <a:p>
            <a:endParaRPr/>
          </a:p>
        </p:txBody>
      </p:sp>
      <p:sp>
        <p:nvSpPr>
          <p:cNvPr id="8" name="object 8"/>
          <p:cNvSpPr/>
          <p:nvPr/>
        </p:nvSpPr>
        <p:spPr>
          <a:xfrm>
            <a:off x="4771521" y="4958666"/>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ln w="38100">
            <a:solidFill>
              <a:srgbClr val="CC0000"/>
            </a:solidFill>
          </a:ln>
        </p:spPr>
        <p:txBody>
          <a:bodyPr wrap="square" lIns="0" tIns="0" rIns="0" bIns="0" rtlCol="0"/>
          <a:lstStyle/>
          <a:p>
            <a:endParaRPr/>
          </a:p>
        </p:txBody>
      </p:sp>
      <p:sp>
        <p:nvSpPr>
          <p:cNvPr id="9" name="object 9"/>
          <p:cNvSpPr/>
          <p:nvPr/>
        </p:nvSpPr>
        <p:spPr>
          <a:xfrm>
            <a:off x="6707298" y="4958666"/>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solidFill>
            <a:srgbClr val="CCFFFF"/>
          </a:solidFill>
        </p:spPr>
        <p:txBody>
          <a:bodyPr wrap="square" lIns="0" tIns="0" rIns="0" bIns="0" rtlCol="0"/>
          <a:lstStyle/>
          <a:p>
            <a:endParaRPr/>
          </a:p>
        </p:txBody>
      </p:sp>
      <p:sp>
        <p:nvSpPr>
          <p:cNvPr id="10" name="object 10"/>
          <p:cNvSpPr/>
          <p:nvPr/>
        </p:nvSpPr>
        <p:spPr>
          <a:xfrm>
            <a:off x="6707298" y="4958666"/>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ln w="38100">
            <a:solidFill>
              <a:srgbClr val="CC0000"/>
            </a:solidFill>
          </a:ln>
        </p:spPr>
        <p:txBody>
          <a:bodyPr wrap="square" lIns="0" tIns="0" rIns="0" bIns="0" rtlCol="0"/>
          <a:lstStyle/>
          <a:p>
            <a:endParaRPr/>
          </a:p>
        </p:txBody>
      </p:sp>
      <p:sp>
        <p:nvSpPr>
          <p:cNvPr id="11" name="object 11"/>
          <p:cNvSpPr/>
          <p:nvPr/>
        </p:nvSpPr>
        <p:spPr>
          <a:xfrm>
            <a:off x="1918797" y="5264599"/>
            <a:ext cx="691106" cy="0"/>
          </a:xfrm>
          <a:custGeom>
            <a:avLst/>
            <a:gdLst/>
            <a:ahLst/>
            <a:cxnLst/>
            <a:rect l="l" t="t" r="r" b="b"/>
            <a:pathLst>
              <a:path w="516889">
                <a:moveTo>
                  <a:pt x="0" y="0"/>
                </a:moveTo>
                <a:lnTo>
                  <a:pt x="516636" y="0"/>
                </a:lnTo>
              </a:path>
            </a:pathLst>
          </a:custGeom>
          <a:ln w="38100">
            <a:solidFill>
              <a:srgbClr val="CC0000"/>
            </a:solidFill>
          </a:ln>
        </p:spPr>
        <p:txBody>
          <a:bodyPr wrap="square" lIns="0" tIns="0" rIns="0" bIns="0" rtlCol="0"/>
          <a:lstStyle/>
          <a:p>
            <a:endParaRPr/>
          </a:p>
        </p:txBody>
      </p:sp>
      <p:sp>
        <p:nvSpPr>
          <p:cNvPr id="12" name="object 12"/>
          <p:cNvSpPr/>
          <p:nvPr/>
        </p:nvSpPr>
        <p:spPr>
          <a:xfrm>
            <a:off x="2607525" y="5178936"/>
            <a:ext cx="228388" cy="172087"/>
          </a:xfrm>
          <a:custGeom>
            <a:avLst/>
            <a:gdLst/>
            <a:ahLst/>
            <a:cxnLst/>
            <a:rect l="l" t="t" r="r" b="b"/>
            <a:pathLst>
              <a:path w="170814" h="171450">
                <a:moveTo>
                  <a:pt x="170687" y="85344"/>
                </a:moveTo>
                <a:lnTo>
                  <a:pt x="0" y="0"/>
                </a:lnTo>
                <a:lnTo>
                  <a:pt x="0" y="171450"/>
                </a:lnTo>
                <a:lnTo>
                  <a:pt x="170687" y="85344"/>
                </a:lnTo>
                <a:close/>
              </a:path>
            </a:pathLst>
          </a:custGeom>
          <a:solidFill>
            <a:srgbClr val="CC0000"/>
          </a:solidFill>
        </p:spPr>
        <p:txBody>
          <a:bodyPr wrap="square" lIns="0" tIns="0" rIns="0" bIns="0" rtlCol="0"/>
          <a:lstStyle/>
          <a:p>
            <a:endParaRPr/>
          </a:p>
        </p:txBody>
      </p:sp>
      <p:sp>
        <p:nvSpPr>
          <p:cNvPr id="13" name="object 13"/>
          <p:cNvSpPr/>
          <p:nvPr/>
        </p:nvSpPr>
        <p:spPr>
          <a:xfrm>
            <a:off x="3854574" y="5264599"/>
            <a:ext cx="691106" cy="0"/>
          </a:xfrm>
          <a:custGeom>
            <a:avLst/>
            <a:gdLst/>
            <a:ahLst/>
            <a:cxnLst/>
            <a:rect l="l" t="t" r="r" b="b"/>
            <a:pathLst>
              <a:path w="516889">
                <a:moveTo>
                  <a:pt x="0" y="0"/>
                </a:moveTo>
                <a:lnTo>
                  <a:pt x="516636" y="0"/>
                </a:lnTo>
              </a:path>
            </a:pathLst>
          </a:custGeom>
          <a:ln w="38100">
            <a:solidFill>
              <a:srgbClr val="CC0000"/>
            </a:solidFill>
          </a:ln>
        </p:spPr>
        <p:txBody>
          <a:bodyPr wrap="square" lIns="0" tIns="0" rIns="0" bIns="0" rtlCol="0"/>
          <a:lstStyle/>
          <a:p>
            <a:endParaRPr/>
          </a:p>
        </p:txBody>
      </p:sp>
      <p:sp>
        <p:nvSpPr>
          <p:cNvPr id="14" name="object 14"/>
          <p:cNvSpPr/>
          <p:nvPr/>
        </p:nvSpPr>
        <p:spPr>
          <a:xfrm>
            <a:off x="4543302" y="5178936"/>
            <a:ext cx="228388" cy="172087"/>
          </a:xfrm>
          <a:custGeom>
            <a:avLst/>
            <a:gdLst/>
            <a:ahLst/>
            <a:cxnLst/>
            <a:rect l="l" t="t" r="r" b="b"/>
            <a:pathLst>
              <a:path w="170814" h="171450">
                <a:moveTo>
                  <a:pt x="170687" y="85344"/>
                </a:moveTo>
                <a:lnTo>
                  <a:pt x="0" y="0"/>
                </a:lnTo>
                <a:lnTo>
                  <a:pt x="0" y="171450"/>
                </a:lnTo>
                <a:lnTo>
                  <a:pt x="170687" y="85344"/>
                </a:lnTo>
                <a:close/>
              </a:path>
            </a:pathLst>
          </a:custGeom>
          <a:solidFill>
            <a:srgbClr val="CC0000"/>
          </a:solidFill>
        </p:spPr>
        <p:txBody>
          <a:bodyPr wrap="square" lIns="0" tIns="0" rIns="0" bIns="0" rtlCol="0"/>
          <a:lstStyle/>
          <a:p>
            <a:endParaRPr/>
          </a:p>
        </p:txBody>
      </p:sp>
      <p:sp>
        <p:nvSpPr>
          <p:cNvPr id="15" name="object 15"/>
          <p:cNvSpPr/>
          <p:nvPr/>
        </p:nvSpPr>
        <p:spPr>
          <a:xfrm>
            <a:off x="5790351" y="5264599"/>
            <a:ext cx="691106" cy="0"/>
          </a:xfrm>
          <a:custGeom>
            <a:avLst/>
            <a:gdLst/>
            <a:ahLst/>
            <a:cxnLst/>
            <a:rect l="l" t="t" r="r" b="b"/>
            <a:pathLst>
              <a:path w="516889">
                <a:moveTo>
                  <a:pt x="0" y="0"/>
                </a:moveTo>
                <a:lnTo>
                  <a:pt x="516636" y="0"/>
                </a:lnTo>
              </a:path>
            </a:pathLst>
          </a:custGeom>
          <a:ln w="38100">
            <a:solidFill>
              <a:srgbClr val="CC0000"/>
            </a:solidFill>
          </a:ln>
        </p:spPr>
        <p:txBody>
          <a:bodyPr wrap="square" lIns="0" tIns="0" rIns="0" bIns="0" rtlCol="0"/>
          <a:lstStyle/>
          <a:p>
            <a:endParaRPr/>
          </a:p>
        </p:txBody>
      </p:sp>
      <p:sp>
        <p:nvSpPr>
          <p:cNvPr id="16" name="object 16"/>
          <p:cNvSpPr/>
          <p:nvPr/>
        </p:nvSpPr>
        <p:spPr>
          <a:xfrm>
            <a:off x="6479079" y="5178936"/>
            <a:ext cx="228388" cy="172087"/>
          </a:xfrm>
          <a:custGeom>
            <a:avLst/>
            <a:gdLst/>
            <a:ahLst/>
            <a:cxnLst/>
            <a:rect l="l" t="t" r="r" b="b"/>
            <a:pathLst>
              <a:path w="170814" h="171450">
                <a:moveTo>
                  <a:pt x="170687" y="85344"/>
                </a:moveTo>
                <a:lnTo>
                  <a:pt x="0" y="0"/>
                </a:lnTo>
                <a:lnTo>
                  <a:pt x="0" y="171450"/>
                </a:lnTo>
                <a:lnTo>
                  <a:pt x="170687" y="85344"/>
                </a:lnTo>
                <a:close/>
              </a:path>
            </a:pathLst>
          </a:custGeom>
          <a:solidFill>
            <a:srgbClr val="CC0000"/>
          </a:solidFill>
        </p:spPr>
        <p:txBody>
          <a:bodyPr wrap="square" lIns="0" tIns="0" rIns="0" bIns="0" rtlCol="0"/>
          <a:lstStyle/>
          <a:p>
            <a:endParaRPr/>
          </a:p>
        </p:txBody>
      </p:sp>
      <p:sp>
        <p:nvSpPr>
          <p:cNvPr id="17" name="object 17"/>
          <p:cNvSpPr/>
          <p:nvPr/>
        </p:nvSpPr>
        <p:spPr>
          <a:xfrm>
            <a:off x="7726128" y="5264599"/>
            <a:ext cx="691106" cy="0"/>
          </a:xfrm>
          <a:custGeom>
            <a:avLst/>
            <a:gdLst/>
            <a:ahLst/>
            <a:cxnLst/>
            <a:rect l="l" t="t" r="r" b="b"/>
            <a:pathLst>
              <a:path w="516889">
                <a:moveTo>
                  <a:pt x="0" y="0"/>
                </a:moveTo>
                <a:lnTo>
                  <a:pt x="516635" y="0"/>
                </a:lnTo>
              </a:path>
            </a:pathLst>
          </a:custGeom>
          <a:ln w="38100">
            <a:solidFill>
              <a:srgbClr val="CC0000"/>
            </a:solidFill>
          </a:ln>
        </p:spPr>
        <p:txBody>
          <a:bodyPr wrap="square" lIns="0" tIns="0" rIns="0" bIns="0" rtlCol="0"/>
          <a:lstStyle/>
          <a:p>
            <a:endParaRPr/>
          </a:p>
        </p:txBody>
      </p:sp>
      <p:sp>
        <p:nvSpPr>
          <p:cNvPr id="18" name="object 18"/>
          <p:cNvSpPr/>
          <p:nvPr/>
        </p:nvSpPr>
        <p:spPr>
          <a:xfrm>
            <a:off x="8414856" y="5178936"/>
            <a:ext cx="228388" cy="172087"/>
          </a:xfrm>
          <a:custGeom>
            <a:avLst/>
            <a:gdLst/>
            <a:ahLst/>
            <a:cxnLst/>
            <a:rect l="l" t="t" r="r" b="b"/>
            <a:pathLst>
              <a:path w="170814" h="171450">
                <a:moveTo>
                  <a:pt x="170688" y="85344"/>
                </a:moveTo>
                <a:lnTo>
                  <a:pt x="0" y="0"/>
                </a:lnTo>
                <a:lnTo>
                  <a:pt x="0" y="171450"/>
                </a:lnTo>
                <a:lnTo>
                  <a:pt x="170688" y="85344"/>
                </a:lnTo>
                <a:close/>
              </a:path>
            </a:pathLst>
          </a:custGeom>
          <a:solidFill>
            <a:srgbClr val="CC0000"/>
          </a:solidFill>
        </p:spPr>
        <p:txBody>
          <a:bodyPr wrap="square" lIns="0" tIns="0" rIns="0" bIns="0" rtlCol="0"/>
          <a:lstStyle/>
          <a:p>
            <a:endParaRPr/>
          </a:p>
        </p:txBody>
      </p:sp>
      <p:sp>
        <p:nvSpPr>
          <p:cNvPr id="19" name="object 19"/>
          <p:cNvSpPr/>
          <p:nvPr/>
        </p:nvSpPr>
        <p:spPr>
          <a:xfrm>
            <a:off x="8643075" y="4958666"/>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solidFill>
            <a:srgbClr val="CCFFFF"/>
          </a:solidFill>
        </p:spPr>
        <p:txBody>
          <a:bodyPr wrap="square" lIns="0" tIns="0" rIns="0" bIns="0" rtlCol="0"/>
          <a:lstStyle/>
          <a:p>
            <a:endParaRPr/>
          </a:p>
        </p:txBody>
      </p:sp>
      <p:sp>
        <p:nvSpPr>
          <p:cNvPr id="20" name="object 20"/>
          <p:cNvSpPr/>
          <p:nvPr/>
        </p:nvSpPr>
        <p:spPr>
          <a:xfrm>
            <a:off x="8643075" y="4958666"/>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ln w="38100">
            <a:solidFill>
              <a:srgbClr val="CC0000"/>
            </a:solidFill>
          </a:ln>
        </p:spPr>
        <p:txBody>
          <a:bodyPr wrap="square" lIns="0" tIns="0" rIns="0" bIns="0" rtlCol="0"/>
          <a:lstStyle/>
          <a:p>
            <a:endParaRPr/>
          </a:p>
        </p:txBody>
      </p:sp>
      <p:sp>
        <p:nvSpPr>
          <p:cNvPr id="21" name="object 21"/>
          <p:cNvSpPr/>
          <p:nvPr/>
        </p:nvSpPr>
        <p:spPr>
          <a:xfrm>
            <a:off x="9661905" y="5264599"/>
            <a:ext cx="713181" cy="0"/>
          </a:xfrm>
          <a:custGeom>
            <a:avLst/>
            <a:gdLst/>
            <a:ahLst/>
            <a:cxnLst/>
            <a:rect l="l" t="t" r="r" b="b"/>
            <a:pathLst>
              <a:path w="533400">
                <a:moveTo>
                  <a:pt x="0" y="0"/>
                </a:moveTo>
                <a:lnTo>
                  <a:pt x="533400" y="0"/>
                </a:lnTo>
              </a:path>
            </a:pathLst>
          </a:custGeom>
          <a:ln w="38100">
            <a:solidFill>
              <a:srgbClr val="CC0000"/>
            </a:solidFill>
          </a:ln>
        </p:spPr>
        <p:txBody>
          <a:bodyPr wrap="square" lIns="0" tIns="0" rIns="0" bIns="0" rtlCol="0"/>
          <a:lstStyle/>
          <a:p>
            <a:endParaRPr/>
          </a:p>
        </p:txBody>
      </p:sp>
      <p:sp>
        <p:nvSpPr>
          <p:cNvPr id="22" name="object 22"/>
          <p:cNvSpPr/>
          <p:nvPr/>
        </p:nvSpPr>
        <p:spPr>
          <a:xfrm>
            <a:off x="10375086" y="5264599"/>
            <a:ext cx="0" cy="611866"/>
          </a:xfrm>
          <a:custGeom>
            <a:avLst/>
            <a:gdLst/>
            <a:ahLst/>
            <a:cxnLst/>
            <a:rect l="l" t="t" r="r" b="b"/>
            <a:pathLst>
              <a:path h="609600">
                <a:moveTo>
                  <a:pt x="0" y="0"/>
                </a:moveTo>
                <a:lnTo>
                  <a:pt x="0" y="609600"/>
                </a:lnTo>
              </a:path>
            </a:pathLst>
          </a:custGeom>
          <a:ln w="38100">
            <a:solidFill>
              <a:srgbClr val="CC0000"/>
            </a:solidFill>
          </a:ln>
        </p:spPr>
        <p:txBody>
          <a:bodyPr wrap="square" lIns="0" tIns="0" rIns="0" bIns="0" rtlCol="0"/>
          <a:lstStyle/>
          <a:p>
            <a:endParaRPr/>
          </a:p>
        </p:txBody>
      </p:sp>
      <p:sp>
        <p:nvSpPr>
          <p:cNvPr id="23" name="object 23"/>
          <p:cNvSpPr/>
          <p:nvPr/>
        </p:nvSpPr>
        <p:spPr>
          <a:xfrm>
            <a:off x="10260977" y="5790803"/>
            <a:ext cx="229237" cy="172087"/>
          </a:xfrm>
          <a:custGeom>
            <a:avLst/>
            <a:gdLst/>
            <a:ahLst/>
            <a:cxnLst/>
            <a:rect l="l" t="t" r="r" b="b"/>
            <a:pathLst>
              <a:path w="171450" h="171450">
                <a:moveTo>
                  <a:pt x="171450" y="85344"/>
                </a:moveTo>
                <a:lnTo>
                  <a:pt x="85344" y="0"/>
                </a:lnTo>
                <a:lnTo>
                  <a:pt x="0" y="85344"/>
                </a:lnTo>
                <a:lnTo>
                  <a:pt x="85344" y="171450"/>
                </a:lnTo>
                <a:lnTo>
                  <a:pt x="171450" y="85344"/>
                </a:lnTo>
                <a:close/>
              </a:path>
            </a:pathLst>
          </a:custGeom>
          <a:solidFill>
            <a:srgbClr val="CC0000"/>
          </a:solidFill>
        </p:spPr>
        <p:txBody>
          <a:bodyPr wrap="square" lIns="0" tIns="0" rIns="0" bIns="0" rtlCol="0"/>
          <a:lstStyle/>
          <a:p>
            <a:endParaRPr/>
          </a:p>
        </p:txBody>
      </p:sp>
      <p:sp>
        <p:nvSpPr>
          <p:cNvPr id="24" name="object 24"/>
          <p:cNvSpPr txBox="1"/>
          <p:nvPr/>
        </p:nvSpPr>
        <p:spPr>
          <a:xfrm>
            <a:off x="899966" y="4040866"/>
            <a:ext cx="1171655" cy="506768"/>
          </a:xfrm>
          <a:prstGeom prst="rect">
            <a:avLst/>
          </a:prstGeom>
          <a:ln w="32004">
            <a:solidFill>
              <a:srgbClr val="CC0000"/>
            </a:solidFill>
          </a:ln>
        </p:spPr>
        <p:txBody>
          <a:bodyPr vert="horz" wrap="square" lIns="0" tIns="59907" rIns="0" bIns="0" rtlCol="0">
            <a:spAutoFit/>
          </a:bodyPr>
          <a:lstStyle/>
          <a:p>
            <a:pPr marL="128914">
              <a:spcBef>
                <a:spcPts val="472"/>
              </a:spcBef>
            </a:pPr>
            <a:r>
              <a:rPr sz="2900" b="1" spc="-12" dirty="0">
                <a:solidFill>
                  <a:srgbClr val="FF0000"/>
                </a:solidFill>
                <a:latin typeface="Times New Roman"/>
                <a:cs typeface="Times New Roman"/>
              </a:rPr>
              <a:t>front</a:t>
            </a:r>
            <a:endParaRPr sz="2900">
              <a:latin typeface="Times New Roman"/>
              <a:cs typeface="Times New Roman"/>
            </a:endParaRPr>
          </a:p>
        </p:txBody>
      </p:sp>
      <p:sp>
        <p:nvSpPr>
          <p:cNvPr id="25" name="object 25"/>
          <p:cNvSpPr/>
          <p:nvPr/>
        </p:nvSpPr>
        <p:spPr>
          <a:xfrm>
            <a:off x="8541192" y="4117349"/>
            <a:ext cx="1034113" cy="491404"/>
          </a:xfrm>
          <a:custGeom>
            <a:avLst/>
            <a:gdLst/>
            <a:ahLst/>
            <a:cxnLst/>
            <a:rect l="l" t="t" r="r" b="b"/>
            <a:pathLst>
              <a:path w="773429" h="489585">
                <a:moveTo>
                  <a:pt x="773429" y="489203"/>
                </a:moveTo>
                <a:lnTo>
                  <a:pt x="773429" y="0"/>
                </a:lnTo>
                <a:lnTo>
                  <a:pt x="0" y="0"/>
                </a:lnTo>
                <a:lnTo>
                  <a:pt x="0" y="489203"/>
                </a:lnTo>
                <a:lnTo>
                  <a:pt x="773429" y="489203"/>
                </a:lnTo>
                <a:close/>
              </a:path>
            </a:pathLst>
          </a:custGeom>
          <a:ln w="32004">
            <a:solidFill>
              <a:srgbClr val="CC0000"/>
            </a:solidFill>
          </a:ln>
        </p:spPr>
        <p:txBody>
          <a:bodyPr wrap="square" lIns="0" tIns="0" rIns="0" bIns="0" rtlCol="0"/>
          <a:lstStyle/>
          <a:p>
            <a:endParaRPr/>
          </a:p>
        </p:txBody>
      </p:sp>
      <p:sp>
        <p:nvSpPr>
          <p:cNvPr id="26" name="object 26"/>
          <p:cNvSpPr txBox="1"/>
          <p:nvPr/>
        </p:nvSpPr>
        <p:spPr>
          <a:xfrm>
            <a:off x="8541192" y="4117349"/>
            <a:ext cx="1034113" cy="506768"/>
          </a:xfrm>
          <a:prstGeom prst="rect">
            <a:avLst/>
          </a:prstGeom>
          <a:ln w="32003">
            <a:solidFill>
              <a:srgbClr val="CC0000"/>
            </a:solidFill>
          </a:ln>
        </p:spPr>
        <p:txBody>
          <a:bodyPr vert="horz" wrap="square" lIns="0" tIns="59907" rIns="0" bIns="0" rtlCol="0">
            <a:spAutoFit/>
          </a:bodyPr>
          <a:lstStyle/>
          <a:p>
            <a:pPr marL="128914">
              <a:spcBef>
                <a:spcPts val="472"/>
              </a:spcBef>
            </a:pPr>
            <a:r>
              <a:rPr sz="2900" b="1" spc="-6" dirty="0">
                <a:solidFill>
                  <a:srgbClr val="FF0000"/>
                </a:solidFill>
                <a:latin typeface="Times New Roman"/>
                <a:cs typeface="Times New Roman"/>
              </a:rPr>
              <a:t>rear</a:t>
            </a:r>
            <a:endParaRPr sz="2900">
              <a:latin typeface="Times New Roman"/>
              <a:cs typeface="Times New Roman"/>
            </a:endParaRPr>
          </a:p>
        </p:txBody>
      </p:sp>
      <p:sp>
        <p:nvSpPr>
          <p:cNvPr id="27" name="object 27"/>
          <p:cNvSpPr/>
          <p:nvPr/>
        </p:nvSpPr>
        <p:spPr>
          <a:xfrm>
            <a:off x="1409382" y="4576249"/>
            <a:ext cx="0" cy="381142"/>
          </a:xfrm>
          <a:custGeom>
            <a:avLst/>
            <a:gdLst/>
            <a:ahLst/>
            <a:cxnLst/>
            <a:rect l="l" t="t" r="r" b="b"/>
            <a:pathLst>
              <a:path h="379729">
                <a:moveTo>
                  <a:pt x="0" y="0"/>
                </a:moveTo>
                <a:lnTo>
                  <a:pt x="0" y="379475"/>
                </a:lnTo>
              </a:path>
            </a:pathLst>
          </a:custGeom>
          <a:ln w="32004">
            <a:solidFill>
              <a:srgbClr val="800000"/>
            </a:solidFill>
          </a:ln>
        </p:spPr>
        <p:txBody>
          <a:bodyPr wrap="square" lIns="0" tIns="0" rIns="0" bIns="0" rtlCol="0"/>
          <a:lstStyle/>
          <a:p>
            <a:endParaRPr/>
          </a:p>
        </p:txBody>
      </p:sp>
      <p:sp>
        <p:nvSpPr>
          <p:cNvPr id="28" name="object 28"/>
          <p:cNvSpPr/>
          <p:nvPr/>
        </p:nvSpPr>
        <p:spPr>
          <a:xfrm>
            <a:off x="1305460" y="4955607"/>
            <a:ext cx="208860" cy="156153"/>
          </a:xfrm>
          <a:custGeom>
            <a:avLst/>
            <a:gdLst/>
            <a:ahLst/>
            <a:cxnLst/>
            <a:rect l="l" t="t" r="r" b="b"/>
            <a:pathLst>
              <a:path w="156209" h="155575">
                <a:moveTo>
                  <a:pt x="156210" y="0"/>
                </a:moveTo>
                <a:lnTo>
                  <a:pt x="0" y="0"/>
                </a:lnTo>
                <a:lnTo>
                  <a:pt x="77724" y="155448"/>
                </a:lnTo>
                <a:lnTo>
                  <a:pt x="156210" y="0"/>
                </a:lnTo>
                <a:close/>
              </a:path>
            </a:pathLst>
          </a:custGeom>
          <a:solidFill>
            <a:srgbClr val="800000"/>
          </a:solidFill>
        </p:spPr>
        <p:txBody>
          <a:bodyPr wrap="square" lIns="0" tIns="0" rIns="0" bIns="0" rtlCol="0"/>
          <a:lstStyle/>
          <a:p>
            <a:endParaRPr/>
          </a:p>
        </p:txBody>
      </p:sp>
      <p:sp>
        <p:nvSpPr>
          <p:cNvPr id="29" name="object 29"/>
          <p:cNvSpPr/>
          <p:nvPr/>
        </p:nvSpPr>
        <p:spPr>
          <a:xfrm>
            <a:off x="9254373" y="4576249"/>
            <a:ext cx="0" cy="304658"/>
          </a:xfrm>
          <a:custGeom>
            <a:avLst/>
            <a:gdLst/>
            <a:ahLst/>
            <a:cxnLst/>
            <a:rect l="l" t="t" r="r" b="b"/>
            <a:pathLst>
              <a:path h="303529">
                <a:moveTo>
                  <a:pt x="0" y="0"/>
                </a:moveTo>
                <a:lnTo>
                  <a:pt x="0" y="303275"/>
                </a:lnTo>
              </a:path>
            </a:pathLst>
          </a:custGeom>
          <a:ln w="32004">
            <a:solidFill>
              <a:srgbClr val="800000"/>
            </a:solidFill>
          </a:ln>
        </p:spPr>
        <p:txBody>
          <a:bodyPr wrap="square" lIns="0" tIns="0" rIns="0" bIns="0" rtlCol="0"/>
          <a:lstStyle/>
          <a:p>
            <a:endParaRPr/>
          </a:p>
        </p:txBody>
      </p:sp>
      <p:sp>
        <p:nvSpPr>
          <p:cNvPr id="30" name="object 30"/>
          <p:cNvSpPr/>
          <p:nvPr/>
        </p:nvSpPr>
        <p:spPr>
          <a:xfrm>
            <a:off x="9150453" y="4879124"/>
            <a:ext cx="208860" cy="156153"/>
          </a:xfrm>
          <a:custGeom>
            <a:avLst/>
            <a:gdLst/>
            <a:ahLst/>
            <a:cxnLst/>
            <a:rect l="l" t="t" r="r" b="b"/>
            <a:pathLst>
              <a:path w="156209" h="155575">
                <a:moveTo>
                  <a:pt x="156209" y="0"/>
                </a:moveTo>
                <a:lnTo>
                  <a:pt x="0" y="0"/>
                </a:lnTo>
                <a:lnTo>
                  <a:pt x="77724" y="155448"/>
                </a:lnTo>
                <a:lnTo>
                  <a:pt x="156209" y="0"/>
                </a:lnTo>
                <a:close/>
              </a:path>
            </a:pathLst>
          </a:custGeom>
          <a:solidFill>
            <a:srgbClr val="800000"/>
          </a:solidFill>
        </p:spPr>
        <p:txBody>
          <a:bodyPr wrap="square" lIns="0" tIns="0" rIns="0" bIns="0" rtlCol="0"/>
          <a:lstStyle/>
          <a:p>
            <a:endParaRPr/>
          </a:p>
        </p:txBody>
      </p:sp>
      <p:sp>
        <p:nvSpPr>
          <p:cNvPr id="31" name="object 31"/>
          <p:cNvSpPr/>
          <p:nvPr/>
        </p:nvSpPr>
        <p:spPr>
          <a:xfrm>
            <a:off x="10069437" y="4117350"/>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solidFill>
            <a:srgbClr val="CCFFFF"/>
          </a:solidFill>
        </p:spPr>
        <p:txBody>
          <a:bodyPr wrap="square" lIns="0" tIns="0" rIns="0" bIns="0" rtlCol="0"/>
          <a:lstStyle/>
          <a:p>
            <a:endParaRPr/>
          </a:p>
        </p:txBody>
      </p:sp>
      <p:sp>
        <p:nvSpPr>
          <p:cNvPr id="32" name="object 32"/>
          <p:cNvSpPr/>
          <p:nvPr/>
        </p:nvSpPr>
        <p:spPr>
          <a:xfrm>
            <a:off x="10069437" y="4117350"/>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ln w="38100">
            <a:solidFill>
              <a:srgbClr val="CC0000"/>
            </a:solidFill>
          </a:ln>
        </p:spPr>
        <p:txBody>
          <a:bodyPr wrap="square" lIns="0" tIns="0" rIns="0" bIns="0" rtlCol="0"/>
          <a:lstStyle/>
          <a:p>
            <a:endParaRPr/>
          </a:p>
        </p:txBody>
      </p:sp>
      <p:sp>
        <p:nvSpPr>
          <p:cNvPr id="33" name="object 33"/>
          <p:cNvSpPr/>
          <p:nvPr/>
        </p:nvSpPr>
        <p:spPr>
          <a:xfrm>
            <a:off x="11088267" y="4423283"/>
            <a:ext cx="713181" cy="0"/>
          </a:xfrm>
          <a:custGeom>
            <a:avLst/>
            <a:gdLst/>
            <a:ahLst/>
            <a:cxnLst/>
            <a:rect l="l" t="t" r="r" b="b"/>
            <a:pathLst>
              <a:path w="533400">
                <a:moveTo>
                  <a:pt x="0" y="0"/>
                </a:moveTo>
                <a:lnTo>
                  <a:pt x="533400" y="0"/>
                </a:lnTo>
              </a:path>
            </a:pathLst>
          </a:custGeom>
          <a:ln w="38100">
            <a:solidFill>
              <a:srgbClr val="CC0000"/>
            </a:solidFill>
          </a:ln>
        </p:spPr>
        <p:txBody>
          <a:bodyPr wrap="square" lIns="0" tIns="0" rIns="0" bIns="0" rtlCol="0"/>
          <a:lstStyle/>
          <a:p>
            <a:endParaRPr/>
          </a:p>
        </p:txBody>
      </p:sp>
      <p:sp>
        <p:nvSpPr>
          <p:cNvPr id="34" name="object 34"/>
          <p:cNvSpPr/>
          <p:nvPr/>
        </p:nvSpPr>
        <p:spPr>
          <a:xfrm>
            <a:off x="11801448" y="4423283"/>
            <a:ext cx="0" cy="611866"/>
          </a:xfrm>
          <a:custGeom>
            <a:avLst/>
            <a:gdLst/>
            <a:ahLst/>
            <a:cxnLst/>
            <a:rect l="l" t="t" r="r" b="b"/>
            <a:pathLst>
              <a:path h="609600">
                <a:moveTo>
                  <a:pt x="0" y="0"/>
                </a:moveTo>
                <a:lnTo>
                  <a:pt x="0" y="609600"/>
                </a:lnTo>
              </a:path>
            </a:pathLst>
          </a:custGeom>
          <a:ln w="38100">
            <a:solidFill>
              <a:srgbClr val="CC0000"/>
            </a:solidFill>
          </a:ln>
        </p:spPr>
        <p:txBody>
          <a:bodyPr wrap="square" lIns="0" tIns="0" rIns="0" bIns="0" rtlCol="0"/>
          <a:lstStyle/>
          <a:p>
            <a:endParaRPr/>
          </a:p>
        </p:txBody>
      </p:sp>
      <p:sp>
        <p:nvSpPr>
          <p:cNvPr id="35" name="object 35"/>
          <p:cNvSpPr/>
          <p:nvPr/>
        </p:nvSpPr>
        <p:spPr>
          <a:xfrm>
            <a:off x="11687339" y="4949487"/>
            <a:ext cx="229237" cy="172087"/>
          </a:xfrm>
          <a:custGeom>
            <a:avLst/>
            <a:gdLst/>
            <a:ahLst/>
            <a:cxnLst/>
            <a:rect l="l" t="t" r="r" b="b"/>
            <a:pathLst>
              <a:path w="171450" h="171450">
                <a:moveTo>
                  <a:pt x="171450" y="85344"/>
                </a:moveTo>
                <a:lnTo>
                  <a:pt x="85344" y="0"/>
                </a:lnTo>
                <a:lnTo>
                  <a:pt x="0" y="85344"/>
                </a:lnTo>
                <a:lnTo>
                  <a:pt x="85344" y="171450"/>
                </a:lnTo>
                <a:lnTo>
                  <a:pt x="171450" y="85344"/>
                </a:lnTo>
                <a:close/>
              </a:path>
            </a:pathLst>
          </a:custGeom>
          <a:solidFill>
            <a:srgbClr val="CC0000"/>
          </a:solidFill>
        </p:spPr>
        <p:txBody>
          <a:bodyPr wrap="square" lIns="0" tIns="0" rIns="0" bIns="0" rtlCol="0"/>
          <a:lstStyle/>
          <a:p>
            <a:endParaRPr/>
          </a:p>
        </p:txBody>
      </p:sp>
      <p:sp>
        <p:nvSpPr>
          <p:cNvPr id="36" name="object 36"/>
          <p:cNvSpPr/>
          <p:nvPr/>
        </p:nvSpPr>
        <p:spPr>
          <a:xfrm>
            <a:off x="9865671" y="4818700"/>
            <a:ext cx="546772" cy="293186"/>
          </a:xfrm>
          <a:custGeom>
            <a:avLst/>
            <a:gdLst/>
            <a:ahLst/>
            <a:cxnLst/>
            <a:rect l="l" t="t" r="r" b="b"/>
            <a:pathLst>
              <a:path w="408940" h="292100">
                <a:moveTo>
                  <a:pt x="0" y="291846"/>
                </a:moveTo>
                <a:lnTo>
                  <a:pt x="408431" y="0"/>
                </a:lnTo>
              </a:path>
            </a:pathLst>
          </a:custGeom>
          <a:ln w="32004">
            <a:solidFill>
              <a:srgbClr val="CC0000"/>
            </a:solidFill>
          </a:ln>
        </p:spPr>
        <p:txBody>
          <a:bodyPr wrap="square" lIns="0" tIns="0" rIns="0" bIns="0" rtlCol="0"/>
          <a:lstStyle/>
          <a:p>
            <a:endParaRPr/>
          </a:p>
        </p:txBody>
      </p:sp>
      <p:sp>
        <p:nvSpPr>
          <p:cNvPr id="37" name="object 37"/>
          <p:cNvSpPr/>
          <p:nvPr/>
        </p:nvSpPr>
        <p:spPr>
          <a:xfrm>
            <a:off x="10349615" y="4729216"/>
            <a:ext cx="229237" cy="154879"/>
          </a:xfrm>
          <a:custGeom>
            <a:avLst/>
            <a:gdLst/>
            <a:ahLst/>
            <a:cxnLst/>
            <a:rect l="l" t="t" r="r" b="b"/>
            <a:pathLst>
              <a:path w="171450" h="154304">
                <a:moveTo>
                  <a:pt x="171450" y="0"/>
                </a:moveTo>
                <a:lnTo>
                  <a:pt x="0" y="27432"/>
                </a:lnTo>
                <a:lnTo>
                  <a:pt x="90677" y="153924"/>
                </a:lnTo>
                <a:lnTo>
                  <a:pt x="171450" y="0"/>
                </a:lnTo>
                <a:close/>
              </a:path>
            </a:pathLst>
          </a:custGeom>
          <a:solidFill>
            <a:srgbClr val="CC0000"/>
          </a:solidFill>
        </p:spPr>
        <p:txBody>
          <a:bodyPr wrap="square" lIns="0" tIns="0" rIns="0" bIns="0" rtlCol="0"/>
          <a:lstStyle/>
          <a:p>
            <a:endParaRPr/>
          </a:p>
        </p:txBody>
      </p:sp>
      <p:sp>
        <p:nvSpPr>
          <p:cNvPr id="38" name="object 38"/>
          <p:cNvSpPr/>
          <p:nvPr/>
        </p:nvSpPr>
        <p:spPr>
          <a:xfrm>
            <a:off x="9661905" y="4423283"/>
            <a:ext cx="202068" cy="0"/>
          </a:xfrm>
          <a:custGeom>
            <a:avLst/>
            <a:gdLst/>
            <a:ahLst/>
            <a:cxnLst/>
            <a:rect l="l" t="t" r="r" b="b"/>
            <a:pathLst>
              <a:path w="151129">
                <a:moveTo>
                  <a:pt x="0" y="0"/>
                </a:moveTo>
                <a:lnTo>
                  <a:pt x="150875" y="0"/>
                </a:lnTo>
              </a:path>
            </a:pathLst>
          </a:custGeom>
          <a:ln w="32004">
            <a:solidFill>
              <a:srgbClr val="800000"/>
            </a:solidFill>
          </a:ln>
        </p:spPr>
        <p:txBody>
          <a:bodyPr wrap="square" lIns="0" tIns="0" rIns="0" bIns="0" rtlCol="0"/>
          <a:lstStyle/>
          <a:p>
            <a:endParaRPr/>
          </a:p>
        </p:txBody>
      </p:sp>
      <p:sp>
        <p:nvSpPr>
          <p:cNvPr id="39" name="object 39"/>
          <p:cNvSpPr/>
          <p:nvPr/>
        </p:nvSpPr>
        <p:spPr>
          <a:xfrm>
            <a:off x="9861597" y="4345269"/>
            <a:ext cx="208011" cy="156791"/>
          </a:xfrm>
          <a:custGeom>
            <a:avLst/>
            <a:gdLst/>
            <a:ahLst/>
            <a:cxnLst/>
            <a:rect l="l" t="t" r="r" b="b"/>
            <a:pathLst>
              <a:path w="155575" h="156210">
                <a:moveTo>
                  <a:pt x="155448" y="77724"/>
                </a:moveTo>
                <a:lnTo>
                  <a:pt x="0" y="0"/>
                </a:lnTo>
                <a:lnTo>
                  <a:pt x="0" y="156210"/>
                </a:lnTo>
                <a:lnTo>
                  <a:pt x="155448" y="77724"/>
                </a:lnTo>
                <a:close/>
              </a:path>
            </a:pathLst>
          </a:custGeom>
          <a:solidFill>
            <a:srgbClr val="800000"/>
          </a:solidFill>
        </p:spPr>
        <p:txBody>
          <a:bodyPr wrap="square" lIns="0" tIns="0" rIns="0" bIns="0" rtlCol="0"/>
          <a:lstStyle/>
          <a:p>
            <a:endParaRPr/>
          </a:p>
        </p:txBody>
      </p:sp>
      <p:sp>
        <p:nvSpPr>
          <p:cNvPr id="40" name="object 40"/>
          <p:cNvSpPr txBox="1"/>
          <p:nvPr/>
        </p:nvSpPr>
        <p:spPr>
          <a:xfrm>
            <a:off x="3735710" y="1963071"/>
            <a:ext cx="2051245" cy="461590"/>
          </a:xfrm>
          <a:prstGeom prst="rect">
            <a:avLst/>
          </a:prstGeom>
        </p:spPr>
        <p:txBody>
          <a:bodyPr vert="horz" wrap="square" lIns="0" tIns="15166" rIns="0" bIns="0" rtlCol="0">
            <a:spAutoFit/>
          </a:bodyPr>
          <a:lstStyle/>
          <a:p>
            <a:pPr marL="15166">
              <a:spcBef>
                <a:spcPts val="119"/>
              </a:spcBef>
            </a:pPr>
            <a:r>
              <a:rPr sz="2900" b="1" spc="-6" dirty="0">
                <a:solidFill>
                  <a:srgbClr val="FF0000"/>
                </a:solidFill>
                <a:latin typeface="Times New Roman"/>
                <a:cs typeface="Times New Roman"/>
              </a:rPr>
              <a:t>ENQUEUE</a:t>
            </a:r>
            <a:endParaRPr sz="2900">
              <a:latin typeface="Times New Roman"/>
              <a:cs typeface="Times New Roman"/>
            </a:endParaRPr>
          </a:p>
        </p:txBody>
      </p:sp>
      <p:grpSp>
        <p:nvGrpSpPr>
          <p:cNvPr id="41" name="object 5"/>
          <p:cNvGrpSpPr>
            <a:grpSpLocks/>
          </p:cNvGrpSpPr>
          <p:nvPr/>
        </p:nvGrpSpPr>
        <p:grpSpPr bwMode="auto">
          <a:xfrm>
            <a:off x="0" y="0"/>
            <a:ext cx="12192000" cy="6858000"/>
            <a:chOff x="0" y="0"/>
            <a:chExt cx="16217900" cy="9118600"/>
          </a:xfrm>
        </p:grpSpPr>
        <p:sp>
          <p:nvSpPr>
            <p:cNvPr id="4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marL="569495">
              <a:lnSpc>
                <a:spcPct val="100000"/>
              </a:lnSpc>
              <a:spcBef>
                <a:spcPts val="1176"/>
              </a:spcBef>
            </a:pPr>
            <a:r>
              <a:rPr sz="3800" spc="-6" dirty="0">
                <a:solidFill>
                  <a:srgbClr val="A50021"/>
                </a:solidFill>
                <a:latin typeface="Arial"/>
                <a:cs typeface="Arial"/>
              </a:rPr>
              <a:t>QUEUE: LINKED LIST</a:t>
            </a:r>
            <a:r>
              <a:rPr sz="3800" spc="6" dirty="0">
                <a:solidFill>
                  <a:srgbClr val="A50021"/>
                </a:solidFill>
                <a:latin typeface="Arial"/>
                <a:cs typeface="Arial"/>
              </a:rPr>
              <a:t> </a:t>
            </a:r>
            <a:r>
              <a:rPr sz="3800" spc="-6" dirty="0">
                <a:solidFill>
                  <a:srgbClr val="A50021"/>
                </a:solidFill>
                <a:latin typeface="Arial"/>
                <a:cs typeface="Arial"/>
              </a:rPr>
              <a:t>STRUCTURE</a:t>
            </a:r>
            <a:endParaRPr sz="3800">
              <a:latin typeface="Arial"/>
              <a:cs typeface="Arial"/>
            </a:endParaRPr>
          </a:p>
        </p:txBody>
      </p:sp>
      <p:sp>
        <p:nvSpPr>
          <p:cNvPr id="3" name="object 3"/>
          <p:cNvSpPr/>
          <p:nvPr/>
        </p:nvSpPr>
        <p:spPr>
          <a:xfrm>
            <a:off x="2835744" y="4958666"/>
            <a:ext cx="1222596" cy="611866"/>
          </a:xfrm>
          <a:custGeom>
            <a:avLst/>
            <a:gdLst/>
            <a:ahLst/>
            <a:cxnLst/>
            <a:rect l="l" t="t" r="r" b="b"/>
            <a:pathLst>
              <a:path w="914400" h="609600">
                <a:moveTo>
                  <a:pt x="914400" y="609600"/>
                </a:moveTo>
                <a:lnTo>
                  <a:pt x="914399" y="0"/>
                </a:lnTo>
                <a:lnTo>
                  <a:pt x="0" y="0"/>
                </a:lnTo>
                <a:lnTo>
                  <a:pt x="0" y="609600"/>
                </a:lnTo>
                <a:lnTo>
                  <a:pt x="914400" y="609600"/>
                </a:lnTo>
                <a:close/>
              </a:path>
            </a:pathLst>
          </a:custGeom>
          <a:solidFill>
            <a:srgbClr val="CCFFFF"/>
          </a:solidFill>
        </p:spPr>
        <p:txBody>
          <a:bodyPr wrap="square" lIns="0" tIns="0" rIns="0" bIns="0" rtlCol="0"/>
          <a:lstStyle/>
          <a:p>
            <a:endParaRPr/>
          </a:p>
        </p:txBody>
      </p:sp>
      <p:sp>
        <p:nvSpPr>
          <p:cNvPr id="4" name="object 4"/>
          <p:cNvSpPr/>
          <p:nvPr/>
        </p:nvSpPr>
        <p:spPr>
          <a:xfrm>
            <a:off x="2835744" y="4958666"/>
            <a:ext cx="1222596" cy="611866"/>
          </a:xfrm>
          <a:custGeom>
            <a:avLst/>
            <a:gdLst/>
            <a:ahLst/>
            <a:cxnLst/>
            <a:rect l="l" t="t" r="r" b="b"/>
            <a:pathLst>
              <a:path w="914400" h="609600">
                <a:moveTo>
                  <a:pt x="914400" y="609600"/>
                </a:moveTo>
                <a:lnTo>
                  <a:pt x="914399" y="0"/>
                </a:lnTo>
                <a:lnTo>
                  <a:pt x="0" y="0"/>
                </a:lnTo>
                <a:lnTo>
                  <a:pt x="0" y="609600"/>
                </a:lnTo>
                <a:lnTo>
                  <a:pt x="914400" y="609600"/>
                </a:lnTo>
                <a:close/>
              </a:path>
            </a:pathLst>
          </a:custGeom>
          <a:ln w="38100">
            <a:solidFill>
              <a:srgbClr val="CC0000"/>
            </a:solidFill>
          </a:ln>
        </p:spPr>
        <p:txBody>
          <a:bodyPr wrap="square" lIns="0" tIns="0" rIns="0" bIns="0" rtlCol="0"/>
          <a:lstStyle/>
          <a:p>
            <a:endParaRPr/>
          </a:p>
        </p:txBody>
      </p:sp>
      <p:sp>
        <p:nvSpPr>
          <p:cNvPr id="5" name="object 5"/>
          <p:cNvSpPr/>
          <p:nvPr/>
        </p:nvSpPr>
        <p:spPr>
          <a:xfrm>
            <a:off x="4771521" y="4958666"/>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solidFill>
            <a:srgbClr val="CCFFFF"/>
          </a:solidFill>
        </p:spPr>
        <p:txBody>
          <a:bodyPr wrap="square" lIns="0" tIns="0" rIns="0" bIns="0" rtlCol="0"/>
          <a:lstStyle/>
          <a:p>
            <a:endParaRPr/>
          </a:p>
        </p:txBody>
      </p:sp>
      <p:sp>
        <p:nvSpPr>
          <p:cNvPr id="6" name="object 6"/>
          <p:cNvSpPr/>
          <p:nvPr/>
        </p:nvSpPr>
        <p:spPr>
          <a:xfrm>
            <a:off x="4771521" y="4958666"/>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ln w="38100">
            <a:solidFill>
              <a:srgbClr val="CC0000"/>
            </a:solidFill>
          </a:ln>
        </p:spPr>
        <p:txBody>
          <a:bodyPr wrap="square" lIns="0" tIns="0" rIns="0" bIns="0" rtlCol="0"/>
          <a:lstStyle/>
          <a:p>
            <a:endParaRPr/>
          </a:p>
        </p:txBody>
      </p:sp>
      <p:sp>
        <p:nvSpPr>
          <p:cNvPr id="7" name="object 7"/>
          <p:cNvSpPr/>
          <p:nvPr/>
        </p:nvSpPr>
        <p:spPr>
          <a:xfrm>
            <a:off x="6707298" y="4958666"/>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solidFill>
            <a:srgbClr val="CCFFFF"/>
          </a:solidFill>
        </p:spPr>
        <p:txBody>
          <a:bodyPr wrap="square" lIns="0" tIns="0" rIns="0" bIns="0" rtlCol="0"/>
          <a:lstStyle/>
          <a:p>
            <a:endParaRPr/>
          </a:p>
        </p:txBody>
      </p:sp>
      <p:sp>
        <p:nvSpPr>
          <p:cNvPr id="8" name="object 8"/>
          <p:cNvSpPr/>
          <p:nvPr/>
        </p:nvSpPr>
        <p:spPr>
          <a:xfrm>
            <a:off x="6707298" y="4958666"/>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ln w="38100">
            <a:solidFill>
              <a:srgbClr val="CC0000"/>
            </a:solidFill>
          </a:ln>
        </p:spPr>
        <p:txBody>
          <a:bodyPr wrap="square" lIns="0" tIns="0" rIns="0" bIns="0" rtlCol="0"/>
          <a:lstStyle/>
          <a:p>
            <a:endParaRPr/>
          </a:p>
        </p:txBody>
      </p:sp>
      <p:sp>
        <p:nvSpPr>
          <p:cNvPr id="9" name="object 9"/>
          <p:cNvSpPr/>
          <p:nvPr/>
        </p:nvSpPr>
        <p:spPr>
          <a:xfrm>
            <a:off x="899967" y="4958666"/>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solidFill>
            <a:srgbClr val="CCFFFF"/>
          </a:solidFill>
        </p:spPr>
        <p:txBody>
          <a:bodyPr wrap="square" lIns="0" tIns="0" rIns="0" bIns="0" rtlCol="0"/>
          <a:lstStyle/>
          <a:p>
            <a:endParaRPr/>
          </a:p>
        </p:txBody>
      </p:sp>
      <p:sp>
        <p:nvSpPr>
          <p:cNvPr id="10" name="object 10"/>
          <p:cNvSpPr/>
          <p:nvPr/>
        </p:nvSpPr>
        <p:spPr>
          <a:xfrm>
            <a:off x="899967" y="4958666"/>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ln w="38100">
            <a:solidFill>
              <a:srgbClr val="CC0000"/>
            </a:solidFill>
          </a:ln>
        </p:spPr>
        <p:txBody>
          <a:bodyPr wrap="square" lIns="0" tIns="0" rIns="0" bIns="0" rtlCol="0"/>
          <a:lstStyle/>
          <a:p>
            <a:endParaRPr/>
          </a:p>
        </p:txBody>
      </p:sp>
      <p:sp>
        <p:nvSpPr>
          <p:cNvPr id="11" name="object 11"/>
          <p:cNvSpPr/>
          <p:nvPr/>
        </p:nvSpPr>
        <p:spPr>
          <a:xfrm>
            <a:off x="1918797" y="5264599"/>
            <a:ext cx="691106" cy="0"/>
          </a:xfrm>
          <a:custGeom>
            <a:avLst/>
            <a:gdLst/>
            <a:ahLst/>
            <a:cxnLst/>
            <a:rect l="l" t="t" r="r" b="b"/>
            <a:pathLst>
              <a:path w="516889">
                <a:moveTo>
                  <a:pt x="0" y="0"/>
                </a:moveTo>
                <a:lnTo>
                  <a:pt x="516636" y="0"/>
                </a:lnTo>
              </a:path>
            </a:pathLst>
          </a:custGeom>
          <a:ln w="38100">
            <a:solidFill>
              <a:srgbClr val="CC0000"/>
            </a:solidFill>
          </a:ln>
        </p:spPr>
        <p:txBody>
          <a:bodyPr wrap="square" lIns="0" tIns="0" rIns="0" bIns="0" rtlCol="0"/>
          <a:lstStyle/>
          <a:p>
            <a:endParaRPr/>
          </a:p>
        </p:txBody>
      </p:sp>
      <p:sp>
        <p:nvSpPr>
          <p:cNvPr id="12" name="object 12"/>
          <p:cNvSpPr/>
          <p:nvPr/>
        </p:nvSpPr>
        <p:spPr>
          <a:xfrm>
            <a:off x="2607525" y="5178936"/>
            <a:ext cx="228388" cy="172087"/>
          </a:xfrm>
          <a:custGeom>
            <a:avLst/>
            <a:gdLst/>
            <a:ahLst/>
            <a:cxnLst/>
            <a:rect l="l" t="t" r="r" b="b"/>
            <a:pathLst>
              <a:path w="170814" h="171450">
                <a:moveTo>
                  <a:pt x="170687" y="85344"/>
                </a:moveTo>
                <a:lnTo>
                  <a:pt x="0" y="0"/>
                </a:lnTo>
                <a:lnTo>
                  <a:pt x="0" y="171450"/>
                </a:lnTo>
                <a:lnTo>
                  <a:pt x="170687" y="85344"/>
                </a:lnTo>
                <a:close/>
              </a:path>
            </a:pathLst>
          </a:custGeom>
          <a:solidFill>
            <a:srgbClr val="CC0000"/>
          </a:solidFill>
        </p:spPr>
        <p:txBody>
          <a:bodyPr wrap="square" lIns="0" tIns="0" rIns="0" bIns="0" rtlCol="0"/>
          <a:lstStyle/>
          <a:p>
            <a:endParaRPr/>
          </a:p>
        </p:txBody>
      </p:sp>
      <p:sp>
        <p:nvSpPr>
          <p:cNvPr id="13" name="object 13"/>
          <p:cNvSpPr/>
          <p:nvPr/>
        </p:nvSpPr>
        <p:spPr>
          <a:xfrm>
            <a:off x="3854574" y="5264599"/>
            <a:ext cx="691106" cy="0"/>
          </a:xfrm>
          <a:custGeom>
            <a:avLst/>
            <a:gdLst/>
            <a:ahLst/>
            <a:cxnLst/>
            <a:rect l="l" t="t" r="r" b="b"/>
            <a:pathLst>
              <a:path w="516889">
                <a:moveTo>
                  <a:pt x="0" y="0"/>
                </a:moveTo>
                <a:lnTo>
                  <a:pt x="516636" y="0"/>
                </a:lnTo>
              </a:path>
            </a:pathLst>
          </a:custGeom>
          <a:ln w="38100">
            <a:solidFill>
              <a:srgbClr val="CC0000"/>
            </a:solidFill>
          </a:ln>
        </p:spPr>
        <p:txBody>
          <a:bodyPr wrap="square" lIns="0" tIns="0" rIns="0" bIns="0" rtlCol="0"/>
          <a:lstStyle/>
          <a:p>
            <a:endParaRPr/>
          </a:p>
        </p:txBody>
      </p:sp>
      <p:sp>
        <p:nvSpPr>
          <p:cNvPr id="14" name="object 14"/>
          <p:cNvSpPr/>
          <p:nvPr/>
        </p:nvSpPr>
        <p:spPr>
          <a:xfrm>
            <a:off x="4543302" y="5178936"/>
            <a:ext cx="228388" cy="172087"/>
          </a:xfrm>
          <a:custGeom>
            <a:avLst/>
            <a:gdLst/>
            <a:ahLst/>
            <a:cxnLst/>
            <a:rect l="l" t="t" r="r" b="b"/>
            <a:pathLst>
              <a:path w="170814" h="171450">
                <a:moveTo>
                  <a:pt x="170687" y="85344"/>
                </a:moveTo>
                <a:lnTo>
                  <a:pt x="0" y="0"/>
                </a:lnTo>
                <a:lnTo>
                  <a:pt x="0" y="171450"/>
                </a:lnTo>
                <a:lnTo>
                  <a:pt x="170687" y="85344"/>
                </a:lnTo>
                <a:close/>
              </a:path>
            </a:pathLst>
          </a:custGeom>
          <a:solidFill>
            <a:srgbClr val="CC0000"/>
          </a:solidFill>
        </p:spPr>
        <p:txBody>
          <a:bodyPr wrap="square" lIns="0" tIns="0" rIns="0" bIns="0" rtlCol="0"/>
          <a:lstStyle/>
          <a:p>
            <a:endParaRPr/>
          </a:p>
        </p:txBody>
      </p:sp>
      <p:sp>
        <p:nvSpPr>
          <p:cNvPr id="15" name="object 15"/>
          <p:cNvSpPr/>
          <p:nvPr/>
        </p:nvSpPr>
        <p:spPr>
          <a:xfrm>
            <a:off x="5790351" y="5264599"/>
            <a:ext cx="691106" cy="0"/>
          </a:xfrm>
          <a:custGeom>
            <a:avLst/>
            <a:gdLst/>
            <a:ahLst/>
            <a:cxnLst/>
            <a:rect l="l" t="t" r="r" b="b"/>
            <a:pathLst>
              <a:path w="516889">
                <a:moveTo>
                  <a:pt x="0" y="0"/>
                </a:moveTo>
                <a:lnTo>
                  <a:pt x="516636" y="0"/>
                </a:lnTo>
              </a:path>
            </a:pathLst>
          </a:custGeom>
          <a:ln w="38100">
            <a:solidFill>
              <a:srgbClr val="CC0000"/>
            </a:solidFill>
          </a:ln>
        </p:spPr>
        <p:txBody>
          <a:bodyPr wrap="square" lIns="0" tIns="0" rIns="0" bIns="0" rtlCol="0"/>
          <a:lstStyle/>
          <a:p>
            <a:endParaRPr/>
          </a:p>
        </p:txBody>
      </p:sp>
      <p:sp>
        <p:nvSpPr>
          <p:cNvPr id="16" name="object 16"/>
          <p:cNvSpPr/>
          <p:nvPr/>
        </p:nvSpPr>
        <p:spPr>
          <a:xfrm>
            <a:off x="6479079" y="5178936"/>
            <a:ext cx="228388" cy="172087"/>
          </a:xfrm>
          <a:custGeom>
            <a:avLst/>
            <a:gdLst/>
            <a:ahLst/>
            <a:cxnLst/>
            <a:rect l="l" t="t" r="r" b="b"/>
            <a:pathLst>
              <a:path w="170814" h="171450">
                <a:moveTo>
                  <a:pt x="170687" y="85344"/>
                </a:moveTo>
                <a:lnTo>
                  <a:pt x="0" y="0"/>
                </a:lnTo>
                <a:lnTo>
                  <a:pt x="0" y="171450"/>
                </a:lnTo>
                <a:lnTo>
                  <a:pt x="170687" y="85344"/>
                </a:lnTo>
                <a:close/>
              </a:path>
            </a:pathLst>
          </a:custGeom>
          <a:solidFill>
            <a:srgbClr val="CC0000"/>
          </a:solidFill>
        </p:spPr>
        <p:txBody>
          <a:bodyPr wrap="square" lIns="0" tIns="0" rIns="0" bIns="0" rtlCol="0"/>
          <a:lstStyle/>
          <a:p>
            <a:endParaRPr/>
          </a:p>
        </p:txBody>
      </p:sp>
      <p:sp>
        <p:nvSpPr>
          <p:cNvPr id="17" name="object 17"/>
          <p:cNvSpPr/>
          <p:nvPr/>
        </p:nvSpPr>
        <p:spPr>
          <a:xfrm>
            <a:off x="7726128" y="5264599"/>
            <a:ext cx="691106" cy="0"/>
          </a:xfrm>
          <a:custGeom>
            <a:avLst/>
            <a:gdLst/>
            <a:ahLst/>
            <a:cxnLst/>
            <a:rect l="l" t="t" r="r" b="b"/>
            <a:pathLst>
              <a:path w="516889">
                <a:moveTo>
                  <a:pt x="0" y="0"/>
                </a:moveTo>
                <a:lnTo>
                  <a:pt x="516635" y="0"/>
                </a:lnTo>
              </a:path>
            </a:pathLst>
          </a:custGeom>
          <a:ln w="38100">
            <a:solidFill>
              <a:srgbClr val="CC0000"/>
            </a:solidFill>
          </a:ln>
        </p:spPr>
        <p:txBody>
          <a:bodyPr wrap="square" lIns="0" tIns="0" rIns="0" bIns="0" rtlCol="0"/>
          <a:lstStyle/>
          <a:p>
            <a:endParaRPr/>
          </a:p>
        </p:txBody>
      </p:sp>
      <p:sp>
        <p:nvSpPr>
          <p:cNvPr id="18" name="object 18"/>
          <p:cNvSpPr/>
          <p:nvPr/>
        </p:nvSpPr>
        <p:spPr>
          <a:xfrm>
            <a:off x="8414856" y="5178936"/>
            <a:ext cx="228388" cy="172087"/>
          </a:xfrm>
          <a:custGeom>
            <a:avLst/>
            <a:gdLst/>
            <a:ahLst/>
            <a:cxnLst/>
            <a:rect l="l" t="t" r="r" b="b"/>
            <a:pathLst>
              <a:path w="170814" h="171450">
                <a:moveTo>
                  <a:pt x="170688" y="85344"/>
                </a:moveTo>
                <a:lnTo>
                  <a:pt x="0" y="0"/>
                </a:lnTo>
                <a:lnTo>
                  <a:pt x="0" y="171450"/>
                </a:lnTo>
                <a:lnTo>
                  <a:pt x="170688" y="85344"/>
                </a:lnTo>
                <a:close/>
              </a:path>
            </a:pathLst>
          </a:custGeom>
          <a:solidFill>
            <a:srgbClr val="CC0000"/>
          </a:solidFill>
        </p:spPr>
        <p:txBody>
          <a:bodyPr wrap="square" lIns="0" tIns="0" rIns="0" bIns="0" rtlCol="0"/>
          <a:lstStyle/>
          <a:p>
            <a:endParaRPr/>
          </a:p>
        </p:txBody>
      </p:sp>
      <p:sp>
        <p:nvSpPr>
          <p:cNvPr id="19" name="object 19"/>
          <p:cNvSpPr/>
          <p:nvPr/>
        </p:nvSpPr>
        <p:spPr>
          <a:xfrm>
            <a:off x="8643075" y="4958666"/>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solidFill>
            <a:srgbClr val="CCFFFF"/>
          </a:solidFill>
        </p:spPr>
        <p:txBody>
          <a:bodyPr wrap="square" lIns="0" tIns="0" rIns="0" bIns="0" rtlCol="0"/>
          <a:lstStyle/>
          <a:p>
            <a:endParaRPr/>
          </a:p>
        </p:txBody>
      </p:sp>
      <p:sp>
        <p:nvSpPr>
          <p:cNvPr id="20" name="object 20"/>
          <p:cNvSpPr/>
          <p:nvPr/>
        </p:nvSpPr>
        <p:spPr>
          <a:xfrm>
            <a:off x="8643075" y="4958666"/>
            <a:ext cx="1222596" cy="611866"/>
          </a:xfrm>
          <a:custGeom>
            <a:avLst/>
            <a:gdLst/>
            <a:ahLst/>
            <a:cxnLst/>
            <a:rect l="l" t="t" r="r" b="b"/>
            <a:pathLst>
              <a:path w="914400" h="609600">
                <a:moveTo>
                  <a:pt x="914400" y="609600"/>
                </a:moveTo>
                <a:lnTo>
                  <a:pt x="914400" y="0"/>
                </a:lnTo>
                <a:lnTo>
                  <a:pt x="0" y="0"/>
                </a:lnTo>
                <a:lnTo>
                  <a:pt x="0" y="609600"/>
                </a:lnTo>
                <a:lnTo>
                  <a:pt x="914400" y="609600"/>
                </a:lnTo>
                <a:close/>
              </a:path>
            </a:pathLst>
          </a:custGeom>
          <a:ln w="38100">
            <a:solidFill>
              <a:srgbClr val="CC0000"/>
            </a:solidFill>
          </a:ln>
        </p:spPr>
        <p:txBody>
          <a:bodyPr wrap="square" lIns="0" tIns="0" rIns="0" bIns="0" rtlCol="0"/>
          <a:lstStyle/>
          <a:p>
            <a:endParaRPr/>
          </a:p>
        </p:txBody>
      </p:sp>
      <p:sp>
        <p:nvSpPr>
          <p:cNvPr id="21" name="object 21"/>
          <p:cNvSpPr/>
          <p:nvPr/>
        </p:nvSpPr>
        <p:spPr>
          <a:xfrm>
            <a:off x="9661905" y="5264599"/>
            <a:ext cx="713181" cy="0"/>
          </a:xfrm>
          <a:custGeom>
            <a:avLst/>
            <a:gdLst/>
            <a:ahLst/>
            <a:cxnLst/>
            <a:rect l="l" t="t" r="r" b="b"/>
            <a:pathLst>
              <a:path w="533400">
                <a:moveTo>
                  <a:pt x="0" y="0"/>
                </a:moveTo>
                <a:lnTo>
                  <a:pt x="533400" y="0"/>
                </a:lnTo>
              </a:path>
            </a:pathLst>
          </a:custGeom>
          <a:ln w="38100">
            <a:solidFill>
              <a:srgbClr val="CC0000"/>
            </a:solidFill>
          </a:ln>
        </p:spPr>
        <p:txBody>
          <a:bodyPr wrap="square" lIns="0" tIns="0" rIns="0" bIns="0" rtlCol="0"/>
          <a:lstStyle/>
          <a:p>
            <a:endParaRPr/>
          </a:p>
        </p:txBody>
      </p:sp>
      <p:sp>
        <p:nvSpPr>
          <p:cNvPr id="22" name="object 22"/>
          <p:cNvSpPr/>
          <p:nvPr/>
        </p:nvSpPr>
        <p:spPr>
          <a:xfrm>
            <a:off x="10375086" y="5264599"/>
            <a:ext cx="0" cy="611866"/>
          </a:xfrm>
          <a:custGeom>
            <a:avLst/>
            <a:gdLst/>
            <a:ahLst/>
            <a:cxnLst/>
            <a:rect l="l" t="t" r="r" b="b"/>
            <a:pathLst>
              <a:path h="609600">
                <a:moveTo>
                  <a:pt x="0" y="0"/>
                </a:moveTo>
                <a:lnTo>
                  <a:pt x="0" y="609600"/>
                </a:lnTo>
              </a:path>
            </a:pathLst>
          </a:custGeom>
          <a:ln w="38100">
            <a:solidFill>
              <a:srgbClr val="CC0000"/>
            </a:solidFill>
          </a:ln>
        </p:spPr>
        <p:txBody>
          <a:bodyPr wrap="square" lIns="0" tIns="0" rIns="0" bIns="0" rtlCol="0"/>
          <a:lstStyle/>
          <a:p>
            <a:endParaRPr/>
          </a:p>
        </p:txBody>
      </p:sp>
      <p:sp>
        <p:nvSpPr>
          <p:cNvPr id="23" name="object 23"/>
          <p:cNvSpPr/>
          <p:nvPr/>
        </p:nvSpPr>
        <p:spPr>
          <a:xfrm>
            <a:off x="10260977" y="5790803"/>
            <a:ext cx="229237" cy="172087"/>
          </a:xfrm>
          <a:custGeom>
            <a:avLst/>
            <a:gdLst/>
            <a:ahLst/>
            <a:cxnLst/>
            <a:rect l="l" t="t" r="r" b="b"/>
            <a:pathLst>
              <a:path w="171450" h="171450">
                <a:moveTo>
                  <a:pt x="171450" y="85344"/>
                </a:moveTo>
                <a:lnTo>
                  <a:pt x="85344" y="0"/>
                </a:lnTo>
                <a:lnTo>
                  <a:pt x="0" y="85344"/>
                </a:lnTo>
                <a:lnTo>
                  <a:pt x="85344" y="171450"/>
                </a:lnTo>
                <a:lnTo>
                  <a:pt x="171450" y="85344"/>
                </a:lnTo>
                <a:close/>
              </a:path>
            </a:pathLst>
          </a:custGeom>
          <a:solidFill>
            <a:srgbClr val="CC0000"/>
          </a:solidFill>
        </p:spPr>
        <p:txBody>
          <a:bodyPr wrap="square" lIns="0" tIns="0" rIns="0" bIns="0" rtlCol="0"/>
          <a:lstStyle/>
          <a:p>
            <a:endParaRPr/>
          </a:p>
        </p:txBody>
      </p:sp>
      <p:sp>
        <p:nvSpPr>
          <p:cNvPr id="24" name="object 24"/>
          <p:cNvSpPr/>
          <p:nvPr/>
        </p:nvSpPr>
        <p:spPr>
          <a:xfrm>
            <a:off x="899966" y="4040866"/>
            <a:ext cx="1171655" cy="491404"/>
          </a:xfrm>
          <a:custGeom>
            <a:avLst/>
            <a:gdLst/>
            <a:ahLst/>
            <a:cxnLst/>
            <a:rect l="l" t="t" r="r" b="b"/>
            <a:pathLst>
              <a:path w="876300" h="489585">
                <a:moveTo>
                  <a:pt x="876300" y="489203"/>
                </a:moveTo>
                <a:lnTo>
                  <a:pt x="876300" y="0"/>
                </a:lnTo>
                <a:lnTo>
                  <a:pt x="0" y="0"/>
                </a:lnTo>
                <a:lnTo>
                  <a:pt x="0" y="489203"/>
                </a:lnTo>
                <a:lnTo>
                  <a:pt x="876300" y="489203"/>
                </a:lnTo>
                <a:close/>
              </a:path>
            </a:pathLst>
          </a:custGeom>
          <a:ln w="32004">
            <a:solidFill>
              <a:srgbClr val="CC0000"/>
            </a:solidFill>
          </a:ln>
        </p:spPr>
        <p:txBody>
          <a:bodyPr wrap="square" lIns="0" tIns="0" rIns="0" bIns="0" rtlCol="0"/>
          <a:lstStyle/>
          <a:p>
            <a:endParaRPr/>
          </a:p>
        </p:txBody>
      </p:sp>
      <p:sp>
        <p:nvSpPr>
          <p:cNvPr id="25" name="object 25"/>
          <p:cNvSpPr txBox="1"/>
          <p:nvPr/>
        </p:nvSpPr>
        <p:spPr>
          <a:xfrm>
            <a:off x="1027660" y="4078598"/>
            <a:ext cx="916947" cy="461590"/>
          </a:xfrm>
          <a:prstGeom prst="rect">
            <a:avLst/>
          </a:prstGeom>
        </p:spPr>
        <p:txBody>
          <a:bodyPr vert="horz" wrap="square" lIns="0" tIns="15166" rIns="0" bIns="0" rtlCol="0">
            <a:spAutoFit/>
          </a:bodyPr>
          <a:lstStyle/>
          <a:p>
            <a:pPr marL="15166">
              <a:spcBef>
                <a:spcPts val="119"/>
              </a:spcBef>
            </a:pPr>
            <a:r>
              <a:rPr sz="2900" b="1" spc="-12" dirty="0">
                <a:solidFill>
                  <a:srgbClr val="FF0000"/>
                </a:solidFill>
                <a:latin typeface="Times New Roman"/>
                <a:cs typeface="Times New Roman"/>
              </a:rPr>
              <a:t>front</a:t>
            </a:r>
            <a:endParaRPr sz="2900">
              <a:latin typeface="Times New Roman"/>
              <a:cs typeface="Times New Roman"/>
            </a:endParaRPr>
          </a:p>
        </p:txBody>
      </p:sp>
      <p:sp>
        <p:nvSpPr>
          <p:cNvPr id="26" name="object 26"/>
          <p:cNvSpPr/>
          <p:nvPr/>
        </p:nvSpPr>
        <p:spPr>
          <a:xfrm>
            <a:off x="8541192" y="4117349"/>
            <a:ext cx="1034113" cy="491404"/>
          </a:xfrm>
          <a:custGeom>
            <a:avLst/>
            <a:gdLst/>
            <a:ahLst/>
            <a:cxnLst/>
            <a:rect l="l" t="t" r="r" b="b"/>
            <a:pathLst>
              <a:path w="773429" h="489585">
                <a:moveTo>
                  <a:pt x="773429" y="489203"/>
                </a:moveTo>
                <a:lnTo>
                  <a:pt x="773429" y="0"/>
                </a:lnTo>
                <a:lnTo>
                  <a:pt x="0" y="0"/>
                </a:lnTo>
                <a:lnTo>
                  <a:pt x="0" y="489203"/>
                </a:lnTo>
                <a:lnTo>
                  <a:pt x="773429" y="489203"/>
                </a:lnTo>
                <a:close/>
              </a:path>
            </a:pathLst>
          </a:custGeom>
          <a:ln w="32004">
            <a:solidFill>
              <a:srgbClr val="CC0000"/>
            </a:solidFill>
          </a:ln>
        </p:spPr>
        <p:txBody>
          <a:bodyPr wrap="square" lIns="0" tIns="0" rIns="0" bIns="0" rtlCol="0"/>
          <a:lstStyle/>
          <a:p>
            <a:endParaRPr/>
          </a:p>
        </p:txBody>
      </p:sp>
      <p:sp>
        <p:nvSpPr>
          <p:cNvPr id="27" name="object 27"/>
          <p:cNvSpPr txBox="1"/>
          <p:nvPr/>
        </p:nvSpPr>
        <p:spPr>
          <a:xfrm>
            <a:off x="8541192" y="4117349"/>
            <a:ext cx="1034113" cy="506768"/>
          </a:xfrm>
          <a:prstGeom prst="rect">
            <a:avLst/>
          </a:prstGeom>
          <a:ln w="32003">
            <a:solidFill>
              <a:srgbClr val="CC0000"/>
            </a:solidFill>
          </a:ln>
        </p:spPr>
        <p:txBody>
          <a:bodyPr vert="horz" wrap="square" lIns="0" tIns="59907" rIns="0" bIns="0" rtlCol="0">
            <a:spAutoFit/>
          </a:bodyPr>
          <a:lstStyle/>
          <a:p>
            <a:pPr marL="128914">
              <a:spcBef>
                <a:spcPts val="472"/>
              </a:spcBef>
            </a:pPr>
            <a:r>
              <a:rPr sz="2900" b="1" spc="-6" dirty="0">
                <a:solidFill>
                  <a:srgbClr val="FF0000"/>
                </a:solidFill>
                <a:latin typeface="Times New Roman"/>
                <a:cs typeface="Times New Roman"/>
              </a:rPr>
              <a:t>rear</a:t>
            </a:r>
            <a:endParaRPr sz="2900">
              <a:latin typeface="Times New Roman"/>
              <a:cs typeface="Times New Roman"/>
            </a:endParaRPr>
          </a:p>
        </p:txBody>
      </p:sp>
      <p:sp>
        <p:nvSpPr>
          <p:cNvPr id="28" name="object 28"/>
          <p:cNvSpPr/>
          <p:nvPr/>
        </p:nvSpPr>
        <p:spPr>
          <a:xfrm>
            <a:off x="1409382" y="4576249"/>
            <a:ext cx="0" cy="381142"/>
          </a:xfrm>
          <a:custGeom>
            <a:avLst/>
            <a:gdLst/>
            <a:ahLst/>
            <a:cxnLst/>
            <a:rect l="l" t="t" r="r" b="b"/>
            <a:pathLst>
              <a:path h="379729">
                <a:moveTo>
                  <a:pt x="0" y="0"/>
                </a:moveTo>
                <a:lnTo>
                  <a:pt x="0" y="379475"/>
                </a:lnTo>
              </a:path>
            </a:pathLst>
          </a:custGeom>
          <a:ln w="32004">
            <a:solidFill>
              <a:srgbClr val="800000"/>
            </a:solidFill>
          </a:ln>
        </p:spPr>
        <p:txBody>
          <a:bodyPr wrap="square" lIns="0" tIns="0" rIns="0" bIns="0" rtlCol="0"/>
          <a:lstStyle/>
          <a:p>
            <a:endParaRPr/>
          </a:p>
        </p:txBody>
      </p:sp>
      <p:sp>
        <p:nvSpPr>
          <p:cNvPr id="29" name="object 29"/>
          <p:cNvSpPr/>
          <p:nvPr/>
        </p:nvSpPr>
        <p:spPr>
          <a:xfrm>
            <a:off x="1305460" y="4955607"/>
            <a:ext cx="208860" cy="156153"/>
          </a:xfrm>
          <a:custGeom>
            <a:avLst/>
            <a:gdLst/>
            <a:ahLst/>
            <a:cxnLst/>
            <a:rect l="l" t="t" r="r" b="b"/>
            <a:pathLst>
              <a:path w="156209" h="155575">
                <a:moveTo>
                  <a:pt x="156210" y="0"/>
                </a:moveTo>
                <a:lnTo>
                  <a:pt x="0" y="0"/>
                </a:lnTo>
                <a:lnTo>
                  <a:pt x="77724" y="155448"/>
                </a:lnTo>
                <a:lnTo>
                  <a:pt x="156210" y="0"/>
                </a:lnTo>
                <a:close/>
              </a:path>
            </a:pathLst>
          </a:custGeom>
          <a:solidFill>
            <a:srgbClr val="800000"/>
          </a:solidFill>
        </p:spPr>
        <p:txBody>
          <a:bodyPr wrap="square" lIns="0" tIns="0" rIns="0" bIns="0" rtlCol="0"/>
          <a:lstStyle/>
          <a:p>
            <a:endParaRPr/>
          </a:p>
        </p:txBody>
      </p:sp>
      <p:sp>
        <p:nvSpPr>
          <p:cNvPr id="30" name="object 30"/>
          <p:cNvSpPr/>
          <p:nvPr/>
        </p:nvSpPr>
        <p:spPr>
          <a:xfrm>
            <a:off x="9254373" y="4576249"/>
            <a:ext cx="0" cy="304658"/>
          </a:xfrm>
          <a:custGeom>
            <a:avLst/>
            <a:gdLst/>
            <a:ahLst/>
            <a:cxnLst/>
            <a:rect l="l" t="t" r="r" b="b"/>
            <a:pathLst>
              <a:path h="303529">
                <a:moveTo>
                  <a:pt x="0" y="0"/>
                </a:moveTo>
                <a:lnTo>
                  <a:pt x="0" y="303275"/>
                </a:lnTo>
              </a:path>
            </a:pathLst>
          </a:custGeom>
          <a:ln w="32004">
            <a:solidFill>
              <a:srgbClr val="800000"/>
            </a:solidFill>
          </a:ln>
        </p:spPr>
        <p:txBody>
          <a:bodyPr wrap="square" lIns="0" tIns="0" rIns="0" bIns="0" rtlCol="0"/>
          <a:lstStyle/>
          <a:p>
            <a:endParaRPr/>
          </a:p>
        </p:txBody>
      </p:sp>
      <p:sp>
        <p:nvSpPr>
          <p:cNvPr id="31" name="object 31"/>
          <p:cNvSpPr/>
          <p:nvPr/>
        </p:nvSpPr>
        <p:spPr>
          <a:xfrm>
            <a:off x="9150453" y="4879124"/>
            <a:ext cx="208860" cy="156153"/>
          </a:xfrm>
          <a:custGeom>
            <a:avLst/>
            <a:gdLst/>
            <a:ahLst/>
            <a:cxnLst/>
            <a:rect l="l" t="t" r="r" b="b"/>
            <a:pathLst>
              <a:path w="156209" h="155575">
                <a:moveTo>
                  <a:pt x="156209" y="0"/>
                </a:moveTo>
                <a:lnTo>
                  <a:pt x="0" y="0"/>
                </a:lnTo>
                <a:lnTo>
                  <a:pt x="77724" y="155448"/>
                </a:lnTo>
                <a:lnTo>
                  <a:pt x="156209" y="0"/>
                </a:lnTo>
                <a:close/>
              </a:path>
            </a:pathLst>
          </a:custGeom>
          <a:solidFill>
            <a:srgbClr val="800000"/>
          </a:solidFill>
        </p:spPr>
        <p:txBody>
          <a:bodyPr wrap="square" lIns="0" tIns="0" rIns="0" bIns="0" rtlCol="0"/>
          <a:lstStyle/>
          <a:p>
            <a:endParaRPr/>
          </a:p>
        </p:txBody>
      </p:sp>
      <p:sp>
        <p:nvSpPr>
          <p:cNvPr id="32" name="object 32"/>
          <p:cNvSpPr txBox="1"/>
          <p:nvPr/>
        </p:nvSpPr>
        <p:spPr>
          <a:xfrm>
            <a:off x="3735710" y="1963071"/>
            <a:ext cx="2051245" cy="461590"/>
          </a:xfrm>
          <a:prstGeom prst="rect">
            <a:avLst/>
          </a:prstGeom>
        </p:spPr>
        <p:txBody>
          <a:bodyPr vert="horz" wrap="square" lIns="0" tIns="15166" rIns="0" bIns="0" rtlCol="0">
            <a:spAutoFit/>
          </a:bodyPr>
          <a:lstStyle/>
          <a:p>
            <a:pPr marL="15166">
              <a:spcBef>
                <a:spcPts val="119"/>
              </a:spcBef>
            </a:pPr>
            <a:r>
              <a:rPr sz="2900" b="1" spc="-6" dirty="0">
                <a:solidFill>
                  <a:srgbClr val="FF0000"/>
                </a:solidFill>
                <a:latin typeface="Times New Roman"/>
                <a:cs typeface="Times New Roman"/>
              </a:rPr>
              <a:t>DEQUEUE</a:t>
            </a:r>
            <a:endParaRPr sz="2900">
              <a:latin typeface="Times New Roman"/>
              <a:cs typeface="Times New Roman"/>
            </a:endParaRPr>
          </a:p>
        </p:txBody>
      </p:sp>
      <p:sp>
        <p:nvSpPr>
          <p:cNvPr id="33" name="object 33"/>
          <p:cNvSpPr/>
          <p:nvPr/>
        </p:nvSpPr>
        <p:spPr>
          <a:xfrm>
            <a:off x="1613148" y="4499766"/>
            <a:ext cx="1058734" cy="596570"/>
          </a:xfrm>
          <a:custGeom>
            <a:avLst/>
            <a:gdLst/>
            <a:ahLst/>
            <a:cxnLst/>
            <a:rect l="l" t="t" r="r" b="b"/>
            <a:pathLst>
              <a:path w="791844" h="594360">
                <a:moveTo>
                  <a:pt x="0" y="0"/>
                </a:moveTo>
                <a:lnTo>
                  <a:pt x="791718" y="594360"/>
                </a:lnTo>
              </a:path>
            </a:pathLst>
          </a:custGeom>
          <a:ln w="32004">
            <a:solidFill>
              <a:srgbClr val="800000"/>
            </a:solidFill>
          </a:ln>
        </p:spPr>
        <p:txBody>
          <a:bodyPr wrap="square" lIns="0" tIns="0" rIns="0" bIns="0" rtlCol="0"/>
          <a:lstStyle/>
          <a:p>
            <a:endParaRPr/>
          </a:p>
        </p:txBody>
      </p:sp>
      <p:sp>
        <p:nvSpPr>
          <p:cNvPr id="34" name="object 34"/>
          <p:cNvSpPr/>
          <p:nvPr/>
        </p:nvSpPr>
        <p:spPr>
          <a:xfrm>
            <a:off x="2607525" y="5032090"/>
            <a:ext cx="228388" cy="156153"/>
          </a:xfrm>
          <a:custGeom>
            <a:avLst/>
            <a:gdLst/>
            <a:ahLst/>
            <a:cxnLst/>
            <a:rect l="l" t="t" r="r" b="b"/>
            <a:pathLst>
              <a:path w="170814" h="155575">
                <a:moveTo>
                  <a:pt x="170687" y="155448"/>
                </a:moveTo>
                <a:lnTo>
                  <a:pt x="92963" y="0"/>
                </a:lnTo>
                <a:lnTo>
                  <a:pt x="0" y="124968"/>
                </a:lnTo>
                <a:lnTo>
                  <a:pt x="170687" y="155448"/>
                </a:lnTo>
                <a:close/>
              </a:path>
            </a:pathLst>
          </a:custGeom>
          <a:solidFill>
            <a:srgbClr val="800000"/>
          </a:solidFill>
        </p:spPr>
        <p:txBody>
          <a:bodyPr wrap="square" lIns="0" tIns="0" rIns="0" bIns="0" rtlCol="0"/>
          <a:lstStyle/>
          <a:p>
            <a:endParaRPr/>
          </a:p>
        </p:txBody>
      </p:sp>
      <p:grpSp>
        <p:nvGrpSpPr>
          <p:cNvPr id="35" name="object 5"/>
          <p:cNvGrpSpPr>
            <a:grpSpLocks/>
          </p:cNvGrpSpPr>
          <p:nvPr/>
        </p:nvGrpSpPr>
        <p:grpSpPr bwMode="auto">
          <a:xfrm>
            <a:off x="0" y="0"/>
            <a:ext cx="12192000" cy="6858000"/>
            <a:chOff x="0" y="0"/>
            <a:chExt cx="16217900" cy="9118600"/>
          </a:xfrm>
        </p:grpSpPr>
        <p:sp>
          <p:nvSpPr>
            <p:cNvPr id="39"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12" dirty="0">
                <a:solidFill>
                  <a:srgbClr val="A50021"/>
                </a:solidFill>
                <a:latin typeface="Arial"/>
                <a:cs typeface="Arial"/>
              </a:rPr>
              <a:t>QUEUE </a:t>
            </a:r>
            <a:r>
              <a:rPr sz="3800" spc="-6" dirty="0">
                <a:solidFill>
                  <a:srgbClr val="A50021"/>
                </a:solidFill>
                <a:latin typeface="Arial"/>
                <a:cs typeface="Arial"/>
              </a:rPr>
              <a:t>using </a:t>
            </a:r>
            <a:r>
              <a:rPr sz="3800" spc="-12" dirty="0">
                <a:solidFill>
                  <a:srgbClr val="A50021"/>
                </a:solidFill>
                <a:latin typeface="Arial"/>
                <a:cs typeface="Arial"/>
              </a:rPr>
              <a:t>Linked</a:t>
            </a:r>
            <a:r>
              <a:rPr sz="3800" spc="-30" dirty="0">
                <a:solidFill>
                  <a:srgbClr val="A50021"/>
                </a:solidFill>
                <a:latin typeface="Arial"/>
                <a:cs typeface="Arial"/>
              </a:rPr>
              <a:t> </a:t>
            </a:r>
            <a:r>
              <a:rPr sz="3800" spc="-12" dirty="0">
                <a:solidFill>
                  <a:srgbClr val="A50021"/>
                </a:solidFill>
                <a:latin typeface="Arial"/>
                <a:cs typeface="Arial"/>
              </a:rPr>
              <a:t>List</a:t>
            </a:r>
            <a:endParaRPr sz="3800">
              <a:latin typeface="Arial"/>
              <a:cs typeface="Arial"/>
            </a:endParaRPr>
          </a:p>
        </p:txBody>
      </p:sp>
      <p:sp>
        <p:nvSpPr>
          <p:cNvPr id="3" name="object 3"/>
          <p:cNvSpPr txBox="1"/>
          <p:nvPr/>
        </p:nvSpPr>
        <p:spPr>
          <a:xfrm>
            <a:off x="1821329" y="936665"/>
            <a:ext cx="7312653" cy="6214447"/>
          </a:xfrm>
          <a:prstGeom prst="rect">
            <a:avLst/>
          </a:prstGeom>
        </p:spPr>
        <p:txBody>
          <a:bodyPr vert="horz" wrap="square" lIns="0" tIns="15166" rIns="0" bIns="0" rtlCol="0">
            <a:spAutoFit/>
          </a:bodyPr>
          <a:lstStyle/>
          <a:p>
            <a:pPr marL="15166" marR="3484467">
              <a:spcBef>
                <a:spcPts val="119"/>
              </a:spcBef>
            </a:pPr>
            <a:r>
              <a:rPr sz="2900" b="1" spc="-6" dirty="0">
                <a:solidFill>
                  <a:srgbClr val="FF0000"/>
                </a:solidFill>
                <a:latin typeface="Times New Roman"/>
                <a:cs typeface="Times New Roman"/>
              </a:rPr>
              <a:t>#include </a:t>
            </a:r>
            <a:r>
              <a:rPr sz="2900" b="1" spc="-12" dirty="0">
                <a:solidFill>
                  <a:srgbClr val="FF0000"/>
                </a:solidFill>
                <a:latin typeface="Times New Roman"/>
                <a:cs typeface="Times New Roman"/>
              </a:rPr>
              <a:t>&lt;stdio.h&gt;  </a:t>
            </a:r>
            <a:r>
              <a:rPr sz="2900" b="1" spc="-6" dirty="0">
                <a:solidFill>
                  <a:srgbClr val="FF0000"/>
                </a:solidFill>
                <a:latin typeface="Times New Roman"/>
                <a:cs typeface="Times New Roman"/>
              </a:rPr>
              <a:t>#include </a:t>
            </a:r>
            <a:r>
              <a:rPr sz="2900" b="1" spc="-12" dirty="0">
                <a:solidFill>
                  <a:srgbClr val="FF0000"/>
                </a:solidFill>
                <a:latin typeface="Times New Roman"/>
                <a:cs typeface="Times New Roman"/>
              </a:rPr>
              <a:t>&lt;stdlib.h&gt;  </a:t>
            </a:r>
            <a:r>
              <a:rPr sz="2900" b="1" spc="-6" dirty="0">
                <a:solidFill>
                  <a:srgbClr val="FF0000"/>
                </a:solidFill>
                <a:latin typeface="Times New Roman"/>
                <a:cs typeface="Times New Roman"/>
              </a:rPr>
              <a:t>#include</a:t>
            </a:r>
            <a:r>
              <a:rPr sz="2900" b="1" spc="-60" dirty="0">
                <a:solidFill>
                  <a:srgbClr val="FF0000"/>
                </a:solidFill>
                <a:latin typeface="Times New Roman"/>
                <a:cs typeface="Times New Roman"/>
              </a:rPr>
              <a:t> </a:t>
            </a:r>
            <a:r>
              <a:rPr sz="2900" b="1" spc="-12" dirty="0">
                <a:solidFill>
                  <a:srgbClr val="FF0000"/>
                </a:solidFill>
                <a:latin typeface="Times New Roman"/>
                <a:cs typeface="Times New Roman"/>
              </a:rPr>
              <a:t>&lt;string.h&gt;</a:t>
            </a:r>
            <a:endParaRPr sz="2900">
              <a:latin typeface="Times New Roman"/>
              <a:cs typeface="Times New Roman"/>
            </a:endParaRPr>
          </a:p>
          <a:p>
            <a:pPr>
              <a:spcBef>
                <a:spcPts val="54"/>
              </a:spcBef>
            </a:pPr>
            <a:endParaRPr sz="2900">
              <a:latin typeface="Times New Roman"/>
              <a:cs typeface="Times New Roman"/>
            </a:endParaRPr>
          </a:p>
          <a:p>
            <a:pPr marL="15166">
              <a:lnSpc>
                <a:spcPts val="3439"/>
              </a:lnSpc>
            </a:pPr>
            <a:r>
              <a:rPr sz="2900" b="1" spc="-6" dirty="0">
                <a:solidFill>
                  <a:srgbClr val="FF0000"/>
                </a:solidFill>
                <a:latin typeface="Times New Roman"/>
                <a:cs typeface="Times New Roman"/>
              </a:rPr>
              <a:t>struct</a:t>
            </a:r>
            <a:r>
              <a:rPr sz="2900" b="1" spc="-12" dirty="0">
                <a:solidFill>
                  <a:srgbClr val="FF0000"/>
                </a:solidFill>
                <a:latin typeface="Times New Roman"/>
                <a:cs typeface="Times New Roman"/>
              </a:rPr>
              <a:t> </a:t>
            </a:r>
            <a:r>
              <a:rPr sz="2900" b="1" spc="-6" dirty="0">
                <a:solidFill>
                  <a:srgbClr val="FF0000"/>
                </a:solidFill>
                <a:latin typeface="Times New Roman"/>
                <a:cs typeface="Times New Roman"/>
              </a:rPr>
              <a:t>node{</a:t>
            </a:r>
            <a:endParaRPr sz="2900">
              <a:latin typeface="Times New Roman"/>
              <a:cs typeface="Times New Roman"/>
            </a:endParaRPr>
          </a:p>
          <a:p>
            <a:pPr marL="1653131" marR="2057314">
              <a:lnSpc>
                <a:spcPts val="3439"/>
              </a:lnSpc>
              <a:spcBef>
                <a:spcPts val="113"/>
              </a:spcBef>
            </a:pPr>
            <a:r>
              <a:rPr sz="2900" b="1" spc="-6" dirty="0">
                <a:solidFill>
                  <a:srgbClr val="FF0000"/>
                </a:solidFill>
                <a:latin typeface="Times New Roman"/>
                <a:cs typeface="Times New Roman"/>
              </a:rPr>
              <a:t>char name[30];  struct node</a:t>
            </a:r>
            <a:r>
              <a:rPr sz="2900" b="1" spc="-30" dirty="0">
                <a:solidFill>
                  <a:srgbClr val="FF0000"/>
                </a:solidFill>
                <a:latin typeface="Times New Roman"/>
                <a:cs typeface="Times New Roman"/>
              </a:rPr>
              <a:t> </a:t>
            </a:r>
            <a:r>
              <a:rPr sz="2900" b="1" spc="-6" dirty="0">
                <a:solidFill>
                  <a:srgbClr val="FF0000"/>
                </a:solidFill>
                <a:latin typeface="Times New Roman"/>
                <a:cs typeface="Times New Roman"/>
              </a:rPr>
              <a:t>*next;</a:t>
            </a:r>
            <a:endParaRPr sz="2900">
              <a:latin typeface="Times New Roman"/>
              <a:cs typeface="Times New Roman"/>
            </a:endParaRPr>
          </a:p>
          <a:p>
            <a:pPr marL="1289139">
              <a:lnSpc>
                <a:spcPts val="3314"/>
              </a:lnSpc>
            </a:pPr>
            <a:r>
              <a:rPr sz="2900" b="1" spc="-6" dirty="0">
                <a:solidFill>
                  <a:srgbClr val="FF0000"/>
                </a:solidFill>
                <a:latin typeface="Times New Roman"/>
                <a:cs typeface="Times New Roman"/>
              </a:rPr>
              <a:t>};</a:t>
            </a:r>
            <a:endParaRPr sz="2900">
              <a:latin typeface="Times New Roman"/>
              <a:cs typeface="Times New Roman"/>
            </a:endParaRPr>
          </a:p>
          <a:p>
            <a:pPr marL="15166" marR="1785078">
              <a:lnSpc>
                <a:spcPct val="199600"/>
              </a:lnSpc>
            </a:pPr>
            <a:r>
              <a:rPr sz="2900" b="1" spc="-6" dirty="0">
                <a:solidFill>
                  <a:srgbClr val="FF0000"/>
                </a:solidFill>
                <a:latin typeface="Times New Roman"/>
                <a:cs typeface="Times New Roman"/>
              </a:rPr>
              <a:t>typedef struct node </a:t>
            </a:r>
            <a:r>
              <a:rPr sz="2900" b="1" dirty="0">
                <a:solidFill>
                  <a:srgbClr val="FF0000"/>
                </a:solidFill>
                <a:latin typeface="Times New Roman"/>
                <a:cs typeface="Times New Roman"/>
              </a:rPr>
              <a:t>_QNODE;  </a:t>
            </a:r>
            <a:r>
              <a:rPr sz="2900" b="1" spc="-6" dirty="0">
                <a:solidFill>
                  <a:srgbClr val="FF0000"/>
                </a:solidFill>
                <a:latin typeface="Times New Roman"/>
                <a:cs typeface="Times New Roman"/>
              </a:rPr>
              <a:t>typedef struct</a:t>
            </a:r>
            <a:r>
              <a:rPr sz="2900" b="1" spc="-12" dirty="0">
                <a:solidFill>
                  <a:srgbClr val="FF0000"/>
                </a:solidFill>
                <a:latin typeface="Times New Roman"/>
                <a:cs typeface="Times New Roman"/>
              </a:rPr>
              <a:t> </a:t>
            </a:r>
            <a:r>
              <a:rPr sz="2900" b="1" spc="-6" dirty="0">
                <a:solidFill>
                  <a:srgbClr val="FF0000"/>
                </a:solidFill>
                <a:latin typeface="Times New Roman"/>
                <a:cs typeface="Times New Roman"/>
              </a:rPr>
              <a:t>{</a:t>
            </a:r>
            <a:endParaRPr sz="2900">
              <a:latin typeface="Times New Roman"/>
              <a:cs typeface="Times New Roman"/>
            </a:endParaRPr>
          </a:p>
          <a:p>
            <a:pPr marL="561155">
              <a:lnSpc>
                <a:spcPts val="3433"/>
              </a:lnSpc>
            </a:pPr>
            <a:r>
              <a:rPr sz="2900" b="1" spc="-6" dirty="0">
                <a:solidFill>
                  <a:srgbClr val="FF0000"/>
                </a:solidFill>
                <a:latin typeface="Times New Roman"/>
                <a:cs typeface="Times New Roman"/>
              </a:rPr>
              <a:t>_QNODE *queue_front,</a:t>
            </a:r>
            <a:r>
              <a:rPr sz="2900" b="1" spc="60" dirty="0">
                <a:solidFill>
                  <a:srgbClr val="FF0000"/>
                </a:solidFill>
                <a:latin typeface="Times New Roman"/>
                <a:cs typeface="Times New Roman"/>
              </a:rPr>
              <a:t> </a:t>
            </a:r>
            <a:r>
              <a:rPr sz="2900" b="1" spc="-6" dirty="0">
                <a:solidFill>
                  <a:srgbClr val="FF0000"/>
                </a:solidFill>
                <a:latin typeface="Times New Roman"/>
                <a:cs typeface="Times New Roman"/>
              </a:rPr>
              <a:t>*queue_rear;</a:t>
            </a:r>
            <a:endParaRPr sz="2900">
              <a:latin typeface="Times New Roman"/>
              <a:cs typeface="Times New Roman"/>
            </a:endParaRPr>
          </a:p>
          <a:p>
            <a:pPr marL="652153">
              <a:lnSpc>
                <a:spcPts val="3439"/>
              </a:lnSpc>
            </a:pPr>
            <a:r>
              <a:rPr sz="2900" b="1" spc="-6" dirty="0">
                <a:solidFill>
                  <a:srgbClr val="FF0000"/>
                </a:solidFill>
                <a:latin typeface="Times New Roman"/>
                <a:cs typeface="Times New Roman"/>
              </a:rPr>
              <a:t>} </a:t>
            </a:r>
            <a:r>
              <a:rPr sz="2900" b="1" dirty="0">
                <a:solidFill>
                  <a:srgbClr val="FF0000"/>
                </a:solidFill>
                <a:latin typeface="Times New Roman"/>
                <a:cs typeface="Times New Roman"/>
              </a:rPr>
              <a:t>_QUEUE;</a:t>
            </a:r>
            <a:endParaRPr sz="2900">
              <a:latin typeface="Times New Roman"/>
              <a:cs typeface="Times New Roman"/>
            </a:endParaRPr>
          </a:p>
        </p:txBody>
      </p:sp>
      <p:grpSp>
        <p:nvGrpSpPr>
          <p:cNvPr id="4" name="object 5"/>
          <p:cNvGrpSpPr>
            <a:grpSpLocks/>
          </p:cNvGrpSpPr>
          <p:nvPr/>
        </p:nvGrpSpPr>
        <p:grpSpPr bwMode="auto">
          <a:xfrm>
            <a:off x="0" y="0"/>
            <a:ext cx="12192000" cy="6858000"/>
            <a:chOff x="0" y="0"/>
            <a:chExt cx="16217900" cy="9118600"/>
          </a:xfrm>
        </p:grpSpPr>
        <p:sp>
          <p:nvSpPr>
            <p:cNvPr id="8"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37" name="Google Shape;137;p21" descr="Linked Representation of Queues&#10;9 300 7 350 4 360 2 N&#10;290 Front 300 350 360 rear&#10;Linked queue&#10;9 300 7 350 4 360 2 380&#10;290 ..."/>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grpSp>
        <p:nvGrpSpPr>
          <p:cNvPr id="4" name="object 5"/>
          <p:cNvGrpSpPr>
            <a:grpSpLocks/>
          </p:cNvGrpSpPr>
          <p:nvPr/>
        </p:nvGrpSpPr>
        <p:grpSpPr bwMode="auto">
          <a:xfrm>
            <a:off x="152400" y="15240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288991" y="6318821"/>
            <a:ext cx="4879347" cy="230832"/>
          </a:xfrm>
          <a:prstGeom prst="rect">
            <a:avLst/>
          </a:prstGeom>
        </p:spPr>
        <p:txBody>
          <a:bodyPr vert="horz" wrap="square" lIns="0" tIns="0" rIns="0" bIns="0" rtlCol="0">
            <a:spAutoFit/>
          </a:bodyPr>
          <a:lstStyle/>
          <a:p>
            <a:pPr>
              <a:lnSpc>
                <a:spcPts val="1821"/>
              </a:lnSpc>
              <a:tabLst>
                <a:tab pos="4144961" algn="l"/>
              </a:tabLst>
            </a:pPr>
            <a:r>
              <a:rPr sz="1700" spc="-6" dirty="0">
                <a:latin typeface="Times New Roman"/>
                <a:cs typeface="Times New Roman"/>
              </a:rPr>
              <a:t>Data Structure</a:t>
            </a:r>
            <a:r>
              <a:rPr sz="1700" dirty="0">
                <a:latin typeface="Times New Roman"/>
                <a:cs typeface="Times New Roman"/>
              </a:rPr>
              <a:t>	</a:t>
            </a:r>
            <a:r>
              <a:rPr sz="1700" spc="-6" dirty="0">
                <a:latin typeface="Times New Roman"/>
                <a:cs typeface="Times New Roman"/>
              </a:rPr>
              <a:t>68</a:t>
            </a:r>
            <a:endParaRPr sz="1700">
              <a:latin typeface="Times New Roman"/>
              <a:cs typeface="Times New Roman"/>
            </a:endParaRPr>
          </a:p>
        </p:txBody>
      </p:sp>
      <p:sp>
        <p:nvSpPr>
          <p:cNvPr id="5" name="object 5"/>
          <p:cNvSpPr/>
          <p:nvPr/>
        </p:nvSpPr>
        <p:spPr>
          <a:xfrm>
            <a:off x="899967" y="293186"/>
            <a:ext cx="10392067" cy="764833"/>
          </a:xfrm>
          <a:custGeom>
            <a:avLst/>
            <a:gdLst/>
            <a:ahLst/>
            <a:cxnLst/>
            <a:rect l="l" t="t" r="r" b="b"/>
            <a:pathLst>
              <a:path w="7772400" h="762000">
                <a:moveTo>
                  <a:pt x="7772400" y="761999"/>
                </a:moveTo>
                <a:lnTo>
                  <a:pt x="7772400" y="0"/>
                </a:lnTo>
                <a:lnTo>
                  <a:pt x="0" y="0"/>
                </a:lnTo>
                <a:lnTo>
                  <a:pt x="0" y="762000"/>
                </a:lnTo>
                <a:lnTo>
                  <a:pt x="7772400" y="761999"/>
                </a:lnTo>
                <a:close/>
              </a:path>
            </a:pathLst>
          </a:custGeom>
          <a:ln w="9144">
            <a:solidFill>
              <a:srgbClr val="9A3300"/>
            </a:solidFill>
          </a:ln>
        </p:spPr>
        <p:txBody>
          <a:bodyPr wrap="square" lIns="0" tIns="0" rIns="0" bIns="0" rtlCol="0"/>
          <a:lstStyle/>
          <a:p>
            <a:endParaRPr/>
          </a:p>
        </p:txBody>
      </p:sp>
      <p:sp>
        <p:nvSpPr>
          <p:cNvPr id="6" name="object 6"/>
          <p:cNvSpPr/>
          <p:nvPr/>
        </p:nvSpPr>
        <p:spPr>
          <a:xfrm>
            <a:off x="0" y="1058018"/>
            <a:ext cx="7816125" cy="4490843"/>
          </a:xfrm>
          <a:custGeom>
            <a:avLst/>
            <a:gdLst/>
            <a:ahLst/>
            <a:cxnLst/>
            <a:rect l="l" t="t" r="r" b="b"/>
            <a:pathLst>
              <a:path w="5845810" h="4474210">
                <a:moveTo>
                  <a:pt x="0" y="4473702"/>
                </a:moveTo>
                <a:lnTo>
                  <a:pt x="5845556" y="4473701"/>
                </a:lnTo>
                <a:lnTo>
                  <a:pt x="5845555" y="0"/>
                </a:lnTo>
                <a:lnTo>
                  <a:pt x="0" y="0"/>
                </a:lnTo>
                <a:lnTo>
                  <a:pt x="0" y="4473702"/>
                </a:lnTo>
                <a:close/>
              </a:path>
            </a:pathLst>
          </a:custGeom>
          <a:solidFill>
            <a:srgbClr val="00CC9A"/>
          </a:solidFill>
        </p:spPr>
        <p:txBody>
          <a:bodyPr wrap="square" lIns="0" tIns="0" rIns="0" bIns="0" rtlCol="0"/>
          <a:lstStyle/>
          <a:p>
            <a:endParaRPr/>
          </a:p>
        </p:txBody>
      </p:sp>
      <p:sp>
        <p:nvSpPr>
          <p:cNvPr id="7" name="object 7"/>
          <p:cNvSpPr txBox="1">
            <a:spLocks noGrp="1"/>
          </p:cNvSpPr>
          <p:nvPr>
            <p:ph type="title"/>
          </p:nvPr>
        </p:nvSpPr>
        <p:spPr>
          <a:xfrm>
            <a:off x="0" y="599119"/>
            <a:ext cx="7619151" cy="474414"/>
          </a:xfrm>
          <a:prstGeom prst="rect">
            <a:avLst/>
          </a:prstGeom>
        </p:spPr>
        <p:txBody>
          <a:bodyPr vert="horz" wrap="square" lIns="0" tIns="15166" rIns="0" bIns="0" rtlCol="0">
            <a:spAutoFit/>
          </a:bodyPr>
          <a:lstStyle/>
          <a:p>
            <a:pPr marL="15166">
              <a:lnSpc>
                <a:spcPct val="100000"/>
              </a:lnSpc>
              <a:spcBef>
                <a:spcPts val="119"/>
              </a:spcBef>
            </a:pPr>
            <a:r>
              <a:rPr spc="-6" dirty="0"/>
              <a:t>_QNODE *enqueue (_QUEUE *q, char</a:t>
            </a:r>
            <a:r>
              <a:rPr spc="84" dirty="0"/>
              <a:t> </a:t>
            </a:r>
            <a:r>
              <a:rPr spc="-6" dirty="0"/>
              <a:t>x[])</a:t>
            </a:r>
          </a:p>
        </p:txBody>
      </p:sp>
      <p:sp>
        <p:nvSpPr>
          <p:cNvPr id="8" name="object 8"/>
          <p:cNvSpPr txBox="1"/>
          <p:nvPr/>
        </p:nvSpPr>
        <p:spPr>
          <a:xfrm>
            <a:off x="89317" y="1446961"/>
            <a:ext cx="195276" cy="461590"/>
          </a:xfrm>
          <a:prstGeom prst="rect">
            <a:avLst/>
          </a:prstGeom>
        </p:spPr>
        <p:txBody>
          <a:bodyPr vert="horz" wrap="square" lIns="0" tIns="15166" rIns="0" bIns="0" rtlCol="0">
            <a:spAutoFit/>
          </a:bodyPr>
          <a:lstStyle/>
          <a:p>
            <a:pPr marL="15166">
              <a:spcBef>
                <a:spcPts val="119"/>
              </a:spcBef>
            </a:pPr>
            <a:r>
              <a:rPr sz="2900" b="1" spc="-6" dirty="0">
                <a:solidFill>
                  <a:srgbClr val="FF0000"/>
                </a:solidFill>
                <a:latin typeface="Times New Roman"/>
                <a:cs typeface="Times New Roman"/>
              </a:rPr>
              <a:t>{</a:t>
            </a:r>
            <a:endParaRPr sz="2900">
              <a:latin typeface="Times New Roman"/>
              <a:cs typeface="Times New Roman"/>
            </a:endParaRPr>
          </a:p>
        </p:txBody>
      </p:sp>
      <p:sp>
        <p:nvSpPr>
          <p:cNvPr id="9" name="object 9"/>
          <p:cNvSpPr txBox="1"/>
          <p:nvPr/>
        </p:nvSpPr>
        <p:spPr>
          <a:xfrm>
            <a:off x="594318" y="1134502"/>
            <a:ext cx="5757239" cy="3972808"/>
          </a:xfrm>
          <a:prstGeom prst="rect">
            <a:avLst/>
          </a:prstGeom>
        </p:spPr>
        <p:txBody>
          <a:bodyPr vert="horz" wrap="square" lIns="0" tIns="15166" rIns="0" bIns="0" rtlCol="0">
            <a:spAutoFit/>
          </a:bodyPr>
          <a:lstStyle/>
          <a:p>
            <a:pPr marL="15166" marR="1997406">
              <a:spcBef>
                <a:spcPts val="119"/>
              </a:spcBef>
            </a:pPr>
            <a:r>
              <a:rPr sz="2900" b="1" spc="-6" dirty="0">
                <a:solidFill>
                  <a:srgbClr val="FF0000"/>
                </a:solidFill>
                <a:latin typeface="Times New Roman"/>
                <a:cs typeface="Times New Roman"/>
              </a:rPr>
              <a:t>_QNODE </a:t>
            </a:r>
            <a:r>
              <a:rPr sz="2900" b="1" spc="-12" dirty="0">
                <a:solidFill>
                  <a:srgbClr val="FF0000"/>
                </a:solidFill>
                <a:latin typeface="Times New Roman"/>
                <a:cs typeface="Times New Roman"/>
              </a:rPr>
              <a:t>*temp;  </a:t>
            </a:r>
            <a:r>
              <a:rPr sz="2900" b="1" spc="-6" dirty="0">
                <a:solidFill>
                  <a:srgbClr val="FF0000"/>
                </a:solidFill>
                <a:latin typeface="Times New Roman"/>
                <a:cs typeface="Times New Roman"/>
              </a:rPr>
              <a:t>temp= (_QNODE</a:t>
            </a:r>
            <a:r>
              <a:rPr sz="2900" b="1" spc="-36" dirty="0">
                <a:solidFill>
                  <a:srgbClr val="FF0000"/>
                </a:solidFill>
                <a:latin typeface="Times New Roman"/>
                <a:cs typeface="Times New Roman"/>
              </a:rPr>
              <a:t> </a:t>
            </a:r>
            <a:r>
              <a:rPr sz="2900" b="1" spc="-6" dirty="0">
                <a:solidFill>
                  <a:srgbClr val="FF0000"/>
                </a:solidFill>
                <a:latin typeface="Times New Roman"/>
                <a:cs typeface="Times New Roman"/>
              </a:rPr>
              <a:t>*)</a:t>
            </a:r>
            <a:endParaRPr sz="2900">
              <a:latin typeface="Times New Roman"/>
              <a:cs typeface="Times New Roman"/>
            </a:endParaRPr>
          </a:p>
          <a:p>
            <a:pPr marL="15166" marR="6067" indent="1000978">
              <a:lnSpc>
                <a:spcPts val="3439"/>
              </a:lnSpc>
              <a:spcBef>
                <a:spcPts val="102"/>
              </a:spcBef>
            </a:pPr>
            <a:r>
              <a:rPr sz="2900" b="1" spc="-6" dirty="0">
                <a:solidFill>
                  <a:srgbClr val="FF0000"/>
                </a:solidFill>
                <a:latin typeface="Times New Roman"/>
                <a:cs typeface="Times New Roman"/>
              </a:rPr>
              <a:t>malloc</a:t>
            </a:r>
            <a:r>
              <a:rPr sz="2900" b="1" spc="-102" dirty="0">
                <a:solidFill>
                  <a:srgbClr val="FF0000"/>
                </a:solidFill>
                <a:latin typeface="Times New Roman"/>
                <a:cs typeface="Times New Roman"/>
              </a:rPr>
              <a:t> </a:t>
            </a:r>
            <a:r>
              <a:rPr sz="2900" b="1" spc="-6" dirty="0">
                <a:solidFill>
                  <a:srgbClr val="FF0000"/>
                </a:solidFill>
                <a:latin typeface="Times New Roman"/>
                <a:cs typeface="Times New Roman"/>
              </a:rPr>
              <a:t>(sizeof(_QNODE));  </a:t>
            </a:r>
            <a:r>
              <a:rPr sz="2900" b="1" dirty="0">
                <a:solidFill>
                  <a:srgbClr val="FF0000"/>
                </a:solidFill>
                <a:latin typeface="Times New Roman"/>
                <a:cs typeface="Times New Roman"/>
              </a:rPr>
              <a:t>if</a:t>
            </a:r>
            <a:r>
              <a:rPr sz="2900" b="1" spc="-6" dirty="0">
                <a:solidFill>
                  <a:srgbClr val="FF0000"/>
                </a:solidFill>
                <a:latin typeface="Times New Roman"/>
                <a:cs typeface="Times New Roman"/>
              </a:rPr>
              <a:t> (temp==NULL){</a:t>
            </a:r>
            <a:endParaRPr sz="2900">
              <a:latin typeface="Times New Roman"/>
              <a:cs typeface="Times New Roman"/>
            </a:endParaRPr>
          </a:p>
          <a:p>
            <a:pPr marL="15166">
              <a:lnSpc>
                <a:spcPts val="3314"/>
              </a:lnSpc>
            </a:pPr>
            <a:r>
              <a:rPr sz="2900" b="1" spc="-6" dirty="0">
                <a:solidFill>
                  <a:srgbClr val="FF0000"/>
                </a:solidFill>
                <a:latin typeface="Times New Roman"/>
                <a:cs typeface="Times New Roman"/>
              </a:rPr>
              <a:t>printf(“Bad allocation</a:t>
            </a:r>
            <a:r>
              <a:rPr sz="2900" b="1" spc="6" dirty="0">
                <a:solidFill>
                  <a:srgbClr val="FF0000"/>
                </a:solidFill>
                <a:latin typeface="Times New Roman"/>
                <a:cs typeface="Times New Roman"/>
              </a:rPr>
              <a:t> </a:t>
            </a:r>
            <a:r>
              <a:rPr sz="2900" b="1" spc="-6" dirty="0">
                <a:solidFill>
                  <a:srgbClr val="FF0000"/>
                </a:solidFill>
                <a:latin typeface="Times New Roman"/>
                <a:cs typeface="Times New Roman"/>
              </a:rPr>
              <a:t>\n");</a:t>
            </a:r>
            <a:endParaRPr sz="2900">
              <a:latin typeface="Times New Roman"/>
              <a:cs typeface="Times New Roman"/>
            </a:endParaRPr>
          </a:p>
          <a:p>
            <a:pPr marL="15166">
              <a:lnSpc>
                <a:spcPts val="3433"/>
              </a:lnSpc>
            </a:pPr>
            <a:r>
              <a:rPr sz="2900" b="1" spc="-6" dirty="0">
                <a:solidFill>
                  <a:srgbClr val="FF0000"/>
                </a:solidFill>
                <a:latin typeface="Times New Roman"/>
                <a:cs typeface="Times New Roman"/>
              </a:rPr>
              <a:t>return</a:t>
            </a:r>
            <a:r>
              <a:rPr sz="2900" b="1" dirty="0">
                <a:solidFill>
                  <a:srgbClr val="FF0000"/>
                </a:solidFill>
                <a:latin typeface="Times New Roman"/>
                <a:cs typeface="Times New Roman"/>
              </a:rPr>
              <a:t> </a:t>
            </a:r>
            <a:r>
              <a:rPr sz="2900" b="1" spc="-6" dirty="0">
                <a:solidFill>
                  <a:srgbClr val="FF0000"/>
                </a:solidFill>
                <a:latin typeface="Times New Roman"/>
                <a:cs typeface="Times New Roman"/>
              </a:rPr>
              <a:t>NULL;</a:t>
            </a:r>
            <a:endParaRPr sz="2900">
              <a:latin typeface="Times New Roman"/>
              <a:cs typeface="Times New Roman"/>
            </a:endParaRPr>
          </a:p>
          <a:p>
            <a:pPr marL="15166">
              <a:lnSpc>
                <a:spcPts val="3433"/>
              </a:lnSpc>
            </a:pPr>
            <a:r>
              <a:rPr sz="2900" b="1" spc="-6" dirty="0">
                <a:solidFill>
                  <a:srgbClr val="FF0000"/>
                </a:solidFill>
                <a:latin typeface="Times New Roman"/>
                <a:cs typeface="Times New Roman"/>
              </a:rPr>
              <a:t>}</a:t>
            </a:r>
            <a:endParaRPr sz="2900">
              <a:latin typeface="Times New Roman"/>
              <a:cs typeface="Times New Roman"/>
            </a:endParaRPr>
          </a:p>
          <a:p>
            <a:pPr marL="15166" marR="1543175">
              <a:lnSpc>
                <a:spcPts val="3439"/>
              </a:lnSpc>
              <a:spcBef>
                <a:spcPts val="113"/>
              </a:spcBef>
            </a:pPr>
            <a:r>
              <a:rPr sz="2900" b="1" spc="-6" dirty="0">
                <a:solidFill>
                  <a:srgbClr val="FF0000"/>
                </a:solidFill>
                <a:latin typeface="Times New Roman"/>
                <a:cs typeface="Times New Roman"/>
              </a:rPr>
              <a:t>strcpy(temp-&gt;name,x);  temp-&gt;next=NULL;</a:t>
            </a:r>
            <a:endParaRPr sz="2900">
              <a:latin typeface="Times New Roman"/>
              <a:cs typeface="Times New Roman"/>
            </a:endParaRPr>
          </a:p>
        </p:txBody>
      </p:sp>
      <p:sp>
        <p:nvSpPr>
          <p:cNvPr id="10" name="object 10"/>
          <p:cNvSpPr/>
          <p:nvPr/>
        </p:nvSpPr>
        <p:spPr>
          <a:xfrm>
            <a:off x="6287539" y="1593402"/>
            <a:ext cx="5196033" cy="5223170"/>
          </a:xfrm>
          <a:custGeom>
            <a:avLst/>
            <a:gdLst/>
            <a:ahLst/>
            <a:cxnLst/>
            <a:rect l="l" t="t" r="r" b="b"/>
            <a:pathLst>
              <a:path w="3886200" h="5203825">
                <a:moveTo>
                  <a:pt x="0" y="0"/>
                </a:moveTo>
                <a:lnTo>
                  <a:pt x="0" y="5203698"/>
                </a:lnTo>
                <a:lnTo>
                  <a:pt x="3886200" y="5203698"/>
                </a:lnTo>
                <a:lnTo>
                  <a:pt x="3886200" y="0"/>
                </a:lnTo>
                <a:lnTo>
                  <a:pt x="0" y="0"/>
                </a:lnTo>
                <a:close/>
              </a:path>
            </a:pathLst>
          </a:custGeom>
          <a:solidFill>
            <a:srgbClr val="CCCCFF"/>
          </a:solidFill>
        </p:spPr>
        <p:txBody>
          <a:bodyPr wrap="square" lIns="0" tIns="0" rIns="0" bIns="0" rtlCol="0"/>
          <a:lstStyle/>
          <a:p>
            <a:endParaRPr/>
          </a:p>
        </p:txBody>
      </p:sp>
      <p:sp>
        <p:nvSpPr>
          <p:cNvPr id="11" name="object 11"/>
          <p:cNvSpPr txBox="1"/>
          <p:nvPr/>
        </p:nvSpPr>
        <p:spPr>
          <a:xfrm>
            <a:off x="6392820" y="1615837"/>
            <a:ext cx="4736711" cy="461590"/>
          </a:xfrm>
          <a:prstGeom prst="rect">
            <a:avLst/>
          </a:prstGeom>
        </p:spPr>
        <p:txBody>
          <a:bodyPr vert="horz" wrap="square" lIns="0" tIns="15166" rIns="0" bIns="0" rtlCol="0">
            <a:spAutoFit/>
          </a:bodyPr>
          <a:lstStyle/>
          <a:p>
            <a:pPr marL="15166">
              <a:spcBef>
                <a:spcPts val="119"/>
              </a:spcBef>
            </a:pPr>
            <a:r>
              <a:rPr sz="2900" b="1" spc="-12" dirty="0">
                <a:solidFill>
                  <a:srgbClr val="FF0000"/>
                </a:solidFill>
                <a:latin typeface="Times New Roman"/>
                <a:cs typeface="Times New Roman"/>
              </a:rPr>
              <a:t>if(q-&gt;queue_rear==NULL)</a:t>
            </a:r>
            <a:endParaRPr sz="2900">
              <a:latin typeface="Times New Roman"/>
              <a:cs typeface="Times New Roman"/>
            </a:endParaRPr>
          </a:p>
        </p:txBody>
      </p:sp>
      <p:sp>
        <p:nvSpPr>
          <p:cNvPr id="12" name="object 12"/>
          <p:cNvSpPr txBox="1"/>
          <p:nvPr/>
        </p:nvSpPr>
        <p:spPr>
          <a:xfrm>
            <a:off x="6392819" y="1982344"/>
            <a:ext cx="195276" cy="461590"/>
          </a:xfrm>
          <a:prstGeom prst="rect">
            <a:avLst/>
          </a:prstGeom>
        </p:spPr>
        <p:txBody>
          <a:bodyPr vert="horz" wrap="square" lIns="0" tIns="15166" rIns="0" bIns="0" rtlCol="0">
            <a:spAutoFit/>
          </a:bodyPr>
          <a:lstStyle/>
          <a:p>
            <a:pPr marL="15166">
              <a:spcBef>
                <a:spcPts val="119"/>
              </a:spcBef>
            </a:pPr>
            <a:r>
              <a:rPr sz="2900" b="1" spc="-6" dirty="0">
                <a:solidFill>
                  <a:srgbClr val="FF0000"/>
                </a:solidFill>
                <a:latin typeface="Times New Roman"/>
                <a:cs typeface="Times New Roman"/>
              </a:rPr>
              <a:t>{</a:t>
            </a:r>
            <a:endParaRPr sz="2900">
              <a:latin typeface="Times New Roman"/>
              <a:cs typeface="Times New Roman"/>
            </a:endParaRPr>
          </a:p>
        </p:txBody>
      </p:sp>
      <p:sp>
        <p:nvSpPr>
          <p:cNvPr id="13" name="object 13"/>
          <p:cNvSpPr txBox="1"/>
          <p:nvPr/>
        </p:nvSpPr>
        <p:spPr>
          <a:xfrm>
            <a:off x="6392819" y="2348852"/>
            <a:ext cx="3868158" cy="461590"/>
          </a:xfrm>
          <a:prstGeom prst="rect">
            <a:avLst/>
          </a:prstGeom>
        </p:spPr>
        <p:txBody>
          <a:bodyPr vert="horz" wrap="square" lIns="0" tIns="15166" rIns="0" bIns="0" rtlCol="0">
            <a:spAutoFit/>
          </a:bodyPr>
          <a:lstStyle/>
          <a:p>
            <a:pPr marL="15166">
              <a:spcBef>
                <a:spcPts val="119"/>
              </a:spcBef>
            </a:pPr>
            <a:r>
              <a:rPr sz="2900" b="1" spc="-12" dirty="0">
                <a:solidFill>
                  <a:srgbClr val="FF0000"/>
                </a:solidFill>
                <a:latin typeface="Times New Roman"/>
                <a:cs typeface="Times New Roman"/>
              </a:rPr>
              <a:t>q-&gt;queue_rear=temp;</a:t>
            </a:r>
            <a:endParaRPr sz="2900">
              <a:latin typeface="Times New Roman"/>
              <a:cs typeface="Times New Roman"/>
            </a:endParaRPr>
          </a:p>
        </p:txBody>
      </p:sp>
      <p:sp>
        <p:nvSpPr>
          <p:cNvPr id="14" name="object 14"/>
          <p:cNvSpPr txBox="1"/>
          <p:nvPr/>
        </p:nvSpPr>
        <p:spPr>
          <a:xfrm>
            <a:off x="6392820" y="2715360"/>
            <a:ext cx="2989417" cy="461590"/>
          </a:xfrm>
          <a:prstGeom prst="rect">
            <a:avLst/>
          </a:prstGeom>
        </p:spPr>
        <p:txBody>
          <a:bodyPr vert="horz" wrap="square" lIns="0" tIns="15166" rIns="0" bIns="0" rtlCol="0">
            <a:spAutoFit/>
          </a:bodyPr>
          <a:lstStyle/>
          <a:p>
            <a:pPr marL="15166">
              <a:spcBef>
                <a:spcPts val="119"/>
              </a:spcBef>
            </a:pPr>
            <a:r>
              <a:rPr sz="2900" b="1" spc="-6" dirty="0">
                <a:solidFill>
                  <a:srgbClr val="FF0000"/>
                </a:solidFill>
                <a:latin typeface="Times New Roman"/>
                <a:cs typeface="Times New Roman"/>
              </a:rPr>
              <a:t>q-&gt;queue_front=</a:t>
            </a:r>
            <a:endParaRPr sz="2900">
              <a:latin typeface="Times New Roman"/>
              <a:cs typeface="Times New Roman"/>
            </a:endParaRPr>
          </a:p>
        </p:txBody>
      </p:sp>
      <p:sp>
        <p:nvSpPr>
          <p:cNvPr id="15" name="object 15"/>
          <p:cNvSpPr txBox="1"/>
          <p:nvPr/>
        </p:nvSpPr>
        <p:spPr>
          <a:xfrm>
            <a:off x="7106000" y="3081867"/>
            <a:ext cx="2755935" cy="461590"/>
          </a:xfrm>
          <a:prstGeom prst="rect">
            <a:avLst/>
          </a:prstGeom>
        </p:spPr>
        <p:txBody>
          <a:bodyPr vert="horz" wrap="square" lIns="0" tIns="15166" rIns="0" bIns="0" rtlCol="0">
            <a:spAutoFit/>
          </a:bodyPr>
          <a:lstStyle/>
          <a:p>
            <a:pPr marL="15166">
              <a:spcBef>
                <a:spcPts val="119"/>
              </a:spcBef>
            </a:pPr>
            <a:r>
              <a:rPr sz="2900" b="1" spc="-6" dirty="0">
                <a:solidFill>
                  <a:srgbClr val="FF0000"/>
                </a:solidFill>
                <a:latin typeface="Times New Roman"/>
                <a:cs typeface="Times New Roman"/>
              </a:rPr>
              <a:t>q-&gt;queue_rear;</a:t>
            </a:r>
            <a:endParaRPr sz="2900">
              <a:latin typeface="Times New Roman"/>
              <a:cs typeface="Times New Roman"/>
            </a:endParaRPr>
          </a:p>
        </p:txBody>
      </p:sp>
      <p:sp>
        <p:nvSpPr>
          <p:cNvPr id="16" name="object 16"/>
          <p:cNvSpPr txBox="1"/>
          <p:nvPr/>
        </p:nvSpPr>
        <p:spPr>
          <a:xfrm>
            <a:off x="6392820" y="3448376"/>
            <a:ext cx="667332" cy="1333624"/>
          </a:xfrm>
          <a:prstGeom prst="rect">
            <a:avLst/>
          </a:prstGeom>
        </p:spPr>
        <p:txBody>
          <a:bodyPr vert="horz" wrap="square" lIns="0" tIns="15166" rIns="0" bIns="0" rtlCol="0">
            <a:spAutoFit/>
          </a:bodyPr>
          <a:lstStyle/>
          <a:p>
            <a:pPr marL="15166">
              <a:spcBef>
                <a:spcPts val="119"/>
              </a:spcBef>
            </a:pPr>
            <a:r>
              <a:rPr sz="2900" b="1" spc="-6" dirty="0">
                <a:solidFill>
                  <a:srgbClr val="FF0000"/>
                </a:solidFill>
                <a:latin typeface="Times New Roman"/>
                <a:cs typeface="Times New Roman"/>
              </a:rPr>
              <a:t>}</a:t>
            </a:r>
            <a:endParaRPr sz="2900">
              <a:latin typeface="Times New Roman"/>
              <a:cs typeface="Times New Roman"/>
            </a:endParaRPr>
          </a:p>
          <a:p>
            <a:pPr marL="15166">
              <a:lnSpc>
                <a:spcPts val="3439"/>
              </a:lnSpc>
            </a:pPr>
            <a:r>
              <a:rPr sz="2900" b="1" spc="-12" dirty="0">
                <a:solidFill>
                  <a:srgbClr val="FF0000"/>
                </a:solidFill>
                <a:latin typeface="Times New Roman"/>
                <a:cs typeface="Times New Roman"/>
              </a:rPr>
              <a:t>else</a:t>
            </a:r>
            <a:endParaRPr sz="2900">
              <a:latin typeface="Times New Roman"/>
              <a:cs typeface="Times New Roman"/>
            </a:endParaRPr>
          </a:p>
          <a:p>
            <a:pPr marL="15166">
              <a:lnSpc>
                <a:spcPts val="3439"/>
              </a:lnSpc>
            </a:pPr>
            <a:r>
              <a:rPr sz="2900" b="1" spc="-6" dirty="0">
                <a:solidFill>
                  <a:srgbClr val="FF0000"/>
                </a:solidFill>
                <a:latin typeface="Times New Roman"/>
                <a:cs typeface="Times New Roman"/>
              </a:rPr>
              <a:t>{</a:t>
            </a:r>
            <a:endParaRPr sz="2900">
              <a:latin typeface="Times New Roman"/>
              <a:cs typeface="Times New Roman"/>
            </a:endParaRPr>
          </a:p>
        </p:txBody>
      </p:sp>
      <p:sp>
        <p:nvSpPr>
          <p:cNvPr id="17" name="object 17"/>
          <p:cNvSpPr txBox="1"/>
          <p:nvPr/>
        </p:nvSpPr>
        <p:spPr>
          <a:xfrm>
            <a:off x="6392820" y="4548510"/>
            <a:ext cx="4982928" cy="461590"/>
          </a:xfrm>
          <a:prstGeom prst="rect">
            <a:avLst/>
          </a:prstGeom>
        </p:spPr>
        <p:txBody>
          <a:bodyPr vert="horz" wrap="square" lIns="0" tIns="15166" rIns="0" bIns="0" rtlCol="0">
            <a:spAutoFit/>
          </a:bodyPr>
          <a:lstStyle/>
          <a:p>
            <a:pPr marL="15166">
              <a:spcBef>
                <a:spcPts val="119"/>
              </a:spcBef>
            </a:pPr>
            <a:r>
              <a:rPr sz="2900" b="1" spc="-12" dirty="0">
                <a:solidFill>
                  <a:srgbClr val="FF0000"/>
                </a:solidFill>
                <a:latin typeface="Times New Roman"/>
                <a:cs typeface="Times New Roman"/>
              </a:rPr>
              <a:t>q-&gt;queue_rear-&gt;next=temp;</a:t>
            </a:r>
            <a:endParaRPr sz="2900">
              <a:latin typeface="Times New Roman"/>
              <a:cs typeface="Times New Roman"/>
            </a:endParaRPr>
          </a:p>
        </p:txBody>
      </p:sp>
      <p:sp>
        <p:nvSpPr>
          <p:cNvPr id="18" name="object 18"/>
          <p:cNvSpPr txBox="1"/>
          <p:nvPr/>
        </p:nvSpPr>
        <p:spPr>
          <a:xfrm>
            <a:off x="6392820" y="4915019"/>
            <a:ext cx="3869007" cy="461590"/>
          </a:xfrm>
          <a:prstGeom prst="rect">
            <a:avLst/>
          </a:prstGeom>
        </p:spPr>
        <p:txBody>
          <a:bodyPr vert="horz" wrap="square" lIns="0" tIns="15166" rIns="0" bIns="0" rtlCol="0">
            <a:spAutoFit/>
          </a:bodyPr>
          <a:lstStyle/>
          <a:p>
            <a:pPr marL="15166">
              <a:spcBef>
                <a:spcPts val="119"/>
              </a:spcBef>
            </a:pPr>
            <a:r>
              <a:rPr sz="2900" b="1" spc="-12" dirty="0">
                <a:solidFill>
                  <a:srgbClr val="FF0000"/>
                </a:solidFill>
                <a:latin typeface="Times New Roman"/>
                <a:cs typeface="Times New Roman"/>
              </a:rPr>
              <a:t>q-&gt;queue_rear=temp;</a:t>
            </a:r>
            <a:endParaRPr sz="2900">
              <a:latin typeface="Times New Roman"/>
              <a:cs typeface="Times New Roman"/>
            </a:endParaRPr>
          </a:p>
        </p:txBody>
      </p:sp>
      <p:sp>
        <p:nvSpPr>
          <p:cNvPr id="19" name="object 19"/>
          <p:cNvSpPr txBox="1"/>
          <p:nvPr/>
        </p:nvSpPr>
        <p:spPr>
          <a:xfrm>
            <a:off x="6392819" y="5281526"/>
            <a:ext cx="195276" cy="461590"/>
          </a:xfrm>
          <a:prstGeom prst="rect">
            <a:avLst/>
          </a:prstGeom>
        </p:spPr>
        <p:txBody>
          <a:bodyPr vert="horz" wrap="square" lIns="0" tIns="15166" rIns="0" bIns="0" rtlCol="0">
            <a:spAutoFit/>
          </a:bodyPr>
          <a:lstStyle/>
          <a:p>
            <a:pPr marL="15166">
              <a:spcBef>
                <a:spcPts val="119"/>
              </a:spcBef>
            </a:pPr>
            <a:r>
              <a:rPr sz="2900" b="1" spc="-6" dirty="0">
                <a:solidFill>
                  <a:srgbClr val="FF0000"/>
                </a:solidFill>
                <a:latin typeface="Times New Roman"/>
                <a:cs typeface="Times New Roman"/>
              </a:rPr>
              <a:t>}</a:t>
            </a:r>
            <a:endParaRPr sz="2900">
              <a:latin typeface="Times New Roman"/>
              <a:cs typeface="Times New Roman"/>
            </a:endParaRPr>
          </a:p>
        </p:txBody>
      </p:sp>
      <p:sp>
        <p:nvSpPr>
          <p:cNvPr id="20" name="object 20"/>
          <p:cNvSpPr txBox="1"/>
          <p:nvPr/>
        </p:nvSpPr>
        <p:spPr>
          <a:xfrm>
            <a:off x="6392820" y="5648035"/>
            <a:ext cx="4159374" cy="907866"/>
          </a:xfrm>
          <a:prstGeom prst="rect">
            <a:avLst/>
          </a:prstGeom>
        </p:spPr>
        <p:txBody>
          <a:bodyPr vert="horz" wrap="square" lIns="0" tIns="15166" rIns="0" bIns="0" rtlCol="0">
            <a:spAutoFit/>
          </a:bodyPr>
          <a:lstStyle/>
          <a:p>
            <a:pPr marL="15166">
              <a:spcBef>
                <a:spcPts val="119"/>
              </a:spcBef>
            </a:pPr>
            <a:r>
              <a:rPr sz="2900" b="1" spc="-12" dirty="0">
                <a:solidFill>
                  <a:srgbClr val="FF0000"/>
                </a:solidFill>
                <a:latin typeface="Times New Roman"/>
                <a:cs typeface="Times New Roman"/>
              </a:rPr>
              <a:t>return(q-&gt;queue_rear);</a:t>
            </a:r>
            <a:endParaRPr sz="2900">
              <a:latin typeface="Times New Roman"/>
              <a:cs typeface="Times New Roman"/>
            </a:endParaRPr>
          </a:p>
          <a:p>
            <a:pPr marL="15166"/>
            <a:r>
              <a:rPr sz="2900" b="1" spc="-6" dirty="0">
                <a:solidFill>
                  <a:srgbClr val="FF0000"/>
                </a:solidFill>
                <a:latin typeface="Times New Roman"/>
                <a:cs typeface="Times New Roman"/>
              </a:rPr>
              <a:t>}</a:t>
            </a:r>
            <a:endParaRPr sz="2900">
              <a:latin typeface="Times New Roman"/>
              <a:cs typeface="Times New Roman"/>
            </a:endParaRPr>
          </a:p>
        </p:txBody>
      </p:sp>
      <p:grpSp>
        <p:nvGrpSpPr>
          <p:cNvPr id="2" name="object 5"/>
          <p:cNvGrpSpPr>
            <a:grpSpLocks/>
          </p:cNvGrpSpPr>
          <p:nvPr/>
        </p:nvGrpSpPr>
        <p:grpSpPr bwMode="auto">
          <a:xfrm>
            <a:off x="0" y="0"/>
            <a:ext cx="12192000" cy="6858000"/>
            <a:chOff x="0" y="0"/>
            <a:chExt cx="16217900" cy="9118600"/>
          </a:xfrm>
        </p:grpSpPr>
        <p:sp>
          <p:nvSpPr>
            <p:cNvPr id="22"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3"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99967" y="293186"/>
            <a:ext cx="10392067" cy="764833"/>
          </a:xfrm>
          <a:custGeom>
            <a:avLst/>
            <a:gdLst/>
            <a:ahLst/>
            <a:cxnLst/>
            <a:rect l="l" t="t" r="r" b="b"/>
            <a:pathLst>
              <a:path w="7772400" h="762000">
                <a:moveTo>
                  <a:pt x="7772400" y="761999"/>
                </a:moveTo>
                <a:lnTo>
                  <a:pt x="7772400" y="0"/>
                </a:lnTo>
                <a:lnTo>
                  <a:pt x="0" y="0"/>
                </a:lnTo>
                <a:lnTo>
                  <a:pt x="0" y="762000"/>
                </a:lnTo>
                <a:lnTo>
                  <a:pt x="7772400" y="761999"/>
                </a:lnTo>
                <a:close/>
              </a:path>
            </a:pathLst>
          </a:custGeom>
          <a:ln w="9144">
            <a:solidFill>
              <a:srgbClr val="9A3300"/>
            </a:solidFill>
          </a:ln>
        </p:spPr>
        <p:txBody>
          <a:bodyPr wrap="square" lIns="0" tIns="0" rIns="0" bIns="0" rtlCol="0"/>
          <a:lstStyle/>
          <a:p>
            <a:endParaRPr/>
          </a:p>
        </p:txBody>
      </p:sp>
      <p:sp>
        <p:nvSpPr>
          <p:cNvPr id="3" name="object 3"/>
          <p:cNvSpPr/>
          <p:nvPr/>
        </p:nvSpPr>
        <p:spPr>
          <a:xfrm>
            <a:off x="0" y="1363952"/>
            <a:ext cx="6807483" cy="3757878"/>
          </a:xfrm>
          <a:custGeom>
            <a:avLst/>
            <a:gdLst/>
            <a:ahLst/>
            <a:cxnLst/>
            <a:rect l="l" t="t" r="r" b="b"/>
            <a:pathLst>
              <a:path w="5091430" h="3743960">
                <a:moveTo>
                  <a:pt x="0" y="3743705"/>
                </a:moveTo>
                <a:lnTo>
                  <a:pt x="5091175" y="3743705"/>
                </a:lnTo>
                <a:lnTo>
                  <a:pt x="5091175" y="0"/>
                </a:lnTo>
                <a:lnTo>
                  <a:pt x="0" y="0"/>
                </a:lnTo>
                <a:lnTo>
                  <a:pt x="0" y="3743705"/>
                </a:lnTo>
                <a:close/>
              </a:path>
            </a:pathLst>
          </a:custGeom>
          <a:solidFill>
            <a:srgbClr val="CCCCFF"/>
          </a:solidFill>
        </p:spPr>
        <p:txBody>
          <a:bodyPr wrap="square" lIns="0" tIns="0" rIns="0" bIns="0" rtlCol="0"/>
          <a:lstStyle/>
          <a:p>
            <a:endParaRPr/>
          </a:p>
        </p:txBody>
      </p:sp>
      <p:sp>
        <p:nvSpPr>
          <p:cNvPr id="4" name="object 4"/>
          <p:cNvSpPr txBox="1"/>
          <p:nvPr/>
        </p:nvSpPr>
        <p:spPr>
          <a:xfrm>
            <a:off x="798084" y="1363952"/>
            <a:ext cx="6611358" cy="461590"/>
          </a:xfrm>
          <a:prstGeom prst="rect">
            <a:avLst/>
          </a:prstGeom>
        </p:spPr>
        <p:txBody>
          <a:bodyPr vert="horz" wrap="square" lIns="0" tIns="15166" rIns="0" bIns="0" rtlCol="0">
            <a:spAutoFit/>
          </a:bodyPr>
          <a:lstStyle/>
          <a:p>
            <a:pPr marL="15166">
              <a:spcBef>
                <a:spcPts val="119"/>
              </a:spcBef>
              <a:tabLst>
                <a:tab pos="903914" algn="l"/>
              </a:tabLst>
            </a:pPr>
            <a:r>
              <a:rPr sz="2900" b="1" spc="-6" dirty="0">
                <a:solidFill>
                  <a:srgbClr val="FF0000"/>
                </a:solidFill>
                <a:latin typeface="Times New Roman"/>
                <a:cs typeface="Times New Roman"/>
              </a:rPr>
              <a:t>char	*dequeue(_QUEUE *q,char</a:t>
            </a:r>
            <a:r>
              <a:rPr sz="2900" b="1" spc="18" dirty="0">
                <a:solidFill>
                  <a:srgbClr val="FF0000"/>
                </a:solidFill>
                <a:latin typeface="Times New Roman"/>
                <a:cs typeface="Times New Roman"/>
              </a:rPr>
              <a:t> </a:t>
            </a:r>
            <a:r>
              <a:rPr sz="2900" b="1" spc="-6" dirty="0">
                <a:solidFill>
                  <a:srgbClr val="FF0000"/>
                </a:solidFill>
                <a:latin typeface="Times New Roman"/>
                <a:cs typeface="Times New Roman"/>
              </a:rPr>
              <a:t>x[])</a:t>
            </a:r>
            <a:endParaRPr sz="2900">
              <a:latin typeface="Times New Roman"/>
              <a:cs typeface="Times New Roman"/>
            </a:endParaRPr>
          </a:p>
        </p:txBody>
      </p:sp>
      <p:sp>
        <p:nvSpPr>
          <p:cNvPr id="5" name="object 5"/>
          <p:cNvSpPr txBox="1"/>
          <p:nvPr/>
        </p:nvSpPr>
        <p:spPr>
          <a:xfrm>
            <a:off x="798084" y="1746368"/>
            <a:ext cx="3852027" cy="887348"/>
          </a:xfrm>
          <a:prstGeom prst="rect">
            <a:avLst/>
          </a:prstGeom>
        </p:spPr>
        <p:txBody>
          <a:bodyPr vert="horz" wrap="square" lIns="0" tIns="15166" rIns="0" bIns="0" rtlCol="0">
            <a:spAutoFit/>
          </a:bodyPr>
          <a:lstStyle/>
          <a:p>
            <a:pPr marL="15166">
              <a:lnSpc>
                <a:spcPts val="3439"/>
              </a:lnSpc>
              <a:spcBef>
                <a:spcPts val="119"/>
              </a:spcBef>
            </a:pPr>
            <a:r>
              <a:rPr sz="2900" b="1" spc="-6" dirty="0">
                <a:solidFill>
                  <a:srgbClr val="FF0000"/>
                </a:solidFill>
                <a:latin typeface="Times New Roman"/>
                <a:cs typeface="Times New Roman"/>
              </a:rPr>
              <a:t>{</a:t>
            </a:r>
            <a:endParaRPr sz="2900">
              <a:latin typeface="Times New Roman"/>
              <a:cs typeface="Times New Roman"/>
            </a:endParaRPr>
          </a:p>
          <a:p>
            <a:pPr marL="15166">
              <a:lnSpc>
                <a:spcPts val="3439"/>
              </a:lnSpc>
            </a:pPr>
            <a:r>
              <a:rPr sz="2900" b="1" spc="-6" dirty="0">
                <a:solidFill>
                  <a:srgbClr val="FF0000"/>
                </a:solidFill>
                <a:latin typeface="Times New Roman"/>
                <a:cs typeface="Times New Roman"/>
              </a:rPr>
              <a:t>_QNODE</a:t>
            </a:r>
            <a:r>
              <a:rPr sz="2900" b="1" spc="-24" dirty="0">
                <a:solidFill>
                  <a:srgbClr val="FF0000"/>
                </a:solidFill>
                <a:latin typeface="Times New Roman"/>
                <a:cs typeface="Times New Roman"/>
              </a:rPr>
              <a:t> </a:t>
            </a:r>
            <a:r>
              <a:rPr sz="2900" b="1" spc="-6" dirty="0">
                <a:solidFill>
                  <a:srgbClr val="FF0000"/>
                </a:solidFill>
                <a:latin typeface="Times New Roman"/>
                <a:cs typeface="Times New Roman"/>
              </a:rPr>
              <a:t>*temp_pnt;</a:t>
            </a:r>
            <a:endParaRPr sz="2900">
              <a:latin typeface="Times New Roman"/>
              <a:cs typeface="Times New Roman"/>
            </a:endParaRPr>
          </a:p>
        </p:txBody>
      </p:sp>
      <p:sp>
        <p:nvSpPr>
          <p:cNvPr id="6" name="object 6"/>
          <p:cNvSpPr txBox="1"/>
          <p:nvPr/>
        </p:nvSpPr>
        <p:spPr>
          <a:xfrm>
            <a:off x="798084" y="2740651"/>
            <a:ext cx="5051699" cy="2236435"/>
          </a:xfrm>
          <a:prstGeom prst="rect">
            <a:avLst/>
          </a:prstGeom>
        </p:spPr>
        <p:txBody>
          <a:bodyPr vert="horz" wrap="square" lIns="0" tIns="15166" rIns="0" bIns="0" rtlCol="0">
            <a:spAutoFit/>
          </a:bodyPr>
          <a:lstStyle/>
          <a:p>
            <a:pPr marL="15166" marR="6067">
              <a:spcBef>
                <a:spcPts val="119"/>
              </a:spcBef>
            </a:pPr>
            <a:r>
              <a:rPr sz="2900" b="1" spc="-6" dirty="0">
                <a:solidFill>
                  <a:srgbClr val="FF0000"/>
                </a:solidFill>
                <a:latin typeface="Times New Roman"/>
                <a:cs typeface="Times New Roman"/>
              </a:rPr>
              <a:t>if(q-&gt;queue_front==NULL){  </a:t>
            </a:r>
            <a:r>
              <a:rPr sz="2900" b="1" spc="-12" dirty="0">
                <a:solidFill>
                  <a:srgbClr val="FF0000"/>
                </a:solidFill>
                <a:latin typeface="Times New Roman"/>
                <a:cs typeface="Times New Roman"/>
              </a:rPr>
              <a:t>q-&gt;queue_rear=NULL;  </a:t>
            </a:r>
            <a:r>
              <a:rPr sz="2900" b="1" spc="-6" dirty="0">
                <a:solidFill>
                  <a:srgbClr val="FF0000"/>
                </a:solidFill>
                <a:latin typeface="Times New Roman"/>
                <a:cs typeface="Times New Roman"/>
              </a:rPr>
              <a:t>printf("Queue is </a:t>
            </a:r>
            <a:r>
              <a:rPr sz="2900" b="1" dirty="0">
                <a:solidFill>
                  <a:srgbClr val="FF0000"/>
                </a:solidFill>
                <a:latin typeface="Times New Roman"/>
                <a:cs typeface="Times New Roman"/>
              </a:rPr>
              <a:t>empty </a:t>
            </a:r>
            <a:r>
              <a:rPr sz="2900" b="1" spc="-6" dirty="0">
                <a:solidFill>
                  <a:srgbClr val="FF0000"/>
                </a:solidFill>
                <a:latin typeface="Times New Roman"/>
                <a:cs typeface="Times New Roman"/>
              </a:rPr>
              <a:t>\n");  return(NULL);</a:t>
            </a:r>
            <a:endParaRPr sz="2900">
              <a:latin typeface="Times New Roman"/>
              <a:cs typeface="Times New Roman"/>
            </a:endParaRPr>
          </a:p>
          <a:p>
            <a:pPr marL="15166">
              <a:lnSpc>
                <a:spcPts val="3421"/>
              </a:lnSpc>
            </a:pPr>
            <a:r>
              <a:rPr sz="2900" b="1" spc="-6" dirty="0">
                <a:solidFill>
                  <a:srgbClr val="FF0000"/>
                </a:solidFill>
                <a:latin typeface="Times New Roman"/>
                <a:cs typeface="Times New Roman"/>
              </a:rPr>
              <a:t>}</a:t>
            </a:r>
            <a:endParaRPr sz="2900">
              <a:latin typeface="Times New Roman"/>
              <a:cs typeface="Times New Roman"/>
            </a:endParaRPr>
          </a:p>
        </p:txBody>
      </p:sp>
      <p:sp>
        <p:nvSpPr>
          <p:cNvPr id="7" name="object 7"/>
          <p:cNvSpPr/>
          <p:nvPr/>
        </p:nvSpPr>
        <p:spPr>
          <a:xfrm>
            <a:off x="6096000" y="1822851"/>
            <a:ext cx="6096000" cy="4522711"/>
          </a:xfrm>
          <a:custGeom>
            <a:avLst/>
            <a:gdLst/>
            <a:ahLst/>
            <a:cxnLst/>
            <a:rect l="l" t="t" r="r" b="b"/>
            <a:pathLst>
              <a:path w="4559300" h="4505960">
                <a:moveTo>
                  <a:pt x="4559300" y="0"/>
                </a:moveTo>
                <a:lnTo>
                  <a:pt x="0" y="0"/>
                </a:lnTo>
                <a:lnTo>
                  <a:pt x="0" y="4505706"/>
                </a:lnTo>
                <a:lnTo>
                  <a:pt x="4559300" y="4505706"/>
                </a:lnTo>
                <a:lnTo>
                  <a:pt x="4559300" y="0"/>
                </a:lnTo>
                <a:close/>
              </a:path>
            </a:pathLst>
          </a:custGeom>
          <a:solidFill>
            <a:srgbClr val="00CC9A"/>
          </a:solidFill>
        </p:spPr>
        <p:txBody>
          <a:bodyPr wrap="square" lIns="0" tIns="0" rIns="0" bIns="0" rtlCol="0"/>
          <a:lstStyle/>
          <a:p>
            <a:endParaRPr/>
          </a:p>
        </p:txBody>
      </p:sp>
      <p:sp>
        <p:nvSpPr>
          <p:cNvPr id="8" name="object 8"/>
          <p:cNvSpPr/>
          <p:nvPr/>
        </p:nvSpPr>
        <p:spPr>
          <a:xfrm>
            <a:off x="6096000" y="1822851"/>
            <a:ext cx="6096000" cy="4522711"/>
          </a:xfrm>
          <a:custGeom>
            <a:avLst/>
            <a:gdLst/>
            <a:ahLst/>
            <a:cxnLst/>
            <a:rect l="l" t="t" r="r" b="b"/>
            <a:pathLst>
              <a:path w="4559300" h="4505960">
                <a:moveTo>
                  <a:pt x="4559300" y="0"/>
                </a:moveTo>
                <a:lnTo>
                  <a:pt x="0" y="0"/>
                </a:lnTo>
                <a:lnTo>
                  <a:pt x="0" y="4505706"/>
                </a:lnTo>
                <a:lnTo>
                  <a:pt x="4559300" y="4505706"/>
                </a:lnTo>
                <a:lnTo>
                  <a:pt x="4559300" y="0"/>
                </a:lnTo>
              </a:path>
            </a:pathLst>
          </a:custGeom>
          <a:ln w="32004">
            <a:solidFill>
              <a:srgbClr val="00CC9A"/>
            </a:solidFill>
          </a:ln>
        </p:spPr>
        <p:txBody>
          <a:bodyPr wrap="square" lIns="0" tIns="0" rIns="0" bIns="0" rtlCol="0"/>
          <a:lstStyle/>
          <a:p>
            <a:endParaRPr/>
          </a:p>
        </p:txBody>
      </p:sp>
      <p:sp>
        <p:nvSpPr>
          <p:cNvPr id="9" name="object 9"/>
          <p:cNvSpPr txBox="1"/>
          <p:nvPr/>
        </p:nvSpPr>
        <p:spPr>
          <a:xfrm>
            <a:off x="6223692" y="1860582"/>
            <a:ext cx="828648" cy="461590"/>
          </a:xfrm>
          <a:prstGeom prst="rect">
            <a:avLst/>
          </a:prstGeom>
        </p:spPr>
        <p:txBody>
          <a:bodyPr vert="horz" wrap="square" lIns="0" tIns="15166" rIns="0" bIns="0" rtlCol="0">
            <a:spAutoFit/>
          </a:bodyPr>
          <a:lstStyle/>
          <a:p>
            <a:pPr marL="15166">
              <a:spcBef>
                <a:spcPts val="119"/>
              </a:spcBef>
            </a:pPr>
            <a:r>
              <a:rPr sz="2900" b="1" spc="-6" dirty="0">
                <a:solidFill>
                  <a:srgbClr val="FF0000"/>
                </a:solidFill>
                <a:latin typeface="Times New Roman"/>
                <a:cs typeface="Times New Roman"/>
              </a:rPr>
              <a:t>else{</a:t>
            </a:r>
            <a:endParaRPr sz="2900">
              <a:latin typeface="Times New Roman"/>
              <a:cs typeface="Times New Roman"/>
            </a:endParaRPr>
          </a:p>
        </p:txBody>
      </p:sp>
      <p:sp>
        <p:nvSpPr>
          <p:cNvPr id="10" name="object 10"/>
          <p:cNvSpPr txBox="1"/>
          <p:nvPr/>
        </p:nvSpPr>
        <p:spPr>
          <a:xfrm>
            <a:off x="6223693" y="2227703"/>
            <a:ext cx="5874404" cy="461590"/>
          </a:xfrm>
          <a:prstGeom prst="rect">
            <a:avLst/>
          </a:prstGeom>
        </p:spPr>
        <p:txBody>
          <a:bodyPr vert="horz" wrap="square" lIns="0" tIns="15166" rIns="0" bIns="0" rtlCol="0">
            <a:spAutoFit/>
          </a:bodyPr>
          <a:lstStyle/>
          <a:p>
            <a:pPr marL="15166">
              <a:spcBef>
                <a:spcPts val="119"/>
              </a:spcBef>
            </a:pPr>
            <a:r>
              <a:rPr sz="2900" b="1" spc="-6" dirty="0">
                <a:solidFill>
                  <a:srgbClr val="FF0000"/>
                </a:solidFill>
                <a:latin typeface="Times New Roman"/>
                <a:cs typeface="Times New Roman"/>
              </a:rPr>
              <a:t>strcpy(x,q-&gt;queue_front-&gt;name);</a:t>
            </a:r>
            <a:endParaRPr sz="2900">
              <a:latin typeface="Times New Roman"/>
              <a:cs typeface="Times New Roman"/>
            </a:endParaRPr>
          </a:p>
        </p:txBody>
      </p:sp>
      <p:sp>
        <p:nvSpPr>
          <p:cNvPr id="11" name="object 11"/>
          <p:cNvSpPr txBox="1"/>
          <p:nvPr/>
        </p:nvSpPr>
        <p:spPr>
          <a:xfrm>
            <a:off x="6223692" y="2594210"/>
            <a:ext cx="4800388" cy="461590"/>
          </a:xfrm>
          <a:prstGeom prst="rect">
            <a:avLst/>
          </a:prstGeom>
        </p:spPr>
        <p:txBody>
          <a:bodyPr vert="horz" wrap="square" lIns="0" tIns="15166" rIns="0" bIns="0" rtlCol="0">
            <a:spAutoFit/>
          </a:bodyPr>
          <a:lstStyle/>
          <a:p>
            <a:pPr marL="15166">
              <a:spcBef>
                <a:spcPts val="119"/>
              </a:spcBef>
            </a:pPr>
            <a:r>
              <a:rPr sz="2900" b="1" spc="-6" dirty="0">
                <a:solidFill>
                  <a:srgbClr val="FF0000"/>
                </a:solidFill>
                <a:latin typeface="Times New Roman"/>
                <a:cs typeface="Times New Roman"/>
              </a:rPr>
              <a:t>temp_pnt=q-&gt;queue_front;</a:t>
            </a:r>
            <a:endParaRPr sz="2900">
              <a:latin typeface="Times New Roman"/>
              <a:cs typeface="Times New Roman"/>
            </a:endParaRPr>
          </a:p>
        </p:txBody>
      </p:sp>
      <p:sp>
        <p:nvSpPr>
          <p:cNvPr id="12" name="object 12"/>
          <p:cNvSpPr txBox="1"/>
          <p:nvPr/>
        </p:nvSpPr>
        <p:spPr>
          <a:xfrm>
            <a:off x="6223693" y="2960718"/>
            <a:ext cx="2989417" cy="461590"/>
          </a:xfrm>
          <a:prstGeom prst="rect">
            <a:avLst/>
          </a:prstGeom>
        </p:spPr>
        <p:txBody>
          <a:bodyPr vert="horz" wrap="square" lIns="0" tIns="15166" rIns="0" bIns="0" rtlCol="0">
            <a:spAutoFit/>
          </a:bodyPr>
          <a:lstStyle/>
          <a:p>
            <a:pPr marL="15166">
              <a:spcBef>
                <a:spcPts val="119"/>
              </a:spcBef>
            </a:pPr>
            <a:r>
              <a:rPr sz="2900" b="1" spc="-6" dirty="0">
                <a:solidFill>
                  <a:srgbClr val="FF0000"/>
                </a:solidFill>
                <a:latin typeface="Times New Roman"/>
                <a:cs typeface="Times New Roman"/>
              </a:rPr>
              <a:t>q-&gt;queue_front=</a:t>
            </a:r>
            <a:endParaRPr sz="2900">
              <a:latin typeface="Times New Roman"/>
              <a:cs typeface="Times New Roman"/>
            </a:endParaRPr>
          </a:p>
        </p:txBody>
      </p:sp>
      <p:sp>
        <p:nvSpPr>
          <p:cNvPr id="13" name="object 13"/>
          <p:cNvSpPr txBox="1"/>
          <p:nvPr/>
        </p:nvSpPr>
        <p:spPr>
          <a:xfrm>
            <a:off x="7242523" y="3327226"/>
            <a:ext cx="4006549" cy="461590"/>
          </a:xfrm>
          <a:prstGeom prst="rect">
            <a:avLst/>
          </a:prstGeom>
        </p:spPr>
        <p:txBody>
          <a:bodyPr vert="horz" wrap="square" lIns="0" tIns="15166" rIns="0" bIns="0" rtlCol="0">
            <a:spAutoFit/>
          </a:bodyPr>
          <a:lstStyle/>
          <a:p>
            <a:pPr marL="15166">
              <a:spcBef>
                <a:spcPts val="119"/>
              </a:spcBef>
            </a:pPr>
            <a:r>
              <a:rPr sz="2900" b="1" spc="-12" dirty="0">
                <a:solidFill>
                  <a:srgbClr val="FF0000"/>
                </a:solidFill>
                <a:latin typeface="Times New Roman"/>
                <a:cs typeface="Times New Roman"/>
              </a:rPr>
              <a:t>q-&gt;queue_front-&gt;next;</a:t>
            </a:r>
            <a:endParaRPr sz="2900">
              <a:latin typeface="Times New Roman"/>
              <a:cs typeface="Times New Roman"/>
            </a:endParaRPr>
          </a:p>
        </p:txBody>
      </p:sp>
      <p:sp>
        <p:nvSpPr>
          <p:cNvPr id="14" name="object 14"/>
          <p:cNvSpPr txBox="1"/>
          <p:nvPr/>
        </p:nvSpPr>
        <p:spPr>
          <a:xfrm>
            <a:off x="6223692" y="3693734"/>
            <a:ext cx="2794142" cy="461590"/>
          </a:xfrm>
          <a:prstGeom prst="rect">
            <a:avLst/>
          </a:prstGeom>
        </p:spPr>
        <p:txBody>
          <a:bodyPr vert="horz" wrap="square" lIns="0" tIns="15166" rIns="0" bIns="0" rtlCol="0">
            <a:spAutoFit/>
          </a:bodyPr>
          <a:lstStyle/>
          <a:p>
            <a:pPr marL="15166">
              <a:spcBef>
                <a:spcPts val="119"/>
              </a:spcBef>
            </a:pPr>
            <a:r>
              <a:rPr sz="2900" b="1" spc="-12" dirty="0">
                <a:solidFill>
                  <a:srgbClr val="FF0000"/>
                </a:solidFill>
                <a:latin typeface="Times New Roman"/>
                <a:cs typeface="Times New Roman"/>
              </a:rPr>
              <a:t>free(temp_pnt);</a:t>
            </a:r>
            <a:endParaRPr sz="2900">
              <a:latin typeface="Times New Roman"/>
              <a:cs typeface="Times New Roman"/>
            </a:endParaRPr>
          </a:p>
        </p:txBody>
      </p:sp>
      <p:sp>
        <p:nvSpPr>
          <p:cNvPr id="15" name="object 15"/>
          <p:cNvSpPr txBox="1"/>
          <p:nvPr/>
        </p:nvSpPr>
        <p:spPr>
          <a:xfrm>
            <a:off x="6223693" y="4060242"/>
            <a:ext cx="4874253" cy="461590"/>
          </a:xfrm>
          <a:prstGeom prst="rect">
            <a:avLst/>
          </a:prstGeom>
        </p:spPr>
        <p:txBody>
          <a:bodyPr vert="horz" wrap="square" lIns="0" tIns="15166" rIns="0" bIns="0" rtlCol="0">
            <a:spAutoFit/>
          </a:bodyPr>
          <a:lstStyle/>
          <a:p>
            <a:pPr marL="15166">
              <a:spcBef>
                <a:spcPts val="119"/>
              </a:spcBef>
            </a:pPr>
            <a:r>
              <a:rPr sz="2900" b="1" spc="-6" dirty="0">
                <a:solidFill>
                  <a:srgbClr val="FF0000"/>
                </a:solidFill>
                <a:latin typeface="Times New Roman"/>
                <a:cs typeface="Times New Roman"/>
              </a:rPr>
              <a:t>if(q-&gt;queue_front==NULL)</a:t>
            </a:r>
            <a:endParaRPr sz="2900">
              <a:latin typeface="Times New Roman"/>
              <a:cs typeface="Times New Roman"/>
            </a:endParaRPr>
          </a:p>
        </p:txBody>
      </p:sp>
      <p:sp>
        <p:nvSpPr>
          <p:cNvPr id="16" name="object 16"/>
          <p:cNvSpPr txBox="1"/>
          <p:nvPr/>
        </p:nvSpPr>
        <p:spPr>
          <a:xfrm>
            <a:off x="6223692" y="4427362"/>
            <a:ext cx="4119470" cy="461590"/>
          </a:xfrm>
          <a:prstGeom prst="rect">
            <a:avLst/>
          </a:prstGeom>
        </p:spPr>
        <p:txBody>
          <a:bodyPr vert="horz" wrap="square" lIns="0" tIns="15166" rIns="0" bIns="0" rtlCol="0">
            <a:spAutoFit/>
          </a:bodyPr>
          <a:lstStyle/>
          <a:p>
            <a:pPr marL="15166">
              <a:spcBef>
                <a:spcPts val="119"/>
              </a:spcBef>
            </a:pPr>
            <a:r>
              <a:rPr sz="2900" b="1" spc="-12" dirty="0">
                <a:solidFill>
                  <a:srgbClr val="FF0000"/>
                </a:solidFill>
                <a:latin typeface="Times New Roman"/>
                <a:cs typeface="Times New Roman"/>
              </a:rPr>
              <a:t>q-&gt;queue_rear=NULL;</a:t>
            </a:r>
            <a:endParaRPr sz="2900">
              <a:latin typeface="Times New Roman"/>
              <a:cs typeface="Times New Roman"/>
            </a:endParaRPr>
          </a:p>
        </p:txBody>
      </p:sp>
      <p:sp>
        <p:nvSpPr>
          <p:cNvPr id="17" name="object 17"/>
          <p:cNvSpPr txBox="1"/>
          <p:nvPr/>
        </p:nvSpPr>
        <p:spPr>
          <a:xfrm>
            <a:off x="6223693" y="4793870"/>
            <a:ext cx="1777009" cy="1323364"/>
          </a:xfrm>
          <a:prstGeom prst="rect">
            <a:avLst/>
          </a:prstGeom>
        </p:spPr>
        <p:txBody>
          <a:bodyPr vert="horz" wrap="square" lIns="0" tIns="15166" rIns="0" bIns="0" rtlCol="0">
            <a:spAutoFit/>
          </a:bodyPr>
          <a:lstStyle/>
          <a:p>
            <a:pPr marL="15166">
              <a:lnSpc>
                <a:spcPts val="3439"/>
              </a:lnSpc>
              <a:spcBef>
                <a:spcPts val="119"/>
              </a:spcBef>
            </a:pPr>
            <a:r>
              <a:rPr sz="2900" b="1" spc="-12" dirty="0">
                <a:solidFill>
                  <a:srgbClr val="FF0000"/>
                </a:solidFill>
                <a:latin typeface="Times New Roman"/>
                <a:cs typeface="Times New Roman"/>
              </a:rPr>
              <a:t>return(x);</a:t>
            </a:r>
            <a:endParaRPr sz="2900">
              <a:latin typeface="Times New Roman"/>
              <a:cs typeface="Times New Roman"/>
            </a:endParaRPr>
          </a:p>
          <a:p>
            <a:pPr marL="197162">
              <a:lnSpc>
                <a:spcPts val="3433"/>
              </a:lnSpc>
            </a:pPr>
            <a:r>
              <a:rPr sz="2900" b="1" spc="-6" dirty="0">
                <a:solidFill>
                  <a:srgbClr val="FF0000"/>
                </a:solidFill>
                <a:latin typeface="Times New Roman"/>
                <a:cs typeface="Times New Roman"/>
              </a:rPr>
              <a:t>}</a:t>
            </a:r>
            <a:endParaRPr sz="2900">
              <a:latin typeface="Times New Roman"/>
              <a:cs typeface="Times New Roman"/>
            </a:endParaRPr>
          </a:p>
          <a:p>
            <a:pPr marL="15166">
              <a:lnSpc>
                <a:spcPts val="3439"/>
              </a:lnSpc>
            </a:pPr>
            <a:r>
              <a:rPr sz="2900" b="1" spc="-6" dirty="0">
                <a:solidFill>
                  <a:srgbClr val="FF0000"/>
                </a:solidFill>
                <a:latin typeface="Times New Roman"/>
                <a:cs typeface="Times New Roman"/>
              </a:rPr>
              <a:t>}</a:t>
            </a:r>
            <a:endParaRPr sz="2900">
              <a:latin typeface="Times New Roman"/>
              <a:cs typeface="Times New Roman"/>
            </a:endParaRPr>
          </a:p>
        </p:txBody>
      </p:sp>
      <p:grpSp>
        <p:nvGrpSpPr>
          <p:cNvPr id="18" name="object 5"/>
          <p:cNvGrpSpPr>
            <a:grpSpLocks/>
          </p:cNvGrpSpPr>
          <p:nvPr/>
        </p:nvGrpSpPr>
        <p:grpSpPr bwMode="auto">
          <a:xfrm>
            <a:off x="0" y="0"/>
            <a:ext cx="12192000" cy="6858000"/>
            <a:chOff x="0" y="0"/>
            <a:chExt cx="16217900" cy="9118600"/>
          </a:xfrm>
        </p:grpSpPr>
        <p:sp>
          <p:nvSpPr>
            <p:cNvPr id="22"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3"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99967" y="293186"/>
            <a:ext cx="10392067" cy="764833"/>
          </a:xfrm>
          <a:custGeom>
            <a:avLst/>
            <a:gdLst/>
            <a:ahLst/>
            <a:cxnLst/>
            <a:rect l="l" t="t" r="r" b="b"/>
            <a:pathLst>
              <a:path w="7772400" h="762000">
                <a:moveTo>
                  <a:pt x="7772400" y="761999"/>
                </a:moveTo>
                <a:lnTo>
                  <a:pt x="7772400" y="0"/>
                </a:lnTo>
                <a:lnTo>
                  <a:pt x="0" y="0"/>
                </a:lnTo>
                <a:lnTo>
                  <a:pt x="0" y="762000"/>
                </a:lnTo>
                <a:lnTo>
                  <a:pt x="7772400" y="761999"/>
                </a:lnTo>
                <a:close/>
              </a:path>
            </a:pathLst>
          </a:custGeom>
          <a:ln w="9144">
            <a:solidFill>
              <a:srgbClr val="9A3300"/>
            </a:solidFill>
          </a:ln>
        </p:spPr>
        <p:txBody>
          <a:bodyPr wrap="square" lIns="0" tIns="0" rIns="0" bIns="0" rtlCol="0"/>
          <a:lstStyle/>
          <a:p>
            <a:endParaRPr/>
          </a:p>
        </p:txBody>
      </p:sp>
      <p:sp>
        <p:nvSpPr>
          <p:cNvPr id="3" name="object 3"/>
          <p:cNvSpPr txBox="1"/>
          <p:nvPr/>
        </p:nvSpPr>
        <p:spPr>
          <a:xfrm>
            <a:off x="2126978" y="1542412"/>
            <a:ext cx="7277843" cy="4398565"/>
          </a:xfrm>
          <a:prstGeom prst="rect">
            <a:avLst/>
          </a:prstGeom>
        </p:spPr>
        <p:txBody>
          <a:bodyPr vert="horz" wrap="square" lIns="0" tIns="15166" rIns="0" bIns="0" rtlCol="0">
            <a:spAutoFit/>
          </a:bodyPr>
          <a:lstStyle/>
          <a:p>
            <a:pPr marL="15166">
              <a:lnSpc>
                <a:spcPts val="3439"/>
              </a:lnSpc>
              <a:spcBef>
                <a:spcPts val="119"/>
              </a:spcBef>
            </a:pPr>
            <a:r>
              <a:rPr sz="2900" b="1" spc="-6" dirty="0">
                <a:solidFill>
                  <a:srgbClr val="FF0000"/>
                </a:solidFill>
                <a:latin typeface="Times New Roman"/>
                <a:cs typeface="Times New Roman"/>
              </a:rPr>
              <a:t>void init_queue(_QUEUE</a:t>
            </a:r>
            <a:r>
              <a:rPr sz="2900" b="1" spc="6" dirty="0">
                <a:solidFill>
                  <a:srgbClr val="FF0000"/>
                </a:solidFill>
                <a:latin typeface="Times New Roman"/>
                <a:cs typeface="Times New Roman"/>
              </a:rPr>
              <a:t> </a:t>
            </a:r>
            <a:r>
              <a:rPr sz="2900" b="1" spc="-6" dirty="0">
                <a:solidFill>
                  <a:srgbClr val="FF0000"/>
                </a:solidFill>
                <a:latin typeface="Times New Roman"/>
                <a:cs typeface="Times New Roman"/>
              </a:rPr>
              <a:t>*q)</a:t>
            </a:r>
            <a:endParaRPr sz="2900">
              <a:latin typeface="Times New Roman"/>
              <a:cs typeface="Times New Roman"/>
            </a:endParaRPr>
          </a:p>
          <a:p>
            <a:pPr marL="15166">
              <a:lnSpc>
                <a:spcPts val="3433"/>
              </a:lnSpc>
            </a:pPr>
            <a:r>
              <a:rPr sz="2900" b="1" spc="-6" dirty="0">
                <a:solidFill>
                  <a:srgbClr val="FF0000"/>
                </a:solidFill>
                <a:latin typeface="Times New Roman"/>
                <a:cs typeface="Times New Roman"/>
              </a:rPr>
              <a:t>{</a:t>
            </a:r>
            <a:endParaRPr sz="2900">
              <a:latin typeface="Times New Roman"/>
              <a:cs typeface="Times New Roman"/>
            </a:endParaRPr>
          </a:p>
          <a:p>
            <a:pPr marL="106164">
              <a:lnSpc>
                <a:spcPts val="3433"/>
              </a:lnSpc>
            </a:pPr>
            <a:r>
              <a:rPr sz="2900" b="1" spc="-6" dirty="0">
                <a:solidFill>
                  <a:srgbClr val="FF0000"/>
                </a:solidFill>
                <a:latin typeface="Times New Roman"/>
                <a:cs typeface="Times New Roman"/>
              </a:rPr>
              <a:t>q-&gt;queue_front=</a:t>
            </a:r>
            <a:r>
              <a:rPr sz="2900" b="1" spc="-90" dirty="0">
                <a:solidFill>
                  <a:srgbClr val="FF0000"/>
                </a:solidFill>
                <a:latin typeface="Times New Roman"/>
                <a:cs typeface="Times New Roman"/>
              </a:rPr>
              <a:t> </a:t>
            </a:r>
            <a:r>
              <a:rPr sz="2900" b="1" spc="-6" dirty="0">
                <a:solidFill>
                  <a:srgbClr val="FF0000"/>
                </a:solidFill>
                <a:latin typeface="Times New Roman"/>
                <a:cs typeface="Times New Roman"/>
              </a:rPr>
              <a:t>q-&gt;queue_rear=NULL;</a:t>
            </a:r>
            <a:endParaRPr sz="2900">
              <a:latin typeface="Times New Roman"/>
              <a:cs typeface="Times New Roman"/>
            </a:endParaRPr>
          </a:p>
          <a:p>
            <a:pPr marL="15166">
              <a:lnSpc>
                <a:spcPts val="3439"/>
              </a:lnSpc>
            </a:pPr>
            <a:r>
              <a:rPr sz="2900" b="1" spc="-6" dirty="0">
                <a:solidFill>
                  <a:srgbClr val="FF0000"/>
                </a:solidFill>
                <a:latin typeface="Times New Roman"/>
                <a:cs typeface="Times New Roman"/>
              </a:rPr>
              <a:t>}</a:t>
            </a:r>
            <a:endParaRPr sz="2900">
              <a:latin typeface="Times New Roman"/>
              <a:cs typeface="Times New Roman"/>
            </a:endParaRPr>
          </a:p>
          <a:p>
            <a:pPr>
              <a:spcBef>
                <a:spcPts val="66"/>
              </a:spcBef>
            </a:pPr>
            <a:endParaRPr sz="2900">
              <a:latin typeface="Times New Roman"/>
              <a:cs typeface="Times New Roman"/>
            </a:endParaRPr>
          </a:p>
          <a:p>
            <a:pPr marL="15166">
              <a:lnSpc>
                <a:spcPts val="3439"/>
              </a:lnSpc>
            </a:pPr>
            <a:r>
              <a:rPr sz="2900" b="1" spc="-6" dirty="0">
                <a:solidFill>
                  <a:srgbClr val="FF0000"/>
                </a:solidFill>
                <a:latin typeface="Times New Roman"/>
                <a:cs typeface="Times New Roman"/>
              </a:rPr>
              <a:t>int isEmpty(_QUEUE *q)</a:t>
            </a:r>
            <a:endParaRPr sz="2900">
              <a:latin typeface="Times New Roman"/>
              <a:cs typeface="Times New Roman"/>
            </a:endParaRPr>
          </a:p>
          <a:p>
            <a:pPr marL="15166">
              <a:lnSpc>
                <a:spcPts val="3433"/>
              </a:lnSpc>
            </a:pPr>
            <a:r>
              <a:rPr sz="2900" b="1" spc="-6" dirty="0">
                <a:solidFill>
                  <a:srgbClr val="FF0000"/>
                </a:solidFill>
                <a:latin typeface="Times New Roman"/>
                <a:cs typeface="Times New Roman"/>
              </a:rPr>
              <a:t>{</a:t>
            </a:r>
            <a:endParaRPr sz="2900">
              <a:latin typeface="Times New Roman"/>
              <a:cs typeface="Times New Roman"/>
            </a:endParaRPr>
          </a:p>
          <a:p>
            <a:pPr marL="106164">
              <a:lnSpc>
                <a:spcPts val="3433"/>
              </a:lnSpc>
            </a:pPr>
            <a:r>
              <a:rPr sz="2900" b="1" spc="-6" dirty="0">
                <a:solidFill>
                  <a:srgbClr val="FF0000"/>
                </a:solidFill>
                <a:latin typeface="Times New Roman"/>
                <a:cs typeface="Times New Roman"/>
              </a:rPr>
              <a:t>if(q==NULL) return</a:t>
            </a:r>
            <a:r>
              <a:rPr sz="2900" b="1" dirty="0">
                <a:solidFill>
                  <a:srgbClr val="FF0000"/>
                </a:solidFill>
                <a:latin typeface="Times New Roman"/>
                <a:cs typeface="Times New Roman"/>
              </a:rPr>
              <a:t> </a:t>
            </a:r>
            <a:r>
              <a:rPr sz="2900" b="1" spc="-12" dirty="0">
                <a:solidFill>
                  <a:srgbClr val="FF0000"/>
                </a:solidFill>
                <a:latin typeface="Times New Roman"/>
                <a:cs typeface="Times New Roman"/>
              </a:rPr>
              <a:t>1;</a:t>
            </a:r>
            <a:endParaRPr sz="2900">
              <a:latin typeface="Times New Roman"/>
              <a:cs typeface="Times New Roman"/>
            </a:endParaRPr>
          </a:p>
          <a:p>
            <a:pPr marL="106164">
              <a:lnSpc>
                <a:spcPts val="3433"/>
              </a:lnSpc>
            </a:pPr>
            <a:r>
              <a:rPr sz="2900" b="1" spc="-6" dirty="0">
                <a:solidFill>
                  <a:srgbClr val="FF0000"/>
                </a:solidFill>
                <a:latin typeface="Times New Roman"/>
                <a:cs typeface="Times New Roman"/>
              </a:rPr>
              <a:t>else return</a:t>
            </a:r>
            <a:r>
              <a:rPr sz="2900" b="1" spc="-12" dirty="0">
                <a:solidFill>
                  <a:srgbClr val="FF0000"/>
                </a:solidFill>
                <a:latin typeface="Times New Roman"/>
                <a:cs typeface="Times New Roman"/>
              </a:rPr>
              <a:t> </a:t>
            </a:r>
            <a:r>
              <a:rPr sz="2900" b="1" spc="-6" dirty="0">
                <a:solidFill>
                  <a:srgbClr val="FF0000"/>
                </a:solidFill>
                <a:latin typeface="Times New Roman"/>
                <a:cs typeface="Times New Roman"/>
              </a:rPr>
              <a:t>0;</a:t>
            </a:r>
            <a:endParaRPr sz="2900">
              <a:latin typeface="Times New Roman"/>
              <a:cs typeface="Times New Roman"/>
            </a:endParaRPr>
          </a:p>
          <a:p>
            <a:pPr marL="15166">
              <a:lnSpc>
                <a:spcPts val="3439"/>
              </a:lnSpc>
            </a:pPr>
            <a:r>
              <a:rPr sz="2900" b="1" spc="-6" dirty="0">
                <a:solidFill>
                  <a:srgbClr val="FF0000"/>
                </a:solidFill>
                <a:latin typeface="Times New Roman"/>
                <a:cs typeface="Times New Roman"/>
              </a:rPr>
              <a:t>}</a:t>
            </a:r>
            <a:endParaRPr sz="2900">
              <a:latin typeface="Times New Roman"/>
              <a:cs typeface="Times New Roman"/>
            </a:endParaRPr>
          </a:p>
        </p:txBody>
      </p:sp>
      <p:grpSp>
        <p:nvGrpSpPr>
          <p:cNvPr id="4" name="object 5"/>
          <p:cNvGrpSpPr>
            <a:grpSpLocks/>
          </p:cNvGrpSpPr>
          <p:nvPr/>
        </p:nvGrpSpPr>
        <p:grpSpPr bwMode="auto">
          <a:xfrm>
            <a:off x="0" y="0"/>
            <a:ext cx="12192000" cy="6858000"/>
            <a:chOff x="0" y="0"/>
            <a:chExt cx="16217900" cy="9118600"/>
          </a:xfrm>
        </p:grpSpPr>
        <p:sp>
          <p:nvSpPr>
            <p:cNvPr id="8"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99967" y="293186"/>
            <a:ext cx="10392067" cy="764833"/>
          </a:xfrm>
          <a:custGeom>
            <a:avLst/>
            <a:gdLst/>
            <a:ahLst/>
            <a:cxnLst/>
            <a:rect l="l" t="t" r="r" b="b"/>
            <a:pathLst>
              <a:path w="7772400" h="762000">
                <a:moveTo>
                  <a:pt x="7772400" y="761999"/>
                </a:moveTo>
                <a:lnTo>
                  <a:pt x="7772400" y="0"/>
                </a:lnTo>
                <a:lnTo>
                  <a:pt x="0" y="0"/>
                </a:lnTo>
                <a:lnTo>
                  <a:pt x="0" y="762000"/>
                </a:lnTo>
                <a:lnTo>
                  <a:pt x="7772400" y="761999"/>
                </a:lnTo>
                <a:close/>
              </a:path>
            </a:pathLst>
          </a:custGeom>
          <a:ln w="9144">
            <a:solidFill>
              <a:srgbClr val="9A3300"/>
            </a:solidFill>
          </a:ln>
        </p:spPr>
        <p:txBody>
          <a:bodyPr wrap="square" lIns="0" tIns="0" rIns="0" bIns="0" rtlCol="0"/>
          <a:lstStyle/>
          <a:p>
            <a:endParaRPr/>
          </a:p>
        </p:txBody>
      </p:sp>
      <p:sp>
        <p:nvSpPr>
          <p:cNvPr id="3" name="object 3"/>
          <p:cNvSpPr txBox="1"/>
          <p:nvPr/>
        </p:nvSpPr>
        <p:spPr>
          <a:xfrm>
            <a:off x="802497" y="808937"/>
            <a:ext cx="9212770" cy="6145197"/>
          </a:xfrm>
          <a:prstGeom prst="rect">
            <a:avLst/>
          </a:prstGeom>
        </p:spPr>
        <p:txBody>
          <a:bodyPr vert="horz" wrap="square" lIns="0" tIns="15166" rIns="0" bIns="0" rtlCol="0">
            <a:spAutoFit/>
          </a:bodyPr>
          <a:lstStyle/>
          <a:p>
            <a:pPr marL="15166">
              <a:spcBef>
                <a:spcPts val="119"/>
              </a:spcBef>
            </a:pPr>
            <a:r>
              <a:rPr sz="2900" b="1" spc="-6" dirty="0">
                <a:solidFill>
                  <a:srgbClr val="FF0000"/>
                </a:solidFill>
                <a:latin typeface="Times New Roman"/>
                <a:cs typeface="Times New Roman"/>
              </a:rPr>
              <a:t>main()</a:t>
            </a:r>
            <a:endParaRPr sz="2900">
              <a:latin typeface="Times New Roman"/>
              <a:cs typeface="Times New Roman"/>
            </a:endParaRPr>
          </a:p>
          <a:p>
            <a:pPr marL="15166">
              <a:lnSpc>
                <a:spcPts val="3439"/>
              </a:lnSpc>
            </a:pPr>
            <a:r>
              <a:rPr sz="2900" b="1" spc="-6" dirty="0">
                <a:solidFill>
                  <a:srgbClr val="FF0000"/>
                </a:solidFill>
                <a:latin typeface="Times New Roman"/>
                <a:cs typeface="Times New Roman"/>
              </a:rPr>
              <a:t>{</a:t>
            </a:r>
            <a:endParaRPr sz="2900">
              <a:latin typeface="Times New Roman"/>
              <a:cs typeface="Times New Roman"/>
            </a:endParaRPr>
          </a:p>
          <a:p>
            <a:pPr marL="15166">
              <a:lnSpc>
                <a:spcPts val="3433"/>
              </a:lnSpc>
            </a:pPr>
            <a:r>
              <a:rPr sz="2900" b="1" spc="-6" dirty="0">
                <a:solidFill>
                  <a:srgbClr val="FF0000"/>
                </a:solidFill>
                <a:latin typeface="Times New Roman"/>
                <a:cs typeface="Times New Roman"/>
              </a:rPr>
              <a:t>int</a:t>
            </a:r>
            <a:r>
              <a:rPr sz="2900" b="1" spc="-125" dirty="0">
                <a:solidFill>
                  <a:srgbClr val="FF0000"/>
                </a:solidFill>
                <a:latin typeface="Times New Roman"/>
                <a:cs typeface="Times New Roman"/>
              </a:rPr>
              <a:t> </a:t>
            </a:r>
            <a:r>
              <a:rPr sz="2900" b="1" spc="-6" dirty="0">
                <a:solidFill>
                  <a:srgbClr val="FF0000"/>
                </a:solidFill>
                <a:latin typeface="Times New Roman"/>
                <a:cs typeface="Times New Roman"/>
              </a:rPr>
              <a:t>i,j;</a:t>
            </a:r>
            <a:endParaRPr sz="2900">
              <a:latin typeface="Times New Roman"/>
              <a:cs typeface="Times New Roman"/>
            </a:endParaRPr>
          </a:p>
          <a:p>
            <a:pPr marL="15166">
              <a:lnSpc>
                <a:spcPts val="3433"/>
              </a:lnSpc>
            </a:pPr>
            <a:r>
              <a:rPr sz="2900" b="1" spc="-6" dirty="0">
                <a:solidFill>
                  <a:srgbClr val="FF0000"/>
                </a:solidFill>
                <a:latin typeface="Times New Roman"/>
                <a:cs typeface="Times New Roman"/>
              </a:rPr>
              <a:t>char</a:t>
            </a:r>
            <a:r>
              <a:rPr sz="2900" b="1" spc="-12" dirty="0">
                <a:solidFill>
                  <a:srgbClr val="FF0000"/>
                </a:solidFill>
                <a:latin typeface="Times New Roman"/>
                <a:cs typeface="Times New Roman"/>
              </a:rPr>
              <a:t> </a:t>
            </a:r>
            <a:r>
              <a:rPr sz="2900" b="1" spc="-6" dirty="0">
                <a:solidFill>
                  <a:srgbClr val="FF0000"/>
                </a:solidFill>
                <a:latin typeface="Times New Roman"/>
                <a:cs typeface="Times New Roman"/>
              </a:rPr>
              <a:t>command[5],val[30];</a:t>
            </a:r>
            <a:endParaRPr sz="2900">
              <a:latin typeface="Times New Roman"/>
              <a:cs typeface="Times New Roman"/>
            </a:endParaRPr>
          </a:p>
          <a:p>
            <a:pPr marL="15166">
              <a:lnSpc>
                <a:spcPts val="3439"/>
              </a:lnSpc>
            </a:pPr>
            <a:r>
              <a:rPr sz="2900" b="1" spc="-6" dirty="0">
                <a:solidFill>
                  <a:srgbClr val="FF0000"/>
                </a:solidFill>
                <a:latin typeface="Times New Roman"/>
                <a:cs typeface="Times New Roman"/>
              </a:rPr>
              <a:t>_QUEUE</a:t>
            </a:r>
            <a:r>
              <a:rPr sz="2900" b="1" spc="-12" dirty="0">
                <a:solidFill>
                  <a:srgbClr val="FF0000"/>
                </a:solidFill>
                <a:latin typeface="Times New Roman"/>
                <a:cs typeface="Times New Roman"/>
              </a:rPr>
              <a:t> q;</a:t>
            </a:r>
            <a:endParaRPr sz="2900">
              <a:latin typeface="Times New Roman"/>
              <a:cs typeface="Times New Roman"/>
            </a:endParaRPr>
          </a:p>
          <a:p>
            <a:pPr marL="15166" marR="5430308" indent="90998">
              <a:lnSpc>
                <a:spcPts val="6867"/>
              </a:lnSpc>
              <a:spcBef>
                <a:spcPts val="794"/>
              </a:spcBef>
            </a:pPr>
            <a:r>
              <a:rPr sz="2900" b="1" spc="-6" dirty="0">
                <a:solidFill>
                  <a:srgbClr val="FF0000"/>
                </a:solidFill>
                <a:latin typeface="Times New Roman"/>
                <a:cs typeface="Times New Roman"/>
              </a:rPr>
              <a:t>init_queue(&amp;q);  </a:t>
            </a:r>
            <a:r>
              <a:rPr sz="2900" b="1" spc="-12" dirty="0">
                <a:solidFill>
                  <a:srgbClr val="FF0000"/>
                </a:solidFill>
                <a:latin typeface="Times New Roman"/>
                <a:cs typeface="Times New Roman"/>
              </a:rPr>
              <a:t>command[0]='\0';</a:t>
            </a:r>
            <a:endParaRPr sz="2900">
              <a:latin typeface="Times New Roman"/>
              <a:cs typeface="Times New Roman"/>
            </a:endParaRPr>
          </a:p>
          <a:p>
            <a:pPr marL="15166">
              <a:lnSpc>
                <a:spcPts val="2633"/>
              </a:lnSpc>
            </a:pPr>
            <a:r>
              <a:rPr sz="2900" b="1" spc="-6" dirty="0">
                <a:solidFill>
                  <a:srgbClr val="FF0000"/>
                </a:solidFill>
                <a:latin typeface="Times New Roman"/>
                <a:cs typeface="Times New Roman"/>
              </a:rPr>
              <a:t>printf("For </a:t>
            </a:r>
            <a:r>
              <a:rPr sz="2900" b="1" dirty="0">
                <a:solidFill>
                  <a:srgbClr val="FF0000"/>
                </a:solidFill>
                <a:latin typeface="Times New Roman"/>
                <a:cs typeface="Times New Roman"/>
              </a:rPr>
              <a:t>entering a name </a:t>
            </a:r>
            <a:r>
              <a:rPr sz="2900" b="1" spc="-6" dirty="0">
                <a:solidFill>
                  <a:srgbClr val="FF0000"/>
                </a:solidFill>
                <a:latin typeface="Times New Roman"/>
                <a:cs typeface="Times New Roman"/>
              </a:rPr>
              <a:t>use </a:t>
            </a:r>
            <a:r>
              <a:rPr sz="2900" b="1" dirty="0">
                <a:solidFill>
                  <a:srgbClr val="FF0000"/>
                </a:solidFill>
                <a:latin typeface="Times New Roman"/>
                <a:cs typeface="Times New Roman"/>
              </a:rPr>
              <a:t>'enter</a:t>
            </a:r>
            <a:r>
              <a:rPr sz="2900" b="1" spc="-66" dirty="0">
                <a:solidFill>
                  <a:srgbClr val="FF0000"/>
                </a:solidFill>
                <a:latin typeface="Times New Roman"/>
                <a:cs typeface="Times New Roman"/>
              </a:rPr>
              <a:t> </a:t>
            </a:r>
            <a:r>
              <a:rPr sz="2900" b="1" dirty="0">
                <a:solidFill>
                  <a:srgbClr val="FF0000"/>
                </a:solidFill>
                <a:latin typeface="Times New Roman"/>
                <a:cs typeface="Times New Roman"/>
              </a:rPr>
              <a:t>&lt;name&gt;'\n");</a:t>
            </a:r>
            <a:endParaRPr sz="2900">
              <a:latin typeface="Times New Roman"/>
              <a:cs typeface="Times New Roman"/>
            </a:endParaRPr>
          </a:p>
          <a:p>
            <a:pPr marL="15166" marR="1869251">
              <a:lnSpc>
                <a:spcPct val="99900"/>
              </a:lnSpc>
              <a:tabLst>
                <a:tab pos="1995132" algn="l"/>
                <a:tab pos="3410152" algn="l"/>
              </a:tabLst>
            </a:pPr>
            <a:r>
              <a:rPr sz="2900" b="1" spc="-6" dirty="0">
                <a:solidFill>
                  <a:srgbClr val="FF0000"/>
                </a:solidFill>
                <a:latin typeface="Times New Roman"/>
                <a:cs typeface="Times New Roman"/>
              </a:rPr>
              <a:t>printf("For	deleting	use </a:t>
            </a:r>
            <a:r>
              <a:rPr sz="2900" b="1" dirty="0">
                <a:solidFill>
                  <a:srgbClr val="FF0000"/>
                </a:solidFill>
                <a:latin typeface="Times New Roman"/>
                <a:cs typeface="Times New Roman"/>
              </a:rPr>
              <a:t>'delete' </a:t>
            </a:r>
            <a:r>
              <a:rPr sz="2900" b="1" spc="-6" dirty="0">
                <a:solidFill>
                  <a:srgbClr val="FF0000"/>
                </a:solidFill>
                <a:latin typeface="Times New Roman"/>
                <a:cs typeface="Times New Roman"/>
              </a:rPr>
              <a:t>\n");  printf("To end the session use </a:t>
            </a:r>
            <a:r>
              <a:rPr sz="2900" b="1" dirty="0">
                <a:solidFill>
                  <a:srgbClr val="FF0000"/>
                </a:solidFill>
                <a:latin typeface="Times New Roman"/>
                <a:cs typeface="Times New Roman"/>
              </a:rPr>
              <a:t>'bye' </a:t>
            </a:r>
            <a:r>
              <a:rPr sz="2900" b="1" spc="-6" dirty="0">
                <a:solidFill>
                  <a:srgbClr val="FF0000"/>
                </a:solidFill>
                <a:latin typeface="Times New Roman"/>
                <a:cs typeface="Times New Roman"/>
              </a:rPr>
              <a:t>\n");  while(strcmp(command,"bye")){  scanf("%s",command);</a:t>
            </a:r>
            <a:endParaRPr sz="2900">
              <a:latin typeface="Times New Roman"/>
              <a:cs typeface="Times New Roman"/>
            </a:endParaRPr>
          </a:p>
        </p:txBody>
      </p:sp>
      <p:grpSp>
        <p:nvGrpSpPr>
          <p:cNvPr id="4" name="object 5"/>
          <p:cNvGrpSpPr>
            <a:grpSpLocks/>
          </p:cNvGrpSpPr>
          <p:nvPr/>
        </p:nvGrpSpPr>
        <p:grpSpPr bwMode="auto">
          <a:xfrm>
            <a:off x="0" y="0"/>
            <a:ext cx="12192000" cy="6858000"/>
            <a:chOff x="0" y="0"/>
            <a:chExt cx="16217900" cy="9118600"/>
          </a:xfrm>
        </p:grpSpPr>
        <p:sp>
          <p:nvSpPr>
            <p:cNvPr id="8"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06263" y="6286669"/>
            <a:ext cx="1321931" cy="276159"/>
          </a:xfrm>
          <a:prstGeom prst="rect">
            <a:avLst/>
          </a:prstGeom>
        </p:spPr>
        <p:txBody>
          <a:bodyPr vert="horz" wrap="square" lIns="0" tIns="14408" rIns="0" bIns="0" rtlCol="0">
            <a:spAutoFit/>
          </a:bodyPr>
          <a:lstStyle/>
          <a:p>
            <a:pPr marL="15166">
              <a:spcBef>
                <a:spcPts val="113"/>
              </a:spcBef>
            </a:pPr>
            <a:r>
              <a:rPr sz="1700" spc="-6" dirty="0">
                <a:latin typeface="Times New Roman"/>
                <a:cs typeface="Times New Roman"/>
              </a:rPr>
              <a:t>July 21,</a:t>
            </a:r>
            <a:r>
              <a:rPr sz="1700" spc="-66" dirty="0">
                <a:latin typeface="Times New Roman"/>
                <a:cs typeface="Times New Roman"/>
              </a:rPr>
              <a:t> </a:t>
            </a:r>
            <a:r>
              <a:rPr sz="1700" spc="-6" dirty="0">
                <a:latin typeface="Times New Roman"/>
                <a:cs typeface="Times New Roman"/>
              </a:rPr>
              <a:t>2009</a:t>
            </a:r>
            <a:endParaRPr sz="1700">
              <a:latin typeface="Times New Roman"/>
              <a:cs typeface="Times New Roman"/>
            </a:endParaRPr>
          </a:p>
        </p:txBody>
      </p:sp>
      <p:sp>
        <p:nvSpPr>
          <p:cNvPr id="3" name="object 3"/>
          <p:cNvSpPr txBox="1"/>
          <p:nvPr/>
        </p:nvSpPr>
        <p:spPr>
          <a:xfrm>
            <a:off x="4502846" y="6286669"/>
            <a:ext cx="668183" cy="276159"/>
          </a:xfrm>
          <a:prstGeom prst="rect">
            <a:avLst/>
          </a:prstGeom>
        </p:spPr>
        <p:txBody>
          <a:bodyPr vert="horz" wrap="square" lIns="0" tIns="14408" rIns="0" bIns="0" rtlCol="0">
            <a:spAutoFit/>
          </a:bodyPr>
          <a:lstStyle/>
          <a:p>
            <a:pPr marL="15166">
              <a:spcBef>
                <a:spcPts val="113"/>
              </a:spcBef>
            </a:pPr>
            <a:r>
              <a:rPr sz="1700" spc="-6" dirty="0">
                <a:latin typeface="Times New Roman"/>
                <a:cs typeface="Times New Roman"/>
              </a:rPr>
              <a:t>Progra</a:t>
            </a:r>
            <a:endParaRPr sz="1700">
              <a:latin typeface="Times New Roman"/>
              <a:cs typeface="Times New Roman"/>
            </a:endParaRPr>
          </a:p>
        </p:txBody>
      </p:sp>
      <p:sp>
        <p:nvSpPr>
          <p:cNvPr id="4" name="object 4"/>
          <p:cNvSpPr txBox="1"/>
          <p:nvPr/>
        </p:nvSpPr>
        <p:spPr>
          <a:xfrm>
            <a:off x="5153804" y="6318821"/>
            <a:ext cx="6014494" cy="230832"/>
          </a:xfrm>
          <a:prstGeom prst="rect">
            <a:avLst/>
          </a:prstGeom>
        </p:spPr>
        <p:txBody>
          <a:bodyPr vert="horz" wrap="square" lIns="0" tIns="0" rIns="0" bIns="0" rtlCol="0">
            <a:spAutoFit/>
          </a:bodyPr>
          <a:lstStyle/>
          <a:p>
            <a:pPr>
              <a:lnSpc>
                <a:spcPts val="1821"/>
              </a:lnSpc>
              <a:tabLst>
                <a:tab pos="5158831" algn="l"/>
              </a:tabLst>
            </a:pPr>
            <a:r>
              <a:rPr sz="1700" spc="-6" dirty="0">
                <a:latin typeface="Times New Roman"/>
                <a:cs typeface="Times New Roman"/>
              </a:rPr>
              <a:t>mming and Data Structure</a:t>
            </a:r>
            <a:r>
              <a:rPr sz="1700" dirty="0">
                <a:latin typeface="Times New Roman"/>
                <a:cs typeface="Times New Roman"/>
              </a:rPr>
              <a:t>	</a:t>
            </a:r>
            <a:r>
              <a:rPr sz="1700" spc="-6" dirty="0">
                <a:latin typeface="Times New Roman"/>
                <a:cs typeface="Times New Roman"/>
              </a:rPr>
              <a:t>72</a:t>
            </a:r>
            <a:endParaRPr sz="1700">
              <a:latin typeface="Times New Roman"/>
              <a:cs typeface="Times New Roman"/>
            </a:endParaRPr>
          </a:p>
        </p:txBody>
      </p:sp>
      <p:sp>
        <p:nvSpPr>
          <p:cNvPr id="5" name="object 5"/>
          <p:cNvSpPr/>
          <p:nvPr/>
        </p:nvSpPr>
        <p:spPr>
          <a:xfrm>
            <a:off x="1205616" y="293186"/>
            <a:ext cx="10392067" cy="764833"/>
          </a:xfrm>
          <a:custGeom>
            <a:avLst/>
            <a:gdLst/>
            <a:ahLst/>
            <a:cxnLst/>
            <a:rect l="l" t="t" r="r" b="b"/>
            <a:pathLst>
              <a:path w="7772400" h="762000">
                <a:moveTo>
                  <a:pt x="7772400" y="761999"/>
                </a:moveTo>
                <a:lnTo>
                  <a:pt x="7772400" y="0"/>
                </a:lnTo>
                <a:lnTo>
                  <a:pt x="0" y="0"/>
                </a:lnTo>
                <a:lnTo>
                  <a:pt x="0" y="762000"/>
                </a:lnTo>
                <a:lnTo>
                  <a:pt x="7772400" y="761999"/>
                </a:lnTo>
                <a:close/>
              </a:path>
            </a:pathLst>
          </a:custGeom>
          <a:ln w="9144">
            <a:solidFill>
              <a:srgbClr val="9A3300"/>
            </a:solidFill>
          </a:ln>
        </p:spPr>
        <p:txBody>
          <a:bodyPr wrap="square" lIns="0" tIns="0" rIns="0" bIns="0" rtlCol="0"/>
          <a:lstStyle/>
          <a:p>
            <a:endParaRPr/>
          </a:p>
        </p:txBody>
      </p:sp>
      <p:sp>
        <p:nvSpPr>
          <p:cNvPr id="6" name="object 6"/>
          <p:cNvSpPr/>
          <p:nvPr/>
        </p:nvSpPr>
        <p:spPr>
          <a:xfrm>
            <a:off x="0" y="1287468"/>
            <a:ext cx="7009551" cy="2657794"/>
          </a:xfrm>
          <a:custGeom>
            <a:avLst/>
            <a:gdLst/>
            <a:ahLst/>
            <a:cxnLst/>
            <a:rect l="l" t="t" r="r" b="b"/>
            <a:pathLst>
              <a:path w="5242560" h="2647950">
                <a:moveTo>
                  <a:pt x="0" y="2647950"/>
                </a:moveTo>
                <a:lnTo>
                  <a:pt x="5242051" y="2647950"/>
                </a:lnTo>
                <a:lnTo>
                  <a:pt x="5242051" y="0"/>
                </a:lnTo>
                <a:lnTo>
                  <a:pt x="0" y="0"/>
                </a:lnTo>
                <a:lnTo>
                  <a:pt x="0" y="2647950"/>
                </a:lnTo>
                <a:close/>
              </a:path>
            </a:pathLst>
          </a:custGeom>
          <a:solidFill>
            <a:srgbClr val="CCCCFF"/>
          </a:solidFill>
        </p:spPr>
        <p:txBody>
          <a:bodyPr wrap="square" lIns="0" tIns="0" rIns="0" bIns="0" rtlCol="0"/>
          <a:lstStyle/>
          <a:p>
            <a:endParaRPr/>
          </a:p>
        </p:txBody>
      </p:sp>
      <p:sp>
        <p:nvSpPr>
          <p:cNvPr id="7" name="object 7"/>
          <p:cNvSpPr txBox="1">
            <a:spLocks noGrp="1"/>
          </p:cNvSpPr>
          <p:nvPr>
            <p:ph type="body" idx="1"/>
          </p:nvPr>
        </p:nvSpPr>
        <p:spPr>
          <a:xfrm>
            <a:off x="696201" y="1287469"/>
            <a:ext cx="6815124" cy="1751687"/>
          </a:xfrm>
          <a:prstGeom prst="rect">
            <a:avLst/>
          </a:prstGeom>
        </p:spPr>
        <p:txBody>
          <a:bodyPr vert="horz" wrap="square" lIns="0" tIns="15166" rIns="0" bIns="0" rtlCol="0">
            <a:spAutoFit/>
          </a:bodyPr>
          <a:lstStyle/>
          <a:p>
            <a:pPr marL="15166" marR="6067">
              <a:lnSpc>
                <a:spcPct val="100000"/>
              </a:lnSpc>
              <a:spcBef>
                <a:spcPts val="119"/>
              </a:spcBef>
            </a:pPr>
            <a:r>
              <a:rPr spc="-6" dirty="0"/>
              <a:t>if(!strcmp(command,"enter")) {  scanf("%s",val);  if((enqueue(&amp;q,val)==NULL))  printf("No more pushing please \n");  else printf("Name </a:t>
            </a:r>
            <a:r>
              <a:rPr dirty="0"/>
              <a:t>entered </a:t>
            </a:r>
            <a:r>
              <a:rPr spc="-6" dirty="0"/>
              <a:t>%s </a:t>
            </a:r>
            <a:r>
              <a:rPr dirty="0"/>
              <a:t>\n",val);</a:t>
            </a:r>
          </a:p>
        </p:txBody>
      </p:sp>
      <p:sp>
        <p:nvSpPr>
          <p:cNvPr id="8" name="object 8"/>
          <p:cNvSpPr txBox="1"/>
          <p:nvPr/>
        </p:nvSpPr>
        <p:spPr>
          <a:xfrm>
            <a:off x="89317" y="3142442"/>
            <a:ext cx="195276" cy="461590"/>
          </a:xfrm>
          <a:prstGeom prst="rect">
            <a:avLst/>
          </a:prstGeom>
        </p:spPr>
        <p:txBody>
          <a:bodyPr vert="horz" wrap="square" lIns="0" tIns="15166" rIns="0" bIns="0" rtlCol="0">
            <a:spAutoFit/>
          </a:bodyPr>
          <a:lstStyle/>
          <a:p>
            <a:pPr marL="15166">
              <a:spcBef>
                <a:spcPts val="119"/>
              </a:spcBef>
            </a:pPr>
            <a:r>
              <a:rPr sz="2900" b="1" spc="-6" dirty="0">
                <a:solidFill>
                  <a:srgbClr val="FF0000"/>
                </a:solidFill>
                <a:latin typeface="Times New Roman"/>
                <a:cs typeface="Times New Roman"/>
              </a:rPr>
              <a:t>}</a:t>
            </a:r>
            <a:endParaRPr sz="2900">
              <a:latin typeface="Times New Roman"/>
              <a:cs typeface="Times New Roman"/>
            </a:endParaRPr>
          </a:p>
        </p:txBody>
      </p:sp>
      <p:sp>
        <p:nvSpPr>
          <p:cNvPr id="9" name="object 9"/>
          <p:cNvSpPr/>
          <p:nvPr/>
        </p:nvSpPr>
        <p:spPr>
          <a:xfrm>
            <a:off x="5251391" y="3480243"/>
            <a:ext cx="6940780" cy="3378011"/>
          </a:xfrm>
          <a:custGeom>
            <a:avLst/>
            <a:gdLst/>
            <a:ahLst/>
            <a:cxnLst/>
            <a:rect l="l" t="t" r="r" b="b"/>
            <a:pathLst>
              <a:path w="5191125" h="3365500">
                <a:moveTo>
                  <a:pt x="0" y="0"/>
                </a:moveTo>
                <a:lnTo>
                  <a:pt x="0" y="3365246"/>
                </a:lnTo>
                <a:lnTo>
                  <a:pt x="5190998" y="3365246"/>
                </a:lnTo>
                <a:lnTo>
                  <a:pt x="5190998" y="0"/>
                </a:lnTo>
                <a:lnTo>
                  <a:pt x="0" y="0"/>
                </a:lnTo>
                <a:close/>
              </a:path>
            </a:pathLst>
          </a:custGeom>
          <a:solidFill>
            <a:srgbClr val="00CC9A"/>
          </a:solidFill>
        </p:spPr>
        <p:txBody>
          <a:bodyPr wrap="square" lIns="0" tIns="0" rIns="0" bIns="0" rtlCol="0"/>
          <a:lstStyle/>
          <a:p>
            <a:endParaRPr/>
          </a:p>
        </p:txBody>
      </p:sp>
      <p:sp>
        <p:nvSpPr>
          <p:cNvPr id="10" name="object 10"/>
          <p:cNvSpPr txBox="1"/>
          <p:nvPr/>
        </p:nvSpPr>
        <p:spPr>
          <a:xfrm>
            <a:off x="5357687" y="3501914"/>
            <a:ext cx="5741957" cy="907866"/>
          </a:xfrm>
          <a:prstGeom prst="rect">
            <a:avLst/>
          </a:prstGeom>
        </p:spPr>
        <p:txBody>
          <a:bodyPr vert="horz" wrap="square" lIns="0" tIns="15166" rIns="0" bIns="0" rtlCol="0">
            <a:spAutoFit/>
          </a:bodyPr>
          <a:lstStyle/>
          <a:p>
            <a:pPr marL="15166" marR="6067">
              <a:spcBef>
                <a:spcPts val="119"/>
              </a:spcBef>
            </a:pPr>
            <a:r>
              <a:rPr sz="2900" b="1" spc="-6" dirty="0">
                <a:solidFill>
                  <a:srgbClr val="FF0000"/>
                </a:solidFill>
                <a:latin typeface="Times New Roman"/>
                <a:cs typeface="Times New Roman"/>
              </a:rPr>
              <a:t>if(!strcmp(command,"delete")) {  if(!isEmpty(&amp;q))</a:t>
            </a:r>
            <a:endParaRPr sz="2900">
              <a:latin typeface="Times New Roman"/>
              <a:cs typeface="Times New Roman"/>
            </a:endParaRPr>
          </a:p>
        </p:txBody>
      </p:sp>
      <p:sp>
        <p:nvSpPr>
          <p:cNvPr id="11" name="object 11"/>
          <p:cNvSpPr txBox="1"/>
          <p:nvPr/>
        </p:nvSpPr>
        <p:spPr>
          <a:xfrm>
            <a:off x="5357687" y="4235541"/>
            <a:ext cx="6747202" cy="2631415"/>
          </a:xfrm>
          <a:prstGeom prst="rect">
            <a:avLst/>
          </a:prstGeom>
        </p:spPr>
        <p:txBody>
          <a:bodyPr vert="horz" wrap="square" lIns="0" tIns="15166" rIns="0" bIns="0" rtlCol="0">
            <a:spAutoFit/>
          </a:bodyPr>
          <a:lstStyle/>
          <a:p>
            <a:pPr marL="15166">
              <a:lnSpc>
                <a:spcPts val="3439"/>
              </a:lnSpc>
              <a:spcBef>
                <a:spcPts val="119"/>
              </a:spcBef>
            </a:pPr>
            <a:r>
              <a:rPr sz="2900" b="1" spc="-6" dirty="0">
                <a:solidFill>
                  <a:srgbClr val="FF0000"/>
                </a:solidFill>
                <a:latin typeface="Times New Roman"/>
                <a:cs typeface="Times New Roman"/>
              </a:rPr>
              <a:t>printf("%s</a:t>
            </a:r>
            <a:r>
              <a:rPr sz="2900" b="1" spc="12" dirty="0">
                <a:solidFill>
                  <a:srgbClr val="FF0000"/>
                </a:solidFill>
                <a:latin typeface="Times New Roman"/>
                <a:cs typeface="Times New Roman"/>
              </a:rPr>
              <a:t> </a:t>
            </a:r>
            <a:r>
              <a:rPr sz="2900" b="1" spc="-6" dirty="0">
                <a:solidFill>
                  <a:srgbClr val="FF0000"/>
                </a:solidFill>
                <a:latin typeface="Times New Roman"/>
                <a:cs typeface="Times New Roman"/>
              </a:rPr>
              <a:t>\n",dequeue(&amp;q,val));</a:t>
            </a:r>
            <a:endParaRPr sz="2900">
              <a:latin typeface="Times New Roman"/>
              <a:cs typeface="Times New Roman"/>
            </a:endParaRPr>
          </a:p>
          <a:p>
            <a:pPr marL="15166">
              <a:lnSpc>
                <a:spcPts val="3433"/>
              </a:lnSpc>
            </a:pPr>
            <a:r>
              <a:rPr sz="2900" b="1" spc="-6" dirty="0">
                <a:solidFill>
                  <a:srgbClr val="FF0000"/>
                </a:solidFill>
                <a:latin typeface="Times New Roman"/>
                <a:cs typeface="Times New Roman"/>
              </a:rPr>
              <a:t>else printf("Name deleted %s</a:t>
            </a:r>
            <a:r>
              <a:rPr sz="2900" b="1" spc="42" dirty="0">
                <a:solidFill>
                  <a:srgbClr val="FF0000"/>
                </a:solidFill>
                <a:latin typeface="Times New Roman"/>
                <a:cs typeface="Times New Roman"/>
              </a:rPr>
              <a:t> </a:t>
            </a:r>
            <a:r>
              <a:rPr sz="2900" b="1" dirty="0">
                <a:solidFill>
                  <a:srgbClr val="FF0000"/>
                </a:solidFill>
                <a:latin typeface="Times New Roman"/>
                <a:cs typeface="Times New Roman"/>
              </a:rPr>
              <a:t>\n",val);</a:t>
            </a:r>
            <a:endParaRPr sz="2900">
              <a:latin typeface="Times New Roman"/>
              <a:cs typeface="Times New Roman"/>
            </a:endParaRPr>
          </a:p>
          <a:p>
            <a:pPr marL="15166">
              <a:lnSpc>
                <a:spcPts val="3433"/>
              </a:lnSpc>
            </a:pPr>
            <a:r>
              <a:rPr sz="2900" b="1" spc="-6" dirty="0">
                <a:solidFill>
                  <a:srgbClr val="FF0000"/>
                </a:solidFill>
                <a:latin typeface="Times New Roman"/>
                <a:cs typeface="Times New Roman"/>
              </a:rPr>
              <a:t>}</a:t>
            </a:r>
            <a:endParaRPr sz="2900">
              <a:latin typeface="Times New Roman"/>
              <a:cs typeface="Times New Roman"/>
            </a:endParaRPr>
          </a:p>
          <a:p>
            <a:pPr marL="15166">
              <a:lnSpc>
                <a:spcPts val="3433"/>
              </a:lnSpc>
            </a:pPr>
            <a:r>
              <a:rPr sz="2900" b="1" spc="-6" dirty="0">
                <a:solidFill>
                  <a:srgbClr val="FF0000"/>
                </a:solidFill>
                <a:latin typeface="Times New Roman"/>
                <a:cs typeface="Times New Roman"/>
              </a:rPr>
              <a:t>} /* while</a:t>
            </a:r>
            <a:r>
              <a:rPr sz="2900" b="1" spc="-18" dirty="0">
                <a:solidFill>
                  <a:srgbClr val="FF0000"/>
                </a:solidFill>
                <a:latin typeface="Times New Roman"/>
                <a:cs typeface="Times New Roman"/>
              </a:rPr>
              <a:t> </a:t>
            </a:r>
            <a:r>
              <a:rPr sz="2900" b="1" spc="-6" dirty="0">
                <a:solidFill>
                  <a:srgbClr val="FF0000"/>
                </a:solidFill>
                <a:latin typeface="Times New Roman"/>
                <a:cs typeface="Times New Roman"/>
              </a:rPr>
              <a:t>*/</a:t>
            </a:r>
            <a:endParaRPr sz="2900">
              <a:latin typeface="Times New Roman"/>
              <a:cs typeface="Times New Roman"/>
            </a:endParaRPr>
          </a:p>
          <a:p>
            <a:pPr marL="15166">
              <a:lnSpc>
                <a:spcPts val="3433"/>
              </a:lnSpc>
            </a:pPr>
            <a:r>
              <a:rPr sz="2900" b="1" spc="-6" dirty="0">
                <a:solidFill>
                  <a:srgbClr val="FF0000"/>
                </a:solidFill>
                <a:latin typeface="Times New Roman"/>
                <a:cs typeface="Times New Roman"/>
              </a:rPr>
              <a:t>printf("End session</a:t>
            </a:r>
            <a:r>
              <a:rPr sz="2900" b="1" spc="6" dirty="0">
                <a:solidFill>
                  <a:srgbClr val="FF0000"/>
                </a:solidFill>
                <a:latin typeface="Times New Roman"/>
                <a:cs typeface="Times New Roman"/>
              </a:rPr>
              <a:t> </a:t>
            </a:r>
            <a:r>
              <a:rPr sz="2900" b="1" spc="-6" dirty="0">
                <a:solidFill>
                  <a:srgbClr val="FF0000"/>
                </a:solidFill>
                <a:latin typeface="Times New Roman"/>
                <a:cs typeface="Times New Roman"/>
              </a:rPr>
              <a:t>\n");</a:t>
            </a:r>
            <a:endParaRPr sz="2900">
              <a:latin typeface="Times New Roman"/>
              <a:cs typeface="Times New Roman"/>
            </a:endParaRPr>
          </a:p>
          <a:p>
            <a:pPr marL="15166">
              <a:lnSpc>
                <a:spcPts val="3439"/>
              </a:lnSpc>
            </a:pPr>
            <a:r>
              <a:rPr sz="2900" b="1" spc="-6" dirty="0">
                <a:solidFill>
                  <a:srgbClr val="FF0000"/>
                </a:solidFill>
                <a:latin typeface="Times New Roman"/>
                <a:cs typeface="Times New Roman"/>
              </a:rPr>
              <a:t>}</a:t>
            </a:r>
            <a:endParaRPr sz="2900">
              <a:latin typeface="Times New Roman"/>
              <a:cs typeface="Times New Roman"/>
            </a:endParaRPr>
          </a:p>
        </p:txBody>
      </p:sp>
      <p:grpSp>
        <p:nvGrpSpPr>
          <p:cNvPr id="12" name="object 5"/>
          <p:cNvGrpSpPr>
            <a:grpSpLocks/>
          </p:cNvGrpSpPr>
          <p:nvPr/>
        </p:nvGrpSpPr>
        <p:grpSpPr bwMode="auto">
          <a:xfrm>
            <a:off x="0" y="0"/>
            <a:ext cx="12192000" cy="6858000"/>
            <a:chOff x="0" y="0"/>
            <a:chExt cx="16217900" cy="9118600"/>
          </a:xfrm>
        </p:grpSpPr>
        <p:sp>
          <p:nvSpPr>
            <p:cNvPr id="1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0" y="4040866"/>
            <a:ext cx="2547075" cy="611866"/>
          </a:xfrm>
          <a:custGeom>
            <a:avLst/>
            <a:gdLst/>
            <a:ahLst/>
            <a:cxnLst/>
            <a:rect l="l" t="t" r="r" b="b"/>
            <a:pathLst>
              <a:path w="1905000" h="609600">
                <a:moveTo>
                  <a:pt x="0" y="609600"/>
                </a:moveTo>
                <a:lnTo>
                  <a:pt x="1905000" y="609600"/>
                </a:lnTo>
                <a:lnTo>
                  <a:pt x="1905000" y="0"/>
                </a:lnTo>
                <a:lnTo>
                  <a:pt x="0" y="0"/>
                </a:lnTo>
                <a:lnTo>
                  <a:pt x="0" y="609600"/>
                </a:lnTo>
                <a:close/>
              </a:path>
            </a:pathLst>
          </a:custGeom>
          <a:solidFill>
            <a:srgbClr val="CCCCFF"/>
          </a:solidFill>
        </p:spPr>
        <p:txBody>
          <a:bodyPr wrap="square" lIns="0" tIns="0" rIns="0" bIns="0" rtlCol="0"/>
          <a:lstStyle/>
          <a:p>
            <a:endParaRPr/>
          </a:p>
        </p:txBody>
      </p:sp>
      <p:sp>
        <p:nvSpPr>
          <p:cNvPr id="3" name="object 3"/>
          <p:cNvSpPr/>
          <p:nvPr/>
        </p:nvSpPr>
        <p:spPr>
          <a:xfrm>
            <a:off x="2530094" y="4040866"/>
            <a:ext cx="6112981" cy="611866"/>
          </a:xfrm>
          <a:custGeom>
            <a:avLst/>
            <a:gdLst/>
            <a:ahLst/>
            <a:cxnLst/>
            <a:rect l="l" t="t" r="r" b="b"/>
            <a:pathLst>
              <a:path w="4572000" h="609600">
                <a:moveTo>
                  <a:pt x="4572000" y="609600"/>
                </a:moveTo>
                <a:lnTo>
                  <a:pt x="4572000" y="0"/>
                </a:lnTo>
                <a:lnTo>
                  <a:pt x="0" y="0"/>
                </a:lnTo>
                <a:lnTo>
                  <a:pt x="0" y="609600"/>
                </a:lnTo>
                <a:lnTo>
                  <a:pt x="4572000" y="609600"/>
                </a:lnTo>
                <a:close/>
              </a:path>
            </a:pathLst>
          </a:custGeom>
          <a:ln w="32004">
            <a:solidFill>
              <a:srgbClr val="800000"/>
            </a:solidFill>
          </a:ln>
        </p:spPr>
        <p:txBody>
          <a:bodyPr wrap="square" lIns="0" tIns="0" rIns="0" bIns="0" rtlCol="0"/>
          <a:lstStyle/>
          <a:p>
            <a:endParaRPr/>
          </a:p>
        </p:txBody>
      </p:sp>
      <p:sp>
        <p:nvSpPr>
          <p:cNvPr id="4" name="object 4"/>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marL="517172">
              <a:lnSpc>
                <a:spcPct val="100000"/>
              </a:lnSpc>
              <a:spcBef>
                <a:spcPts val="1176"/>
              </a:spcBef>
            </a:pPr>
            <a:r>
              <a:rPr sz="3800" spc="-12" dirty="0">
                <a:solidFill>
                  <a:srgbClr val="A50021"/>
                </a:solidFill>
                <a:latin typeface="Arial"/>
                <a:cs typeface="Arial"/>
              </a:rPr>
              <a:t>Problem </a:t>
            </a:r>
            <a:r>
              <a:rPr sz="3800" spc="-6" dirty="0">
                <a:solidFill>
                  <a:srgbClr val="A50021"/>
                </a:solidFill>
                <a:latin typeface="Arial"/>
                <a:cs typeface="Arial"/>
              </a:rPr>
              <a:t>With </a:t>
            </a:r>
            <a:r>
              <a:rPr sz="3800" spc="-12" dirty="0">
                <a:solidFill>
                  <a:srgbClr val="A50021"/>
                </a:solidFill>
                <a:latin typeface="Arial"/>
                <a:cs typeface="Arial"/>
              </a:rPr>
              <a:t>Array</a:t>
            </a:r>
            <a:r>
              <a:rPr sz="3800" spc="24" dirty="0">
                <a:solidFill>
                  <a:srgbClr val="A50021"/>
                </a:solidFill>
                <a:latin typeface="Arial"/>
                <a:cs typeface="Arial"/>
              </a:rPr>
              <a:t> </a:t>
            </a:r>
            <a:r>
              <a:rPr sz="3800" spc="-12" dirty="0">
                <a:solidFill>
                  <a:srgbClr val="A50021"/>
                </a:solidFill>
                <a:latin typeface="Arial"/>
                <a:cs typeface="Arial"/>
              </a:rPr>
              <a:t>Implementation</a:t>
            </a:r>
            <a:endParaRPr sz="3800">
              <a:latin typeface="Arial"/>
              <a:cs typeface="Arial"/>
            </a:endParaRPr>
          </a:p>
        </p:txBody>
      </p:sp>
      <p:sp>
        <p:nvSpPr>
          <p:cNvPr id="5" name="object 5"/>
          <p:cNvSpPr/>
          <p:nvPr/>
        </p:nvSpPr>
        <p:spPr>
          <a:xfrm>
            <a:off x="2530095" y="4040866"/>
            <a:ext cx="713181" cy="611866"/>
          </a:xfrm>
          <a:custGeom>
            <a:avLst/>
            <a:gdLst/>
            <a:ahLst/>
            <a:cxnLst/>
            <a:rect l="l" t="t" r="r" b="b"/>
            <a:pathLst>
              <a:path w="533400" h="609600">
                <a:moveTo>
                  <a:pt x="533400" y="609600"/>
                </a:moveTo>
                <a:lnTo>
                  <a:pt x="533400" y="0"/>
                </a:lnTo>
                <a:lnTo>
                  <a:pt x="0" y="0"/>
                </a:lnTo>
                <a:lnTo>
                  <a:pt x="0" y="609600"/>
                </a:lnTo>
                <a:lnTo>
                  <a:pt x="533400" y="609600"/>
                </a:lnTo>
                <a:close/>
              </a:path>
            </a:pathLst>
          </a:custGeom>
          <a:solidFill>
            <a:srgbClr val="CCFFFF"/>
          </a:solidFill>
        </p:spPr>
        <p:txBody>
          <a:bodyPr wrap="square" lIns="0" tIns="0" rIns="0" bIns="0" rtlCol="0"/>
          <a:lstStyle/>
          <a:p>
            <a:endParaRPr/>
          </a:p>
        </p:txBody>
      </p:sp>
      <p:sp>
        <p:nvSpPr>
          <p:cNvPr id="6" name="object 6"/>
          <p:cNvSpPr/>
          <p:nvPr/>
        </p:nvSpPr>
        <p:spPr>
          <a:xfrm>
            <a:off x="2530095" y="4040866"/>
            <a:ext cx="713181" cy="611866"/>
          </a:xfrm>
          <a:custGeom>
            <a:avLst/>
            <a:gdLst/>
            <a:ahLst/>
            <a:cxnLst/>
            <a:rect l="l" t="t" r="r" b="b"/>
            <a:pathLst>
              <a:path w="533400" h="609600">
                <a:moveTo>
                  <a:pt x="533400" y="609600"/>
                </a:moveTo>
                <a:lnTo>
                  <a:pt x="533400" y="0"/>
                </a:lnTo>
                <a:lnTo>
                  <a:pt x="0" y="0"/>
                </a:lnTo>
                <a:lnTo>
                  <a:pt x="0" y="609600"/>
                </a:lnTo>
                <a:lnTo>
                  <a:pt x="533400" y="609600"/>
                </a:lnTo>
                <a:close/>
              </a:path>
            </a:pathLst>
          </a:custGeom>
          <a:ln w="32004">
            <a:solidFill>
              <a:srgbClr val="800000"/>
            </a:solidFill>
          </a:ln>
        </p:spPr>
        <p:txBody>
          <a:bodyPr wrap="square" lIns="0" tIns="0" rIns="0" bIns="0" rtlCol="0"/>
          <a:lstStyle/>
          <a:p>
            <a:endParaRPr/>
          </a:p>
        </p:txBody>
      </p:sp>
      <p:sp>
        <p:nvSpPr>
          <p:cNvPr id="7" name="object 7"/>
          <p:cNvSpPr/>
          <p:nvPr/>
        </p:nvSpPr>
        <p:spPr>
          <a:xfrm>
            <a:off x="3243276" y="4040866"/>
            <a:ext cx="713181" cy="611866"/>
          </a:xfrm>
          <a:custGeom>
            <a:avLst/>
            <a:gdLst/>
            <a:ahLst/>
            <a:cxnLst/>
            <a:rect l="l" t="t" r="r" b="b"/>
            <a:pathLst>
              <a:path w="533400" h="609600">
                <a:moveTo>
                  <a:pt x="533399" y="609600"/>
                </a:moveTo>
                <a:lnTo>
                  <a:pt x="533399" y="0"/>
                </a:lnTo>
                <a:lnTo>
                  <a:pt x="0" y="0"/>
                </a:lnTo>
                <a:lnTo>
                  <a:pt x="0" y="609600"/>
                </a:lnTo>
                <a:lnTo>
                  <a:pt x="533399" y="609600"/>
                </a:lnTo>
                <a:close/>
              </a:path>
            </a:pathLst>
          </a:custGeom>
          <a:solidFill>
            <a:srgbClr val="CCFFFF"/>
          </a:solidFill>
        </p:spPr>
        <p:txBody>
          <a:bodyPr wrap="square" lIns="0" tIns="0" rIns="0" bIns="0" rtlCol="0"/>
          <a:lstStyle/>
          <a:p>
            <a:endParaRPr/>
          </a:p>
        </p:txBody>
      </p:sp>
      <p:sp>
        <p:nvSpPr>
          <p:cNvPr id="8" name="object 8"/>
          <p:cNvSpPr/>
          <p:nvPr/>
        </p:nvSpPr>
        <p:spPr>
          <a:xfrm>
            <a:off x="3243276" y="4040866"/>
            <a:ext cx="713181" cy="611866"/>
          </a:xfrm>
          <a:custGeom>
            <a:avLst/>
            <a:gdLst/>
            <a:ahLst/>
            <a:cxnLst/>
            <a:rect l="l" t="t" r="r" b="b"/>
            <a:pathLst>
              <a:path w="533400" h="609600">
                <a:moveTo>
                  <a:pt x="533399" y="609600"/>
                </a:moveTo>
                <a:lnTo>
                  <a:pt x="533399" y="0"/>
                </a:lnTo>
                <a:lnTo>
                  <a:pt x="0" y="0"/>
                </a:lnTo>
                <a:lnTo>
                  <a:pt x="0" y="609600"/>
                </a:lnTo>
                <a:lnTo>
                  <a:pt x="533399" y="609600"/>
                </a:lnTo>
                <a:close/>
              </a:path>
            </a:pathLst>
          </a:custGeom>
          <a:ln w="32004">
            <a:solidFill>
              <a:srgbClr val="800000"/>
            </a:solidFill>
          </a:ln>
        </p:spPr>
        <p:txBody>
          <a:bodyPr wrap="square" lIns="0" tIns="0" rIns="0" bIns="0" rtlCol="0"/>
          <a:lstStyle/>
          <a:p>
            <a:endParaRPr/>
          </a:p>
        </p:txBody>
      </p:sp>
      <p:sp>
        <p:nvSpPr>
          <p:cNvPr id="9" name="object 9"/>
          <p:cNvSpPr/>
          <p:nvPr/>
        </p:nvSpPr>
        <p:spPr>
          <a:xfrm>
            <a:off x="3956457" y="4040866"/>
            <a:ext cx="713181" cy="611866"/>
          </a:xfrm>
          <a:custGeom>
            <a:avLst/>
            <a:gdLst/>
            <a:ahLst/>
            <a:cxnLst/>
            <a:rect l="l" t="t" r="r" b="b"/>
            <a:pathLst>
              <a:path w="533400" h="609600">
                <a:moveTo>
                  <a:pt x="533400" y="609600"/>
                </a:moveTo>
                <a:lnTo>
                  <a:pt x="533400" y="0"/>
                </a:lnTo>
                <a:lnTo>
                  <a:pt x="0" y="0"/>
                </a:lnTo>
                <a:lnTo>
                  <a:pt x="0" y="609600"/>
                </a:lnTo>
                <a:lnTo>
                  <a:pt x="533400" y="609600"/>
                </a:lnTo>
                <a:close/>
              </a:path>
            </a:pathLst>
          </a:custGeom>
          <a:solidFill>
            <a:srgbClr val="CCFFFF"/>
          </a:solidFill>
        </p:spPr>
        <p:txBody>
          <a:bodyPr wrap="square" lIns="0" tIns="0" rIns="0" bIns="0" rtlCol="0"/>
          <a:lstStyle/>
          <a:p>
            <a:endParaRPr/>
          </a:p>
        </p:txBody>
      </p:sp>
      <p:sp>
        <p:nvSpPr>
          <p:cNvPr id="10" name="object 10"/>
          <p:cNvSpPr/>
          <p:nvPr/>
        </p:nvSpPr>
        <p:spPr>
          <a:xfrm>
            <a:off x="3956457" y="4040866"/>
            <a:ext cx="713181" cy="611866"/>
          </a:xfrm>
          <a:custGeom>
            <a:avLst/>
            <a:gdLst/>
            <a:ahLst/>
            <a:cxnLst/>
            <a:rect l="l" t="t" r="r" b="b"/>
            <a:pathLst>
              <a:path w="533400" h="609600">
                <a:moveTo>
                  <a:pt x="533400" y="609600"/>
                </a:moveTo>
                <a:lnTo>
                  <a:pt x="533400" y="0"/>
                </a:lnTo>
                <a:lnTo>
                  <a:pt x="0" y="0"/>
                </a:lnTo>
                <a:lnTo>
                  <a:pt x="0" y="609600"/>
                </a:lnTo>
                <a:lnTo>
                  <a:pt x="533400" y="609600"/>
                </a:lnTo>
                <a:close/>
              </a:path>
            </a:pathLst>
          </a:custGeom>
          <a:ln w="32004">
            <a:solidFill>
              <a:srgbClr val="800000"/>
            </a:solidFill>
          </a:ln>
        </p:spPr>
        <p:txBody>
          <a:bodyPr wrap="square" lIns="0" tIns="0" rIns="0" bIns="0" rtlCol="0"/>
          <a:lstStyle/>
          <a:p>
            <a:endParaRPr/>
          </a:p>
        </p:txBody>
      </p:sp>
      <p:sp>
        <p:nvSpPr>
          <p:cNvPr id="11" name="object 11"/>
          <p:cNvSpPr/>
          <p:nvPr/>
        </p:nvSpPr>
        <p:spPr>
          <a:xfrm>
            <a:off x="4669638" y="4040866"/>
            <a:ext cx="713181" cy="611866"/>
          </a:xfrm>
          <a:custGeom>
            <a:avLst/>
            <a:gdLst/>
            <a:ahLst/>
            <a:cxnLst/>
            <a:rect l="l" t="t" r="r" b="b"/>
            <a:pathLst>
              <a:path w="533400" h="609600">
                <a:moveTo>
                  <a:pt x="533400" y="609600"/>
                </a:moveTo>
                <a:lnTo>
                  <a:pt x="533400" y="0"/>
                </a:lnTo>
                <a:lnTo>
                  <a:pt x="0" y="0"/>
                </a:lnTo>
                <a:lnTo>
                  <a:pt x="0" y="609600"/>
                </a:lnTo>
                <a:lnTo>
                  <a:pt x="533400" y="609600"/>
                </a:lnTo>
                <a:close/>
              </a:path>
            </a:pathLst>
          </a:custGeom>
          <a:solidFill>
            <a:srgbClr val="CCFFFF"/>
          </a:solidFill>
        </p:spPr>
        <p:txBody>
          <a:bodyPr wrap="square" lIns="0" tIns="0" rIns="0" bIns="0" rtlCol="0"/>
          <a:lstStyle/>
          <a:p>
            <a:endParaRPr/>
          </a:p>
        </p:txBody>
      </p:sp>
      <p:sp>
        <p:nvSpPr>
          <p:cNvPr id="12" name="object 12"/>
          <p:cNvSpPr/>
          <p:nvPr/>
        </p:nvSpPr>
        <p:spPr>
          <a:xfrm>
            <a:off x="4669638" y="4040866"/>
            <a:ext cx="713181" cy="611866"/>
          </a:xfrm>
          <a:custGeom>
            <a:avLst/>
            <a:gdLst/>
            <a:ahLst/>
            <a:cxnLst/>
            <a:rect l="l" t="t" r="r" b="b"/>
            <a:pathLst>
              <a:path w="533400" h="609600">
                <a:moveTo>
                  <a:pt x="533400" y="609600"/>
                </a:moveTo>
                <a:lnTo>
                  <a:pt x="533400" y="0"/>
                </a:lnTo>
                <a:lnTo>
                  <a:pt x="0" y="0"/>
                </a:lnTo>
                <a:lnTo>
                  <a:pt x="0" y="609600"/>
                </a:lnTo>
                <a:lnTo>
                  <a:pt x="533400" y="609600"/>
                </a:lnTo>
                <a:close/>
              </a:path>
            </a:pathLst>
          </a:custGeom>
          <a:ln w="32004">
            <a:solidFill>
              <a:srgbClr val="800000"/>
            </a:solidFill>
          </a:ln>
        </p:spPr>
        <p:txBody>
          <a:bodyPr wrap="square" lIns="0" tIns="0" rIns="0" bIns="0" rtlCol="0"/>
          <a:lstStyle/>
          <a:p>
            <a:endParaRPr/>
          </a:p>
        </p:txBody>
      </p:sp>
      <p:sp>
        <p:nvSpPr>
          <p:cNvPr id="13" name="object 13"/>
          <p:cNvSpPr/>
          <p:nvPr/>
        </p:nvSpPr>
        <p:spPr>
          <a:xfrm>
            <a:off x="2406816" y="5076449"/>
            <a:ext cx="1171655" cy="491404"/>
          </a:xfrm>
          <a:custGeom>
            <a:avLst/>
            <a:gdLst/>
            <a:ahLst/>
            <a:cxnLst/>
            <a:rect l="l" t="t" r="r" b="b"/>
            <a:pathLst>
              <a:path w="876300" h="489585">
                <a:moveTo>
                  <a:pt x="876300" y="489203"/>
                </a:moveTo>
                <a:lnTo>
                  <a:pt x="876300" y="0"/>
                </a:lnTo>
                <a:lnTo>
                  <a:pt x="0" y="0"/>
                </a:lnTo>
                <a:lnTo>
                  <a:pt x="0" y="489203"/>
                </a:lnTo>
                <a:lnTo>
                  <a:pt x="876300" y="489203"/>
                </a:lnTo>
                <a:close/>
              </a:path>
            </a:pathLst>
          </a:custGeom>
          <a:ln w="32004">
            <a:solidFill>
              <a:srgbClr val="CC0000"/>
            </a:solidFill>
          </a:ln>
        </p:spPr>
        <p:txBody>
          <a:bodyPr wrap="square" lIns="0" tIns="0" rIns="0" bIns="0" rtlCol="0"/>
          <a:lstStyle/>
          <a:p>
            <a:endParaRPr/>
          </a:p>
        </p:txBody>
      </p:sp>
      <p:sp>
        <p:nvSpPr>
          <p:cNvPr id="14" name="object 14"/>
          <p:cNvSpPr txBox="1"/>
          <p:nvPr/>
        </p:nvSpPr>
        <p:spPr>
          <a:xfrm>
            <a:off x="2406816" y="5076449"/>
            <a:ext cx="531490" cy="507533"/>
          </a:xfrm>
          <a:prstGeom prst="rect">
            <a:avLst/>
          </a:prstGeom>
          <a:ln w="32003">
            <a:solidFill>
              <a:srgbClr val="CC0000"/>
            </a:solidFill>
          </a:ln>
        </p:spPr>
        <p:txBody>
          <a:bodyPr vert="horz" wrap="square" lIns="0" tIns="60665" rIns="0" bIns="0" rtlCol="0">
            <a:spAutoFit/>
          </a:bodyPr>
          <a:lstStyle/>
          <a:p>
            <a:pPr marL="128914">
              <a:spcBef>
                <a:spcPts val="478"/>
              </a:spcBef>
            </a:pPr>
            <a:r>
              <a:rPr sz="2900" b="1" spc="-6" dirty="0">
                <a:solidFill>
                  <a:srgbClr val="FF0000"/>
                </a:solidFill>
                <a:latin typeface="Times New Roman"/>
                <a:cs typeface="Times New Roman"/>
              </a:rPr>
              <a:t>fr</a:t>
            </a:r>
            <a:endParaRPr sz="2900">
              <a:latin typeface="Times New Roman"/>
              <a:cs typeface="Times New Roman"/>
            </a:endParaRPr>
          </a:p>
        </p:txBody>
      </p:sp>
      <p:sp>
        <p:nvSpPr>
          <p:cNvPr id="15" name="object 15"/>
          <p:cNvSpPr/>
          <p:nvPr/>
        </p:nvSpPr>
        <p:spPr>
          <a:xfrm>
            <a:off x="2937627" y="4730744"/>
            <a:ext cx="0" cy="304658"/>
          </a:xfrm>
          <a:custGeom>
            <a:avLst/>
            <a:gdLst/>
            <a:ahLst/>
            <a:cxnLst/>
            <a:rect l="l" t="t" r="r" b="b"/>
            <a:pathLst>
              <a:path h="303529">
                <a:moveTo>
                  <a:pt x="0" y="303275"/>
                </a:moveTo>
                <a:lnTo>
                  <a:pt x="0" y="0"/>
                </a:lnTo>
              </a:path>
            </a:pathLst>
          </a:custGeom>
          <a:ln w="32004">
            <a:solidFill>
              <a:srgbClr val="CC0000"/>
            </a:solidFill>
          </a:ln>
        </p:spPr>
        <p:txBody>
          <a:bodyPr wrap="square" lIns="0" tIns="0" rIns="0" bIns="0" rtlCol="0"/>
          <a:lstStyle/>
          <a:p>
            <a:endParaRPr/>
          </a:p>
        </p:txBody>
      </p:sp>
      <p:sp>
        <p:nvSpPr>
          <p:cNvPr id="16" name="object 16"/>
          <p:cNvSpPr/>
          <p:nvPr/>
        </p:nvSpPr>
        <p:spPr>
          <a:xfrm>
            <a:off x="2833706" y="4576249"/>
            <a:ext cx="208860" cy="156791"/>
          </a:xfrm>
          <a:custGeom>
            <a:avLst/>
            <a:gdLst/>
            <a:ahLst/>
            <a:cxnLst/>
            <a:rect l="l" t="t" r="r" b="b"/>
            <a:pathLst>
              <a:path w="156210" h="156210">
                <a:moveTo>
                  <a:pt x="156210" y="156210"/>
                </a:moveTo>
                <a:lnTo>
                  <a:pt x="77724" y="0"/>
                </a:lnTo>
                <a:lnTo>
                  <a:pt x="0" y="156210"/>
                </a:lnTo>
                <a:lnTo>
                  <a:pt x="156210" y="156210"/>
                </a:lnTo>
                <a:close/>
              </a:path>
            </a:pathLst>
          </a:custGeom>
          <a:solidFill>
            <a:srgbClr val="CC0000"/>
          </a:solidFill>
        </p:spPr>
        <p:txBody>
          <a:bodyPr wrap="square" lIns="0" tIns="0" rIns="0" bIns="0" rtlCol="0"/>
          <a:lstStyle/>
          <a:p>
            <a:endParaRPr/>
          </a:p>
        </p:txBody>
      </p:sp>
      <p:sp>
        <p:nvSpPr>
          <p:cNvPr id="17" name="object 17"/>
          <p:cNvSpPr/>
          <p:nvPr/>
        </p:nvSpPr>
        <p:spPr>
          <a:xfrm>
            <a:off x="4892762" y="4576249"/>
            <a:ext cx="208860" cy="156791"/>
          </a:xfrm>
          <a:custGeom>
            <a:avLst/>
            <a:gdLst/>
            <a:ahLst/>
            <a:cxnLst/>
            <a:rect l="l" t="t" r="r" b="b"/>
            <a:pathLst>
              <a:path w="156210" h="156210">
                <a:moveTo>
                  <a:pt x="156210" y="156210"/>
                </a:moveTo>
                <a:lnTo>
                  <a:pt x="78486" y="0"/>
                </a:lnTo>
                <a:lnTo>
                  <a:pt x="0" y="156210"/>
                </a:lnTo>
                <a:lnTo>
                  <a:pt x="156210" y="156210"/>
                </a:lnTo>
                <a:close/>
              </a:path>
            </a:pathLst>
          </a:custGeom>
          <a:solidFill>
            <a:srgbClr val="CC0000"/>
          </a:solidFill>
        </p:spPr>
        <p:txBody>
          <a:bodyPr wrap="square" lIns="0" tIns="0" rIns="0" bIns="0" rtlCol="0"/>
          <a:lstStyle/>
          <a:p>
            <a:endParaRPr/>
          </a:p>
        </p:txBody>
      </p:sp>
      <p:sp>
        <p:nvSpPr>
          <p:cNvPr id="18" name="object 18"/>
          <p:cNvSpPr/>
          <p:nvPr/>
        </p:nvSpPr>
        <p:spPr>
          <a:xfrm>
            <a:off x="5382819" y="4040866"/>
            <a:ext cx="713181" cy="611866"/>
          </a:xfrm>
          <a:custGeom>
            <a:avLst/>
            <a:gdLst/>
            <a:ahLst/>
            <a:cxnLst/>
            <a:rect l="l" t="t" r="r" b="b"/>
            <a:pathLst>
              <a:path w="533400" h="609600">
                <a:moveTo>
                  <a:pt x="533400" y="609600"/>
                </a:moveTo>
                <a:lnTo>
                  <a:pt x="533400" y="0"/>
                </a:lnTo>
                <a:lnTo>
                  <a:pt x="0" y="0"/>
                </a:lnTo>
                <a:lnTo>
                  <a:pt x="0" y="609600"/>
                </a:lnTo>
                <a:lnTo>
                  <a:pt x="533400" y="609600"/>
                </a:lnTo>
                <a:close/>
              </a:path>
            </a:pathLst>
          </a:custGeom>
          <a:solidFill>
            <a:srgbClr val="CCFFFF"/>
          </a:solidFill>
        </p:spPr>
        <p:txBody>
          <a:bodyPr wrap="square" lIns="0" tIns="0" rIns="0" bIns="0" rtlCol="0"/>
          <a:lstStyle/>
          <a:p>
            <a:endParaRPr/>
          </a:p>
        </p:txBody>
      </p:sp>
      <p:sp>
        <p:nvSpPr>
          <p:cNvPr id="19" name="object 19"/>
          <p:cNvSpPr/>
          <p:nvPr/>
        </p:nvSpPr>
        <p:spPr>
          <a:xfrm>
            <a:off x="5382819" y="4040866"/>
            <a:ext cx="713181" cy="611866"/>
          </a:xfrm>
          <a:custGeom>
            <a:avLst/>
            <a:gdLst/>
            <a:ahLst/>
            <a:cxnLst/>
            <a:rect l="l" t="t" r="r" b="b"/>
            <a:pathLst>
              <a:path w="533400" h="609600">
                <a:moveTo>
                  <a:pt x="533400" y="609600"/>
                </a:moveTo>
                <a:lnTo>
                  <a:pt x="533400" y="0"/>
                </a:lnTo>
                <a:lnTo>
                  <a:pt x="0" y="0"/>
                </a:lnTo>
                <a:lnTo>
                  <a:pt x="0" y="609600"/>
                </a:lnTo>
                <a:lnTo>
                  <a:pt x="533400" y="609600"/>
                </a:lnTo>
                <a:close/>
              </a:path>
            </a:pathLst>
          </a:custGeom>
          <a:ln w="32004">
            <a:solidFill>
              <a:srgbClr val="800000"/>
            </a:solidFill>
          </a:ln>
        </p:spPr>
        <p:txBody>
          <a:bodyPr wrap="square" lIns="0" tIns="0" rIns="0" bIns="0" rtlCol="0"/>
          <a:lstStyle/>
          <a:p>
            <a:endParaRPr/>
          </a:p>
        </p:txBody>
      </p:sp>
      <p:graphicFrame>
        <p:nvGraphicFramePr>
          <p:cNvPr id="20" name="object 20"/>
          <p:cNvGraphicFramePr>
            <a:graphicFrameLocks noGrp="1"/>
          </p:cNvGraphicFramePr>
          <p:nvPr/>
        </p:nvGraphicFramePr>
        <p:xfrm>
          <a:off x="4444475" y="4730744"/>
          <a:ext cx="1705690" cy="1130932"/>
        </p:xfrm>
        <a:graphic>
          <a:graphicData uri="http://schemas.openxmlformats.org/drawingml/2006/table">
            <a:tbl>
              <a:tblPr firstRow="1" bandRow="1">
                <a:tableStyleId>{2D5ABB26-0587-4C30-8999-92F81FD0307C}</a:tableStyleId>
              </a:tblPr>
              <a:tblGrid>
                <a:gridCol w="563753">
                  <a:extLst>
                    <a:ext uri="{9D8B030D-6E8A-4147-A177-3AD203B41FA5}">
                      <a16:colId xmlns="" xmlns:a16="http://schemas.microsoft.com/office/drawing/2014/main" val="20000"/>
                    </a:ext>
                  </a:extLst>
                </a:gridCol>
                <a:gridCol w="545074">
                  <a:extLst>
                    <a:ext uri="{9D8B030D-6E8A-4147-A177-3AD203B41FA5}">
                      <a16:colId xmlns="" xmlns:a16="http://schemas.microsoft.com/office/drawing/2014/main" val="20001"/>
                    </a:ext>
                  </a:extLst>
                </a:gridCol>
                <a:gridCol w="596863">
                  <a:extLst>
                    <a:ext uri="{9D8B030D-6E8A-4147-A177-3AD203B41FA5}">
                      <a16:colId xmlns="" xmlns:a16="http://schemas.microsoft.com/office/drawing/2014/main" val="20002"/>
                    </a:ext>
                  </a:extLst>
                </a:gridCol>
              </a:tblGrid>
              <a:tr h="345704">
                <a:tc>
                  <a:txBody>
                    <a:bodyPr/>
                    <a:lstStyle/>
                    <a:p>
                      <a:pPr>
                        <a:lnSpc>
                          <a:spcPct val="100000"/>
                        </a:lnSpc>
                      </a:pPr>
                      <a:endParaRPr sz="2100">
                        <a:latin typeface="Times New Roman"/>
                        <a:cs typeface="Times New Roman"/>
                      </a:endParaRPr>
                    </a:p>
                  </a:txBody>
                  <a:tcPr marL="0" marR="0" marT="0" marB="0">
                    <a:lnR w="38100">
                      <a:solidFill>
                        <a:srgbClr val="CC0000"/>
                      </a:solidFill>
                      <a:prstDash val="solid"/>
                    </a:lnR>
                    <a:lnB w="38100">
                      <a:solidFill>
                        <a:srgbClr val="CC0000"/>
                      </a:solidFill>
                      <a:prstDash val="solid"/>
                    </a:lnB>
                  </a:tcPr>
                </a:tc>
                <a:tc gridSpan="2">
                  <a:txBody>
                    <a:bodyPr/>
                    <a:lstStyle/>
                    <a:p>
                      <a:pPr>
                        <a:lnSpc>
                          <a:spcPct val="100000"/>
                        </a:lnSpc>
                      </a:pPr>
                      <a:endParaRPr sz="2100">
                        <a:latin typeface="Times New Roman"/>
                        <a:cs typeface="Times New Roman"/>
                      </a:endParaRPr>
                    </a:p>
                  </a:txBody>
                  <a:tcPr marL="0" marR="0" marT="0" marB="0">
                    <a:lnL w="38100">
                      <a:solidFill>
                        <a:srgbClr val="CC0000"/>
                      </a:solidFill>
                      <a:prstDash val="solid"/>
                    </a:lnL>
                    <a:lnB w="38100">
                      <a:solidFill>
                        <a:srgbClr val="CC0000"/>
                      </a:solidFill>
                      <a:prstDash val="solid"/>
                    </a:lnB>
                  </a:tcPr>
                </a:tc>
                <a:tc hMerge="1">
                  <a:txBody>
                    <a:bodyPr/>
                    <a:lstStyle/>
                    <a:p>
                      <a:endParaRPr/>
                    </a:p>
                  </a:txBody>
                  <a:tcPr marL="0" marR="0" marT="0" marB="0"/>
                </a:tc>
                <a:extLst>
                  <a:ext uri="{0D108BD9-81ED-4DB2-BD59-A6C34878D82A}">
                    <a16:rowId xmlns="" xmlns:a16="http://schemas.microsoft.com/office/drawing/2014/main" val="10000"/>
                  </a:ext>
                </a:extLst>
              </a:tr>
              <a:tr h="785228">
                <a:tc>
                  <a:txBody>
                    <a:bodyPr/>
                    <a:lstStyle/>
                    <a:p>
                      <a:pPr marL="107950">
                        <a:lnSpc>
                          <a:spcPct val="100000"/>
                        </a:lnSpc>
                        <a:spcBef>
                          <a:spcPts val="400"/>
                        </a:spcBef>
                      </a:pPr>
                      <a:r>
                        <a:rPr sz="2400" b="1" spc="-5" dirty="0">
                          <a:solidFill>
                            <a:srgbClr val="FF0000"/>
                          </a:solidFill>
                          <a:latin typeface="Times New Roman"/>
                          <a:cs typeface="Times New Roman"/>
                        </a:rPr>
                        <a:t>re</a:t>
                      </a:r>
                      <a:endParaRPr sz="2400">
                        <a:latin typeface="Times New Roman"/>
                        <a:cs typeface="Times New Roman"/>
                      </a:endParaRPr>
                    </a:p>
                  </a:txBody>
                  <a:tcPr marL="0" marR="0" marT="50989" marB="0">
                    <a:lnL w="38100">
                      <a:solidFill>
                        <a:srgbClr val="CC0000"/>
                      </a:solidFill>
                      <a:prstDash val="solid"/>
                    </a:lnL>
                    <a:lnR w="38100">
                      <a:solidFill>
                        <a:srgbClr val="CC0000"/>
                      </a:solidFill>
                      <a:prstDash val="solid"/>
                    </a:lnR>
                    <a:lnT w="38100">
                      <a:solidFill>
                        <a:srgbClr val="CC0000"/>
                      </a:solidFill>
                      <a:prstDash val="solid"/>
                    </a:lnT>
                    <a:lnB w="38100">
                      <a:solidFill>
                        <a:srgbClr val="CC0000"/>
                      </a:solidFill>
                      <a:prstDash val="solid"/>
                    </a:lnB>
                  </a:tcPr>
                </a:tc>
                <a:tc>
                  <a:txBody>
                    <a:bodyPr/>
                    <a:lstStyle/>
                    <a:p>
                      <a:pPr>
                        <a:lnSpc>
                          <a:spcPct val="100000"/>
                        </a:lnSpc>
                        <a:spcBef>
                          <a:spcPts val="400"/>
                        </a:spcBef>
                      </a:pPr>
                      <a:r>
                        <a:rPr sz="2400" b="1" spc="180" dirty="0">
                          <a:solidFill>
                            <a:srgbClr val="FF0000"/>
                          </a:solidFill>
                          <a:latin typeface="Times New Roman"/>
                          <a:cs typeface="Times New Roman"/>
                        </a:rPr>
                        <a:t>a</a:t>
                      </a:r>
                      <a:r>
                        <a:rPr sz="2400" b="1" spc="-5" dirty="0">
                          <a:solidFill>
                            <a:srgbClr val="FF0000"/>
                          </a:solidFill>
                          <a:latin typeface="Times New Roman"/>
                          <a:cs typeface="Times New Roman"/>
                        </a:rPr>
                        <a:t>re</a:t>
                      </a:r>
                      <a:endParaRPr sz="2400">
                        <a:latin typeface="Times New Roman"/>
                        <a:cs typeface="Times New Roman"/>
                      </a:endParaRPr>
                    </a:p>
                  </a:txBody>
                  <a:tcPr marL="0" marR="0" marT="50989" marB="0">
                    <a:lnL w="38100">
                      <a:solidFill>
                        <a:srgbClr val="CC0000"/>
                      </a:solidFill>
                      <a:prstDash val="solid"/>
                    </a:lnL>
                    <a:lnR w="38100">
                      <a:solidFill>
                        <a:srgbClr val="CC0000"/>
                      </a:solidFill>
                      <a:prstDash val="solid"/>
                    </a:lnR>
                    <a:lnT w="38100">
                      <a:solidFill>
                        <a:srgbClr val="CC0000"/>
                      </a:solidFill>
                      <a:prstDash val="solid"/>
                    </a:lnT>
                    <a:lnB w="38100">
                      <a:solidFill>
                        <a:srgbClr val="CC0000"/>
                      </a:solidFill>
                      <a:prstDash val="solid"/>
                    </a:lnB>
                  </a:tcPr>
                </a:tc>
                <a:tc>
                  <a:txBody>
                    <a:bodyPr/>
                    <a:lstStyle/>
                    <a:p>
                      <a:pPr marL="50165">
                        <a:lnSpc>
                          <a:spcPct val="100000"/>
                        </a:lnSpc>
                        <a:spcBef>
                          <a:spcPts val="400"/>
                        </a:spcBef>
                      </a:pPr>
                      <a:r>
                        <a:rPr sz="2400" b="1" spc="-5" dirty="0">
                          <a:solidFill>
                            <a:srgbClr val="FF0000"/>
                          </a:solidFill>
                          <a:latin typeface="Times New Roman"/>
                          <a:cs typeface="Times New Roman"/>
                        </a:rPr>
                        <a:t>ar</a:t>
                      </a:r>
                      <a:endParaRPr sz="2400">
                        <a:latin typeface="Times New Roman"/>
                        <a:cs typeface="Times New Roman"/>
                      </a:endParaRPr>
                    </a:p>
                  </a:txBody>
                  <a:tcPr marL="0" marR="0" marT="50989" marB="0">
                    <a:lnL w="38100">
                      <a:solidFill>
                        <a:srgbClr val="CC0000"/>
                      </a:solidFill>
                      <a:prstDash val="solid"/>
                    </a:lnL>
                    <a:lnR w="38100">
                      <a:solidFill>
                        <a:srgbClr val="CC0000"/>
                      </a:solidFill>
                      <a:prstDash val="solid"/>
                    </a:lnR>
                    <a:lnT w="38100">
                      <a:solidFill>
                        <a:srgbClr val="CC0000"/>
                      </a:solidFill>
                      <a:prstDash val="solid"/>
                    </a:lnT>
                    <a:lnB w="38100">
                      <a:solidFill>
                        <a:srgbClr val="CC0000"/>
                      </a:solidFill>
                      <a:prstDash val="solid"/>
                    </a:lnB>
                  </a:tcPr>
                </a:tc>
                <a:extLst>
                  <a:ext uri="{0D108BD9-81ED-4DB2-BD59-A6C34878D82A}">
                    <a16:rowId xmlns="" xmlns:a16="http://schemas.microsoft.com/office/drawing/2014/main" val="10001"/>
                  </a:ext>
                </a:extLst>
              </a:tr>
            </a:tbl>
          </a:graphicData>
        </a:graphic>
      </p:graphicFrame>
      <p:sp>
        <p:nvSpPr>
          <p:cNvPr id="21" name="object 21"/>
          <p:cNvSpPr/>
          <p:nvPr/>
        </p:nvSpPr>
        <p:spPr>
          <a:xfrm>
            <a:off x="5592697" y="4730744"/>
            <a:ext cx="0" cy="304658"/>
          </a:xfrm>
          <a:custGeom>
            <a:avLst/>
            <a:gdLst/>
            <a:ahLst/>
            <a:cxnLst/>
            <a:rect l="l" t="t" r="r" b="b"/>
            <a:pathLst>
              <a:path h="303529">
                <a:moveTo>
                  <a:pt x="0" y="303275"/>
                </a:moveTo>
                <a:lnTo>
                  <a:pt x="0" y="0"/>
                </a:lnTo>
              </a:path>
            </a:pathLst>
          </a:custGeom>
          <a:ln w="32004">
            <a:solidFill>
              <a:srgbClr val="CC0000"/>
            </a:solidFill>
          </a:ln>
        </p:spPr>
        <p:txBody>
          <a:bodyPr wrap="square" lIns="0" tIns="0" rIns="0" bIns="0" rtlCol="0"/>
          <a:lstStyle/>
          <a:p>
            <a:endParaRPr/>
          </a:p>
        </p:txBody>
      </p:sp>
      <p:sp>
        <p:nvSpPr>
          <p:cNvPr id="22" name="object 22"/>
          <p:cNvSpPr/>
          <p:nvPr/>
        </p:nvSpPr>
        <p:spPr>
          <a:xfrm>
            <a:off x="5488776" y="4576249"/>
            <a:ext cx="208860" cy="156791"/>
          </a:xfrm>
          <a:custGeom>
            <a:avLst/>
            <a:gdLst/>
            <a:ahLst/>
            <a:cxnLst/>
            <a:rect l="l" t="t" r="r" b="b"/>
            <a:pathLst>
              <a:path w="156210" h="156210">
                <a:moveTo>
                  <a:pt x="156210" y="156210"/>
                </a:moveTo>
                <a:lnTo>
                  <a:pt x="77724" y="0"/>
                </a:lnTo>
                <a:lnTo>
                  <a:pt x="0" y="156210"/>
                </a:lnTo>
                <a:lnTo>
                  <a:pt x="156210" y="156210"/>
                </a:lnTo>
                <a:close/>
              </a:path>
            </a:pathLst>
          </a:custGeom>
          <a:solidFill>
            <a:srgbClr val="CC0000"/>
          </a:solidFill>
        </p:spPr>
        <p:txBody>
          <a:bodyPr wrap="square" lIns="0" tIns="0" rIns="0" bIns="0" rtlCol="0"/>
          <a:lstStyle/>
          <a:p>
            <a:endParaRPr/>
          </a:p>
        </p:txBody>
      </p:sp>
      <p:sp>
        <p:nvSpPr>
          <p:cNvPr id="23" name="object 23"/>
          <p:cNvSpPr/>
          <p:nvPr/>
        </p:nvSpPr>
        <p:spPr>
          <a:xfrm>
            <a:off x="2937627" y="5152932"/>
            <a:ext cx="1171655" cy="491404"/>
          </a:xfrm>
          <a:custGeom>
            <a:avLst/>
            <a:gdLst/>
            <a:ahLst/>
            <a:cxnLst/>
            <a:rect l="l" t="t" r="r" b="b"/>
            <a:pathLst>
              <a:path w="876300" h="489585">
                <a:moveTo>
                  <a:pt x="876300" y="489203"/>
                </a:moveTo>
                <a:lnTo>
                  <a:pt x="876299" y="0"/>
                </a:lnTo>
                <a:lnTo>
                  <a:pt x="0" y="0"/>
                </a:lnTo>
                <a:lnTo>
                  <a:pt x="0" y="489203"/>
                </a:lnTo>
                <a:lnTo>
                  <a:pt x="876300" y="489203"/>
                </a:lnTo>
                <a:close/>
              </a:path>
            </a:pathLst>
          </a:custGeom>
          <a:ln w="32004">
            <a:solidFill>
              <a:srgbClr val="CC0000"/>
            </a:solidFill>
          </a:ln>
        </p:spPr>
        <p:txBody>
          <a:bodyPr wrap="square" lIns="0" tIns="0" rIns="0" bIns="0" rtlCol="0"/>
          <a:lstStyle/>
          <a:p>
            <a:endParaRPr/>
          </a:p>
        </p:txBody>
      </p:sp>
      <p:sp>
        <p:nvSpPr>
          <p:cNvPr id="24" name="object 24"/>
          <p:cNvSpPr txBox="1"/>
          <p:nvPr/>
        </p:nvSpPr>
        <p:spPr>
          <a:xfrm>
            <a:off x="3578471" y="5152932"/>
            <a:ext cx="531490" cy="507533"/>
          </a:xfrm>
          <a:prstGeom prst="rect">
            <a:avLst/>
          </a:prstGeom>
          <a:ln w="32004">
            <a:solidFill>
              <a:srgbClr val="CC0000"/>
            </a:solidFill>
          </a:ln>
        </p:spPr>
        <p:txBody>
          <a:bodyPr vert="horz" wrap="square" lIns="0" tIns="60665" rIns="0" bIns="0" rtlCol="0">
            <a:spAutoFit/>
          </a:bodyPr>
          <a:lstStyle/>
          <a:p>
            <a:pPr marL="21233">
              <a:spcBef>
                <a:spcPts val="478"/>
              </a:spcBef>
            </a:pPr>
            <a:r>
              <a:rPr sz="2900" b="1" spc="-12" dirty="0">
                <a:solidFill>
                  <a:srgbClr val="FF0000"/>
                </a:solidFill>
                <a:latin typeface="Times New Roman"/>
                <a:cs typeface="Times New Roman"/>
              </a:rPr>
              <a:t>nt</a:t>
            </a:r>
            <a:endParaRPr sz="2900">
              <a:latin typeface="Times New Roman"/>
              <a:cs typeface="Times New Roman"/>
            </a:endParaRPr>
          </a:p>
        </p:txBody>
      </p:sp>
      <p:sp>
        <p:nvSpPr>
          <p:cNvPr id="25" name="object 25"/>
          <p:cNvSpPr txBox="1"/>
          <p:nvPr/>
        </p:nvSpPr>
        <p:spPr>
          <a:xfrm>
            <a:off x="2937627" y="5152932"/>
            <a:ext cx="674975" cy="410369"/>
          </a:xfrm>
          <a:prstGeom prst="rect">
            <a:avLst/>
          </a:prstGeom>
          <a:ln w="32003">
            <a:solidFill>
              <a:srgbClr val="CC0000"/>
            </a:solidFill>
          </a:ln>
        </p:spPr>
        <p:txBody>
          <a:bodyPr vert="horz" wrap="square" lIns="0" tIns="0" rIns="0" bIns="0" rtlCol="0">
            <a:spAutoFit/>
          </a:bodyPr>
          <a:lstStyle/>
          <a:p>
            <a:pPr>
              <a:lnSpc>
                <a:spcPts val="3200"/>
              </a:lnSpc>
            </a:pPr>
            <a:r>
              <a:rPr sz="2900" b="1" spc="-6" dirty="0">
                <a:solidFill>
                  <a:srgbClr val="FF0000"/>
                </a:solidFill>
                <a:latin typeface="Times New Roman"/>
                <a:cs typeface="Times New Roman"/>
              </a:rPr>
              <a:t>o</a:t>
            </a:r>
            <a:r>
              <a:rPr sz="2900" b="1" spc="-1529" dirty="0">
                <a:solidFill>
                  <a:srgbClr val="FF0000"/>
                </a:solidFill>
                <a:latin typeface="Times New Roman"/>
                <a:cs typeface="Times New Roman"/>
              </a:rPr>
              <a:t>n</a:t>
            </a:r>
            <a:r>
              <a:rPr sz="4300" b="1" spc="-8" baseline="-13888" dirty="0">
                <a:solidFill>
                  <a:srgbClr val="FF0000"/>
                </a:solidFill>
                <a:latin typeface="Times New Roman"/>
                <a:cs typeface="Times New Roman"/>
              </a:rPr>
              <a:t>f</a:t>
            </a:r>
            <a:r>
              <a:rPr sz="4300" b="1" spc="-1065" baseline="-13888" dirty="0">
                <a:solidFill>
                  <a:srgbClr val="FF0000"/>
                </a:solidFill>
                <a:latin typeface="Times New Roman"/>
                <a:cs typeface="Times New Roman"/>
              </a:rPr>
              <a:t>r</a:t>
            </a:r>
            <a:r>
              <a:rPr sz="2900" b="1" spc="-251" dirty="0">
                <a:solidFill>
                  <a:srgbClr val="FF0000"/>
                </a:solidFill>
                <a:latin typeface="Times New Roman"/>
                <a:cs typeface="Times New Roman"/>
              </a:rPr>
              <a:t>t</a:t>
            </a:r>
            <a:r>
              <a:rPr sz="4300" b="1" spc="-8" baseline="-13888" dirty="0">
                <a:solidFill>
                  <a:srgbClr val="FF0000"/>
                </a:solidFill>
                <a:latin typeface="Times New Roman"/>
                <a:cs typeface="Times New Roman"/>
              </a:rPr>
              <a:t>o</a:t>
            </a:r>
            <a:endParaRPr sz="4300" baseline="-13888">
              <a:latin typeface="Times New Roman"/>
              <a:cs typeface="Times New Roman"/>
            </a:endParaRPr>
          </a:p>
        </p:txBody>
      </p:sp>
      <p:sp>
        <p:nvSpPr>
          <p:cNvPr id="26" name="object 26"/>
          <p:cNvSpPr/>
          <p:nvPr/>
        </p:nvSpPr>
        <p:spPr>
          <a:xfrm>
            <a:off x="3468436" y="4807228"/>
            <a:ext cx="0" cy="304658"/>
          </a:xfrm>
          <a:custGeom>
            <a:avLst/>
            <a:gdLst/>
            <a:ahLst/>
            <a:cxnLst/>
            <a:rect l="l" t="t" r="r" b="b"/>
            <a:pathLst>
              <a:path h="303529">
                <a:moveTo>
                  <a:pt x="0" y="303275"/>
                </a:moveTo>
                <a:lnTo>
                  <a:pt x="0" y="0"/>
                </a:lnTo>
              </a:path>
            </a:pathLst>
          </a:custGeom>
          <a:ln w="32004">
            <a:solidFill>
              <a:srgbClr val="CC0000"/>
            </a:solidFill>
          </a:ln>
        </p:spPr>
        <p:txBody>
          <a:bodyPr wrap="square" lIns="0" tIns="0" rIns="0" bIns="0" rtlCol="0"/>
          <a:lstStyle/>
          <a:p>
            <a:endParaRPr/>
          </a:p>
        </p:txBody>
      </p:sp>
      <p:sp>
        <p:nvSpPr>
          <p:cNvPr id="27" name="object 27"/>
          <p:cNvSpPr/>
          <p:nvPr/>
        </p:nvSpPr>
        <p:spPr>
          <a:xfrm>
            <a:off x="3364515" y="4652732"/>
            <a:ext cx="208860" cy="156791"/>
          </a:xfrm>
          <a:custGeom>
            <a:avLst/>
            <a:gdLst/>
            <a:ahLst/>
            <a:cxnLst/>
            <a:rect l="l" t="t" r="r" b="b"/>
            <a:pathLst>
              <a:path w="156210" h="156210">
                <a:moveTo>
                  <a:pt x="156210" y="156210"/>
                </a:moveTo>
                <a:lnTo>
                  <a:pt x="78486" y="0"/>
                </a:lnTo>
                <a:lnTo>
                  <a:pt x="0" y="156210"/>
                </a:lnTo>
                <a:lnTo>
                  <a:pt x="156210" y="156210"/>
                </a:lnTo>
                <a:close/>
              </a:path>
            </a:pathLst>
          </a:custGeom>
          <a:solidFill>
            <a:srgbClr val="CC0000"/>
          </a:solidFill>
        </p:spPr>
        <p:txBody>
          <a:bodyPr wrap="square" lIns="0" tIns="0" rIns="0" bIns="0" rtlCol="0"/>
          <a:lstStyle/>
          <a:p>
            <a:endParaRPr/>
          </a:p>
        </p:txBody>
      </p:sp>
      <p:sp>
        <p:nvSpPr>
          <p:cNvPr id="28" name="object 28"/>
          <p:cNvSpPr txBox="1"/>
          <p:nvPr/>
        </p:nvSpPr>
        <p:spPr>
          <a:xfrm>
            <a:off x="5591000" y="5822417"/>
            <a:ext cx="5260559" cy="461590"/>
          </a:xfrm>
          <a:prstGeom prst="rect">
            <a:avLst/>
          </a:prstGeom>
        </p:spPr>
        <p:txBody>
          <a:bodyPr vert="horz" wrap="square" lIns="0" tIns="15166" rIns="0" bIns="0" rtlCol="0">
            <a:spAutoFit/>
          </a:bodyPr>
          <a:lstStyle/>
          <a:p>
            <a:pPr marL="15166">
              <a:spcBef>
                <a:spcPts val="119"/>
              </a:spcBef>
            </a:pPr>
            <a:r>
              <a:rPr sz="2900" b="1" spc="-6" dirty="0">
                <a:solidFill>
                  <a:srgbClr val="FF0000"/>
                </a:solidFill>
                <a:latin typeface="Times New Roman"/>
                <a:cs typeface="Times New Roman"/>
              </a:rPr>
              <a:t>Use of circular array</a:t>
            </a:r>
            <a:r>
              <a:rPr sz="2900" b="1" spc="-54" dirty="0">
                <a:solidFill>
                  <a:srgbClr val="FF0000"/>
                </a:solidFill>
                <a:latin typeface="Times New Roman"/>
                <a:cs typeface="Times New Roman"/>
              </a:rPr>
              <a:t> </a:t>
            </a:r>
            <a:r>
              <a:rPr sz="2900" b="1" spc="-12" dirty="0">
                <a:solidFill>
                  <a:srgbClr val="FF0000"/>
                </a:solidFill>
                <a:latin typeface="Times New Roman"/>
                <a:cs typeface="Times New Roman"/>
              </a:rPr>
              <a:t>indexing</a:t>
            </a:r>
            <a:endParaRPr sz="2900">
              <a:latin typeface="Times New Roman"/>
              <a:cs typeface="Times New Roman"/>
            </a:endParaRPr>
          </a:p>
        </p:txBody>
      </p:sp>
      <p:sp>
        <p:nvSpPr>
          <p:cNvPr id="29" name="object 29"/>
          <p:cNvSpPr txBox="1"/>
          <p:nvPr/>
        </p:nvSpPr>
        <p:spPr>
          <a:xfrm>
            <a:off x="1698050" y="1963071"/>
            <a:ext cx="9222110" cy="2477527"/>
          </a:xfrm>
          <a:prstGeom prst="rect">
            <a:avLst/>
          </a:prstGeom>
        </p:spPr>
        <p:txBody>
          <a:bodyPr vert="horz" wrap="square" lIns="0" tIns="15166" rIns="0" bIns="0" rtlCol="0">
            <a:spAutoFit/>
          </a:bodyPr>
          <a:lstStyle/>
          <a:p>
            <a:pPr marL="287402">
              <a:spcBef>
                <a:spcPts val="119"/>
              </a:spcBef>
              <a:tabLst>
                <a:tab pos="3927324" algn="l"/>
              </a:tabLst>
            </a:pPr>
            <a:r>
              <a:rPr sz="2900" b="1" spc="-6" dirty="0">
                <a:solidFill>
                  <a:srgbClr val="FF0000"/>
                </a:solidFill>
                <a:latin typeface="Times New Roman"/>
                <a:cs typeface="Times New Roman"/>
              </a:rPr>
              <a:t>ENQUEUE	DEQUEUE</a:t>
            </a:r>
            <a:endParaRPr sz="2900">
              <a:latin typeface="Times New Roman"/>
              <a:cs typeface="Times New Roman"/>
            </a:endParaRPr>
          </a:p>
          <a:p>
            <a:pPr>
              <a:spcBef>
                <a:spcPts val="48"/>
              </a:spcBef>
            </a:pPr>
            <a:endParaRPr sz="3800">
              <a:latin typeface="Times New Roman"/>
              <a:cs typeface="Times New Roman"/>
            </a:endParaRPr>
          </a:p>
          <a:p>
            <a:pPr marL="15166"/>
            <a:r>
              <a:rPr sz="2900" b="1" spc="-6" dirty="0">
                <a:solidFill>
                  <a:srgbClr val="FF0000"/>
                </a:solidFill>
                <a:latin typeface="Times New Roman"/>
                <a:cs typeface="Times New Roman"/>
              </a:rPr>
              <a:t>Effective queuing storage area of array gets</a:t>
            </a:r>
            <a:r>
              <a:rPr sz="2900" b="1" spc="-42" dirty="0">
                <a:solidFill>
                  <a:srgbClr val="FF0000"/>
                </a:solidFill>
                <a:latin typeface="Times New Roman"/>
                <a:cs typeface="Times New Roman"/>
              </a:rPr>
              <a:t> </a:t>
            </a:r>
            <a:r>
              <a:rPr sz="2900" b="1" spc="-12" dirty="0">
                <a:solidFill>
                  <a:srgbClr val="FF0000"/>
                </a:solidFill>
                <a:latin typeface="Times New Roman"/>
                <a:cs typeface="Times New Roman"/>
              </a:rPr>
              <a:t>reduced.</a:t>
            </a:r>
            <a:endParaRPr sz="2900">
              <a:latin typeface="Times New Roman"/>
              <a:cs typeface="Times New Roman"/>
            </a:endParaRPr>
          </a:p>
          <a:p>
            <a:pPr>
              <a:lnSpc>
                <a:spcPct val="100000"/>
              </a:lnSpc>
            </a:pPr>
            <a:endParaRPr sz="3500">
              <a:latin typeface="Times New Roman"/>
              <a:cs typeface="Times New Roman"/>
            </a:endParaRPr>
          </a:p>
          <a:p>
            <a:pPr marL="944105">
              <a:spcBef>
                <a:spcPts val="6"/>
              </a:spcBef>
              <a:tabLst>
                <a:tab pos="5857999" algn="l"/>
              </a:tabLst>
            </a:pPr>
            <a:r>
              <a:rPr sz="2900" b="1" dirty="0">
                <a:latin typeface="Times New Roman"/>
                <a:cs typeface="Times New Roman"/>
              </a:rPr>
              <a:t>0	</a:t>
            </a:r>
            <a:r>
              <a:rPr sz="2900" b="1" spc="-6" dirty="0">
                <a:latin typeface="Times New Roman"/>
                <a:cs typeface="Times New Roman"/>
              </a:rPr>
              <a:t>N</a:t>
            </a:r>
            <a:endParaRPr sz="2900">
              <a:latin typeface="Times New Roman"/>
              <a:cs typeface="Times New Roman"/>
            </a:endParaRPr>
          </a:p>
        </p:txBody>
      </p:sp>
      <p:grpSp>
        <p:nvGrpSpPr>
          <p:cNvPr id="30" name="object 5"/>
          <p:cNvGrpSpPr>
            <a:grpSpLocks/>
          </p:cNvGrpSpPr>
          <p:nvPr/>
        </p:nvGrpSpPr>
        <p:grpSpPr bwMode="auto">
          <a:xfrm>
            <a:off x="0" y="0"/>
            <a:ext cx="12192000" cy="6858000"/>
            <a:chOff x="0" y="0"/>
            <a:chExt cx="16217900" cy="9118600"/>
          </a:xfrm>
        </p:grpSpPr>
        <p:sp>
          <p:nvSpPr>
            <p:cNvPr id="34"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5"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59090" y="1081371"/>
            <a:ext cx="7766032" cy="5101322"/>
          </a:xfrm>
          <a:prstGeom prst="rect">
            <a:avLst/>
          </a:prstGeom>
        </p:spPr>
        <p:txBody>
          <a:bodyPr vert="horz" wrap="square" lIns="0" tIns="15166" rIns="0" bIns="0" rtlCol="0">
            <a:spAutoFit/>
          </a:bodyPr>
          <a:lstStyle/>
          <a:p>
            <a:pPr marL="59907">
              <a:spcBef>
                <a:spcPts val="119"/>
              </a:spcBef>
              <a:tabLst>
                <a:tab pos="3348728" algn="l"/>
              </a:tabLst>
            </a:pPr>
            <a:r>
              <a:rPr sz="2900" b="1" spc="-6" dirty="0">
                <a:solidFill>
                  <a:srgbClr val="FF0000"/>
                </a:solidFill>
                <a:latin typeface="Times New Roman"/>
                <a:cs typeface="Times New Roman"/>
              </a:rPr>
              <a:t>#define</a:t>
            </a:r>
            <a:r>
              <a:rPr sz="2900" b="1" spc="24" dirty="0">
                <a:solidFill>
                  <a:srgbClr val="FF0000"/>
                </a:solidFill>
                <a:latin typeface="Times New Roman"/>
                <a:cs typeface="Times New Roman"/>
              </a:rPr>
              <a:t> </a:t>
            </a:r>
            <a:r>
              <a:rPr sz="2900" b="1" spc="-6" dirty="0">
                <a:solidFill>
                  <a:srgbClr val="FF0000"/>
                </a:solidFill>
                <a:latin typeface="Times New Roman"/>
                <a:cs typeface="Times New Roman"/>
              </a:rPr>
              <a:t>MAX_SIZE	</a:t>
            </a:r>
            <a:r>
              <a:rPr sz="2900" b="1" dirty="0">
                <a:solidFill>
                  <a:srgbClr val="FF0000"/>
                </a:solidFill>
                <a:latin typeface="Times New Roman"/>
                <a:cs typeface="Times New Roman"/>
              </a:rPr>
              <a:t>100</a:t>
            </a:r>
            <a:endParaRPr sz="2900">
              <a:latin typeface="Times New Roman"/>
              <a:cs typeface="Times New Roman"/>
            </a:endParaRPr>
          </a:p>
          <a:p>
            <a:pPr>
              <a:lnSpc>
                <a:spcPct val="100000"/>
              </a:lnSpc>
            </a:pPr>
            <a:endParaRPr sz="4500">
              <a:latin typeface="Times New Roman"/>
              <a:cs typeface="Times New Roman"/>
            </a:endParaRPr>
          </a:p>
          <a:p>
            <a:pPr marL="15166">
              <a:lnSpc>
                <a:spcPts val="3439"/>
              </a:lnSpc>
            </a:pPr>
            <a:r>
              <a:rPr sz="2900" b="1" spc="-6" dirty="0">
                <a:solidFill>
                  <a:srgbClr val="FF0000"/>
                </a:solidFill>
                <a:latin typeface="Times New Roman"/>
                <a:cs typeface="Times New Roman"/>
              </a:rPr>
              <a:t>typedef struct { char</a:t>
            </a:r>
            <a:r>
              <a:rPr sz="2900" b="1" spc="6" dirty="0">
                <a:solidFill>
                  <a:srgbClr val="FF0000"/>
                </a:solidFill>
                <a:latin typeface="Times New Roman"/>
                <a:cs typeface="Times New Roman"/>
              </a:rPr>
              <a:t> </a:t>
            </a:r>
            <a:r>
              <a:rPr sz="2900" b="1" spc="-6" dirty="0">
                <a:solidFill>
                  <a:srgbClr val="FF0000"/>
                </a:solidFill>
                <a:latin typeface="Times New Roman"/>
                <a:cs typeface="Times New Roman"/>
              </a:rPr>
              <a:t>name[30];</a:t>
            </a:r>
            <a:endParaRPr sz="2900">
              <a:latin typeface="Times New Roman"/>
              <a:cs typeface="Times New Roman"/>
            </a:endParaRPr>
          </a:p>
          <a:p>
            <a:pPr marL="1471135">
              <a:lnSpc>
                <a:spcPts val="3439"/>
              </a:lnSpc>
            </a:pPr>
            <a:r>
              <a:rPr sz="2900" b="1" spc="-6" dirty="0">
                <a:solidFill>
                  <a:srgbClr val="FF0000"/>
                </a:solidFill>
                <a:latin typeface="Times New Roman"/>
                <a:cs typeface="Times New Roman"/>
              </a:rPr>
              <a:t>} </a:t>
            </a:r>
            <a:r>
              <a:rPr sz="2900" b="1" dirty="0">
                <a:solidFill>
                  <a:srgbClr val="FF0000"/>
                </a:solidFill>
                <a:latin typeface="Times New Roman"/>
                <a:cs typeface="Times New Roman"/>
              </a:rPr>
              <a:t>_ELEMENT;</a:t>
            </a:r>
            <a:endParaRPr sz="2900">
              <a:latin typeface="Times New Roman"/>
              <a:cs typeface="Times New Roman"/>
            </a:endParaRPr>
          </a:p>
          <a:p>
            <a:pPr>
              <a:spcBef>
                <a:spcPts val="60"/>
              </a:spcBef>
            </a:pPr>
            <a:endParaRPr sz="2900">
              <a:latin typeface="Times New Roman"/>
              <a:cs typeface="Times New Roman"/>
            </a:endParaRPr>
          </a:p>
          <a:p>
            <a:pPr marL="105406">
              <a:lnSpc>
                <a:spcPts val="3439"/>
              </a:lnSpc>
            </a:pPr>
            <a:r>
              <a:rPr sz="2900" b="1" spc="-6" dirty="0">
                <a:solidFill>
                  <a:srgbClr val="FF0000"/>
                </a:solidFill>
                <a:latin typeface="Times New Roman"/>
                <a:cs typeface="Times New Roman"/>
              </a:rPr>
              <a:t>typedef struct</a:t>
            </a:r>
            <a:r>
              <a:rPr sz="2900" b="1" spc="-12" dirty="0">
                <a:solidFill>
                  <a:srgbClr val="FF0000"/>
                </a:solidFill>
                <a:latin typeface="Times New Roman"/>
                <a:cs typeface="Times New Roman"/>
              </a:rPr>
              <a:t> </a:t>
            </a:r>
            <a:r>
              <a:rPr sz="2900" b="1" spc="-6" dirty="0">
                <a:solidFill>
                  <a:srgbClr val="FF0000"/>
                </a:solidFill>
                <a:latin typeface="Times New Roman"/>
                <a:cs typeface="Times New Roman"/>
              </a:rPr>
              <a:t>{</a:t>
            </a:r>
            <a:endParaRPr sz="2900">
              <a:latin typeface="Times New Roman"/>
              <a:cs typeface="Times New Roman"/>
            </a:endParaRPr>
          </a:p>
          <a:p>
            <a:pPr marL="1562133" marR="6067" indent="-90998">
              <a:lnSpc>
                <a:spcPts val="3439"/>
              </a:lnSpc>
              <a:spcBef>
                <a:spcPts val="113"/>
              </a:spcBef>
            </a:pPr>
            <a:r>
              <a:rPr sz="2900" b="1" dirty="0">
                <a:solidFill>
                  <a:srgbClr val="FF0000"/>
                </a:solidFill>
                <a:latin typeface="Times New Roman"/>
                <a:cs typeface="Times New Roman"/>
              </a:rPr>
              <a:t>_ELEMENT</a:t>
            </a:r>
            <a:r>
              <a:rPr sz="2900" b="1" spc="-119" dirty="0">
                <a:solidFill>
                  <a:srgbClr val="FF0000"/>
                </a:solidFill>
                <a:latin typeface="Times New Roman"/>
                <a:cs typeface="Times New Roman"/>
              </a:rPr>
              <a:t> </a:t>
            </a:r>
            <a:r>
              <a:rPr sz="2900" b="1" dirty="0">
                <a:solidFill>
                  <a:srgbClr val="FF0000"/>
                </a:solidFill>
                <a:latin typeface="Times New Roman"/>
                <a:cs typeface="Times New Roman"/>
              </a:rPr>
              <a:t>q_elem[MAX_SIZE];  </a:t>
            </a:r>
            <a:r>
              <a:rPr sz="2900" b="1" spc="-6" dirty="0">
                <a:solidFill>
                  <a:srgbClr val="FF0000"/>
                </a:solidFill>
                <a:latin typeface="Times New Roman"/>
                <a:cs typeface="Times New Roman"/>
              </a:rPr>
              <a:t>int</a:t>
            </a:r>
            <a:r>
              <a:rPr sz="2900" b="1" spc="-12" dirty="0">
                <a:solidFill>
                  <a:srgbClr val="FF0000"/>
                </a:solidFill>
                <a:latin typeface="Times New Roman"/>
                <a:cs typeface="Times New Roman"/>
              </a:rPr>
              <a:t> </a:t>
            </a:r>
            <a:r>
              <a:rPr sz="2900" b="1" spc="-6" dirty="0">
                <a:solidFill>
                  <a:srgbClr val="FF0000"/>
                </a:solidFill>
                <a:latin typeface="Times New Roman"/>
                <a:cs typeface="Times New Roman"/>
              </a:rPr>
              <a:t>rear;</a:t>
            </a:r>
            <a:endParaRPr sz="2900">
              <a:latin typeface="Times New Roman"/>
              <a:cs typeface="Times New Roman"/>
            </a:endParaRPr>
          </a:p>
          <a:p>
            <a:pPr marL="1562133">
              <a:lnSpc>
                <a:spcPts val="3314"/>
              </a:lnSpc>
            </a:pPr>
            <a:r>
              <a:rPr sz="2900" b="1" spc="-6" dirty="0">
                <a:solidFill>
                  <a:srgbClr val="FF0000"/>
                </a:solidFill>
                <a:latin typeface="Times New Roman"/>
                <a:cs typeface="Times New Roman"/>
              </a:rPr>
              <a:t>int front;</a:t>
            </a:r>
            <a:endParaRPr sz="2900">
              <a:latin typeface="Times New Roman"/>
              <a:cs typeface="Times New Roman"/>
            </a:endParaRPr>
          </a:p>
          <a:p>
            <a:pPr marL="1562133">
              <a:lnSpc>
                <a:spcPts val="3433"/>
              </a:lnSpc>
            </a:pPr>
            <a:r>
              <a:rPr sz="2900" b="1" spc="-6" dirty="0">
                <a:solidFill>
                  <a:srgbClr val="FF0000"/>
                </a:solidFill>
                <a:latin typeface="Times New Roman"/>
                <a:cs typeface="Times New Roman"/>
              </a:rPr>
              <a:t>int</a:t>
            </a:r>
            <a:r>
              <a:rPr sz="2900" b="1" dirty="0">
                <a:solidFill>
                  <a:srgbClr val="FF0000"/>
                </a:solidFill>
                <a:latin typeface="Times New Roman"/>
                <a:cs typeface="Times New Roman"/>
              </a:rPr>
              <a:t> </a:t>
            </a:r>
            <a:r>
              <a:rPr sz="2900" b="1" spc="-6" dirty="0">
                <a:solidFill>
                  <a:srgbClr val="FF0000"/>
                </a:solidFill>
                <a:latin typeface="Times New Roman"/>
                <a:cs typeface="Times New Roman"/>
              </a:rPr>
              <a:t>full,empty;</a:t>
            </a:r>
            <a:endParaRPr sz="2900">
              <a:latin typeface="Times New Roman"/>
              <a:cs typeface="Times New Roman"/>
            </a:endParaRPr>
          </a:p>
          <a:p>
            <a:pPr marL="1562133">
              <a:lnSpc>
                <a:spcPts val="3439"/>
              </a:lnSpc>
            </a:pPr>
            <a:r>
              <a:rPr sz="2900" b="1" spc="-6" dirty="0">
                <a:solidFill>
                  <a:srgbClr val="FF0000"/>
                </a:solidFill>
                <a:latin typeface="Times New Roman"/>
                <a:cs typeface="Times New Roman"/>
              </a:rPr>
              <a:t>} </a:t>
            </a:r>
            <a:r>
              <a:rPr sz="2900" b="1" dirty="0">
                <a:solidFill>
                  <a:srgbClr val="FF0000"/>
                </a:solidFill>
                <a:latin typeface="Times New Roman"/>
                <a:cs typeface="Times New Roman"/>
              </a:rPr>
              <a:t>_QUEUE;</a:t>
            </a:r>
            <a:endParaRPr sz="2900">
              <a:latin typeface="Times New Roman"/>
              <a:cs typeface="Times New Roman"/>
            </a:endParaRPr>
          </a:p>
        </p:txBody>
      </p:sp>
      <p:sp>
        <p:nvSpPr>
          <p:cNvPr id="3" name="object 3"/>
          <p:cNvSpPr txBox="1">
            <a:spLocks noGrp="1"/>
          </p:cNvSpPr>
          <p:nvPr>
            <p:ph type="title"/>
          </p:nvPr>
        </p:nvSpPr>
        <p:spPr>
          <a:xfrm>
            <a:off x="899967" y="293186"/>
            <a:ext cx="10392067" cy="889325"/>
          </a:xfrm>
          <a:prstGeom prst="rect">
            <a:avLst/>
          </a:prstGeom>
          <a:ln w="9144">
            <a:solidFill>
              <a:srgbClr val="9A3300"/>
            </a:solidFill>
          </a:ln>
        </p:spPr>
        <p:txBody>
          <a:bodyPr vert="horz" wrap="square" lIns="0" tIns="187304" rIns="0" bIns="0" rtlCol="0">
            <a:spAutoFit/>
          </a:bodyPr>
          <a:lstStyle/>
          <a:p>
            <a:pPr marL="248727">
              <a:lnSpc>
                <a:spcPct val="100000"/>
              </a:lnSpc>
              <a:spcBef>
                <a:spcPts val="1475"/>
              </a:spcBef>
            </a:pPr>
            <a:r>
              <a:rPr sz="3300" dirty="0">
                <a:solidFill>
                  <a:srgbClr val="A50021"/>
                </a:solidFill>
                <a:latin typeface="Arial"/>
                <a:cs typeface="Arial"/>
              </a:rPr>
              <a:t>Queue: Example with Array</a:t>
            </a:r>
            <a:r>
              <a:rPr sz="3300" spc="-48" dirty="0">
                <a:solidFill>
                  <a:srgbClr val="A50021"/>
                </a:solidFill>
                <a:latin typeface="Arial"/>
                <a:cs typeface="Arial"/>
              </a:rPr>
              <a:t> </a:t>
            </a:r>
            <a:r>
              <a:rPr sz="3300" dirty="0">
                <a:solidFill>
                  <a:srgbClr val="A50021"/>
                </a:solidFill>
                <a:latin typeface="Arial"/>
                <a:cs typeface="Arial"/>
              </a:rPr>
              <a:t>Implementation</a:t>
            </a:r>
            <a:endParaRPr sz="3300">
              <a:latin typeface="Arial"/>
              <a:cs typeface="Arial"/>
            </a:endParaRPr>
          </a:p>
        </p:txBody>
      </p:sp>
      <p:grpSp>
        <p:nvGrpSpPr>
          <p:cNvPr id="4" name="object 5"/>
          <p:cNvGrpSpPr>
            <a:grpSpLocks/>
          </p:cNvGrpSpPr>
          <p:nvPr/>
        </p:nvGrpSpPr>
        <p:grpSpPr bwMode="auto">
          <a:xfrm>
            <a:off x="0" y="0"/>
            <a:ext cx="12192000" cy="6858000"/>
            <a:chOff x="0" y="0"/>
            <a:chExt cx="16217900" cy="9118600"/>
          </a:xfrm>
        </p:grpSpPr>
        <p:sp>
          <p:nvSpPr>
            <p:cNvPr id="8"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23211" y="1542412"/>
            <a:ext cx="5173959" cy="4424213"/>
          </a:xfrm>
          <a:prstGeom prst="rect">
            <a:avLst/>
          </a:prstGeom>
        </p:spPr>
        <p:txBody>
          <a:bodyPr vert="horz" wrap="square" lIns="0" tIns="15166" rIns="0" bIns="0" rtlCol="0">
            <a:spAutoFit/>
          </a:bodyPr>
          <a:lstStyle/>
          <a:p>
            <a:pPr marL="15166">
              <a:lnSpc>
                <a:spcPts val="3439"/>
              </a:lnSpc>
              <a:spcBef>
                <a:spcPts val="119"/>
              </a:spcBef>
            </a:pPr>
            <a:r>
              <a:rPr sz="2900" b="1" spc="-6" dirty="0">
                <a:solidFill>
                  <a:srgbClr val="FF0000"/>
                </a:solidFill>
                <a:latin typeface="Times New Roman"/>
                <a:cs typeface="Times New Roman"/>
              </a:rPr>
              <a:t>void init_queue(_QUEUE</a:t>
            </a:r>
            <a:r>
              <a:rPr sz="2900" b="1" dirty="0">
                <a:solidFill>
                  <a:srgbClr val="FF0000"/>
                </a:solidFill>
                <a:latin typeface="Times New Roman"/>
                <a:cs typeface="Times New Roman"/>
              </a:rPr>
              <a:t> </a:t>
            </a:r>
            <a:r>
              <a:rPr sz="2900" b="1" spc="-12" dirty="0">
                <a:solidFill>
                  <a:srgbClr val="FF0000"/>
                </a:solidFill>
                <a:latin typeface="Times New Roman"/>
                <a:cs typeface="Times New Roman"/>
              </a:rPr>
              <a:t>*q)</a:t>
            </a:r>
            <a:endParaRPr sz="2900">
              <a:latin typeface="Times New Roman"/>
              <a:cs typeface="Times New Roman"/>
            </a:endParaRPr>
          </a:p>
          <a:p>
            <a:pPr marL="106164" marR="836424" indent="-90998">
              <a:lnSpc>
                <a:spcPts val="3439"/>
              </a:lnSpc>
              <a:spcBef>
                <a:spcPts val="107"/>
              </a:spcBef>
            </a:pPr>
            <a:r>
              <a:rPr sz="2900" b="1" spc="-6" dirty="0">
                <a:solidFill>
                  <a:srgbClr val="FF0000"/>
                </a:solidFill>
                <a:latin typeface="Times New Roman"/>
                <a:cs typeface="Times New Roman"/>
              </a:rPr>
              <a:t>{q-&gt;rear= q-&gt;front= 0;  q-&gt;full=0;</a:t>
            </a:r>
            <a:r>
              <a:rPr sz="2900" b="1" spc="-48" dirty="0">
                <a:solidFill>
                  <a:srgbClr val="FF0000"/>
                </a:solidFill>
                <a:latin typeface="Times New Roman"/>
                <a:cs typeface="Times New Roman"/>
              </a:rPr>
              <a:t> </a:t>
            </a:r>
            <a:r>
              <a:rPr sz="2900" b="1" spc="-12" dirty="0">
                <a:solidFill>
                  <a:srgbClr val="FF0000"/>
                </a:solidFill>
                <a:latin typeface="Times New Roman"/>
                <a:cs typeface="Times New Roman"/>
              </a:rPr>
              <a:t>q-&gt;empty=1;</a:t>
            </a:r>
            <a:endParaRPr sz="2900">
              <a:latin typeface="Times New Roman"/>
              <a:cs typeface="Times New Roman"/>
            </a:endParaRPr>
          </a:p>
          <a:p>
            <a:pPr marL="15166">
              <a:lnSpc>
                <a:spcPts val="3314"/>
              </a:lnSpc>
            </a:pPr>
            <a:r>
              <a:rPr sz="2900" b="1" spc="-6" dirty="0">
                <a:solidFill>
                  <a:srgbClr val="FF0000"/>
                </a:solidFill>
                <a:latin typeface="Times New Roman"/>
                <a:cs typeface="Times New Roman"/>
              </a:rPr>
              <a:t>}</a:t>
            </a:r>
            <a:endParaRPr sz="2900">
              <a:latin typeface="Times New Roman"/>
              <a:cs typeface="Times New Roman"/>
            </a:endParaRPr>
          </a:p>
          <a:p>
            <a:pPr>
              <a:lnSpc>
                <a:spcPct val="100000"/>
              </a:lnSpc>
            </a:pPr>
            <a:endParaRPr sz="3000">
              <a:latin typeface="Times New Roman"/>
              <a:cs typeface="Times New Roman"/>
            </a:endParaRPr>
          </a:p>
          <a:p>
            <a:pPr marL="106164">
              <a:lnSpc>
                <a:spcPts val="3439"/>
              </a:lnSpc>
              <a:tabLst>
                <a:tab pos="712818" algn="l"/>
              </a:tabLst>
            </a:pPr>
            <a:r>
              <a:rPr sz="2900" b="1" spc="-6" dirty="0">
                <a:solidFill>
                  <a:srgbClr val="FF0000"/>
                </a:solidFill>
                <a:latin typeface="Times New Roman"/>
                <a:cs typeface="Times New Roman"/>
              </a:rPr>
              <a:t>int	IsFull(_QUEUE</a:t>
            </a:r>
            <a:r>
              <a:rPr sz="2900" b="1" spc="-18" dirty="0">
                <a:solidFill>
                  <a:srgbClr val="FF0000"/>
                </a:solidFill>
                <a:latin typeface="Times New Roman"/>
                <a:cs typeface="Times New Roman"/>
              </a:rPr>
              <a:t> </a:t>
            </a:r>
            <a:r>
              <a:rPr sz="2900" b="1" spc="-12" dirty="0">
                <a:solidFill>
                  <a:srgbClr val="FF0000"/>
                </a:solidFill>
                <a:latin typeface="Times New Roman"/>
                <a:cs typeface="Times New Roman"/>
              </a:rPr>
              <a:t>*q)</a:t>
            </a:r>
            <a:endParaRPr sz="2900">
              <a:latin typeface="Times New Roman"/>
              <a:cs typeface="Times New Roman"/>
            </a:endParaRPr>
          </a:p>
          <a:p>
            <a:pPr marL="15166">
              <a:lnSpc>
                <a:spcPts val="3439"/>
              </a:lnSpc>
            </a:pPr>
            <a:r>
              <a:rPr sz="2900" b="1" spc="-6" dirty="0">
                <a:solidFill>
                  <a:srgbClr val="FF0000"/>
                </a:solidFill>
                <a:latin typeface="Times New Roman"/>
                <a:cs typeface="Times New Roman"/>
              </a:rPr>
              <a:t>{return(q-&gt;full);}</a:t>
            </a:r>
            <a:endParaRPr sz="2900">
              <a:latin typeface="Times New Roman"/>
              <a:cs typeface="Times New Roman"/>
            </a:endParaRPr>
          </a:p>
          <a:p>
            <a:pPr>
              <a:spcBef>
                <a:spcPts val="60"/>
              </a:spcBef>
            </a:pPr>
            <a:endParaRPr sz="2900">
              <a:latin typeface="Times New Roman"/>
              <a:cs typeface="Times New Roman"/>
            </a:endParaRPr>
          </a:p>
          <a:p>
            <a:pPr marL="106164">
              <a:lnSpc>
                <a:spcPts val="3439"/>
              </a:lnSpc>
              <a:tabLst>
                <a:tab pos="712818" algn="l"/>
              </a:tabLst>
            </a:pPr>
            <a:r>
              <a:rPr sz="2900" b="1" spc="-6" dirty="0">
                <a:solidFill>
                  <a:srgbClr val="FF0000"/>
                </a:solidFill>
                <a:latin typeface="Times New Roman"/>
                <a:cs typeface="Times New Roman"/>
              </a:rPr>
              <a:t>int	IsEmpty(_QUEUE *q)</a:t>
            </a:r>
            <a:endParaRPr sz="2900">
              <a:latin typeface="Times New Roman"/>
              <a:cs typeface="Times New Roman"/>
            </a:endParaRPr>
          </a:p>
          <a:p>
            <a:pPr marL="15166">
              <a:lnSpc>
                <a:spcPts val="3439"/>
              </a:lnSpc>
            </a:pPr>
            <a:r>
              <a:rPr sz="2900" b="1" spc="-6" dirty="0">
                <a:solidFill>
                  <a:srgbClr val="FF0000"/>
                </a:solidFill>
                <a:latin typeface="Times New Roman"/>
                <a:cs typeface="Times New Roman"/>
              </a:rPr>
              <a:t>{return(q-&gt;empty);}</a:t>
            </a:r>
            <a:endParaRPr sz="2900">
              <a:latin typeface="Times New Roman"/>
              <a:cs typeface="Times New Roman"/>
            </a:endParaRPr>
          </a:p>
        </p:txBody>
      </p:sp>
      <p:sp>
        <p:nvSpPr>
          <p:cNvPr id="3" name="object 3"/>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12" dirty="0">
                <a:solidFill>
                  <a:srgbClr val="A50021"/>
                </a:solidFill>
                <a:latin typeface="Arial"/>
                <a:cs typeface="Arial"/>
              </a:rPr>
              <a:t>Queue Example:</a:t>
            </a:r>
            <a:r>
              <a:rPr sz="3800" spc="-6" dirty="0">
                <a:solidFill>
                  <a:srgbClr val="A50021"/>
                </a:solidFill>
                <a:latin typeface="Arial"/>
                <a:cs typeface="Arial"/>
              </a:rPr>
              <a:t> </a:t>
            </a:r>
            <a:r>
              <a:rPr sz="3800" spc="-12" dirty="0">
                <a:solidFill>
                  <a:srgbClr val="A50021"/>
                </a:solidFill>
                <a:latin typeface="Arial"/>
                <a:cs typeface="Arial"/>
              </a:rPr>
              <a:t>Contd.</a:t>
            </a:r>
            <a:endParaRPr sz="3800">
              <a:latin typeface="Arial"/>
              <a:cs typeface="Arial"/>
            </a:endParaRPr>
          </a:p>
        </p:txBody>
      </p:sp>
      <p:grpSp>
        <p:nvGrpSpPr>
          <p:cNvPr id="4" name="object 5"/>
          <p:cNvGrpSpPr>
            <a:grpSpLocks/>
          </p:cNvGrpSpPr>
          <p:nvPr/>
        </p:nvGrpSpPr>
        <p:grpSpPr bwMode="auto">
          <a:xfrm>
            <a:off x="0" y="0"/>
            <a:ext cx="12192000" cy="6858000"/>
            <a:chOff x="0" y="0"/>
            <a:chExt cx="16217900" cy="9118600"/>
          </a:xfrm>
        </p:grpSpPr>
        <p:sp>
          <p:nvSpPr>
            <p:cNvPr id="8"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46953" y="1462870"/>
            <a:ext cx="8800993" cy="5357802"/>
          </a:xfrm>
          <a:prstGeom prst="rect">
            <a:avLst/>
          </a:prstGeom>
        </p:spPr>
        <p:txBody>
          <a:bodyPr vert="horz" wrap="square" lIns="0" tIns="15166" rIns="0" bIns="0" rtlCol="0">
            <a:spAutoFit/>
          </a:bodyPr>
          <a:lstStyle/>
          <a:p>
            <a:pPr marL="15166">
              <a:lnSpc>
                <a:spcPts val="3439"/>
              </a:lnSpc>
              <a:spcBef>
                <a:spcPts val="119"/>
              </a:spcBef>
            </a:pPr>
            <a:r>
              <a:rPr sz="2900" b="1" spc="-6" dirty="0">
                <a:solidFill>
                  <a:srgbClr val="FF0000"/>
                </a:solidFill>
                <a:latin typeface="Times New Roman"/>
                <a:cs typeface="Times New Roman"/>
              </a:rPr>
              <a:t>void AddQ(_QUEUE *q, _ELEMENT </a:t>
            </a:r>
            <a:r>
              <a:rPr sz="2900" b="1" spc="-12" dirty="0">
                <a:solidFill>
                  <a:srgbClr val="FF0000"/>
                </a:solidFill>
                <a:latin typeface="Times New Roman"/>
                <a:cs typeface="Times New Roman"/>
              </a:rPr>
              <a:t>ob)</a:t>
            </a:r>
            <a:endParaRPr sz="2900">
              <a:latin typeface="Times New Roman"/>
              <a:cs typeface="Times New Roman"/>
            </a:endParaRPr>
          </a:p>
          <a:p>
            <a:pPr marL="15166">
              <a:lnSpc>
                <a:spcPts val="3433"/>
              </a:lnSpc>
            </a:pPr>
            <a:r>
              <a:rPr sz="2900" b="1" spc="-6" dirty="0">
                <a:solidFill>
                  <a:srgbClr val="FF0000"/>
                </a:solidFill>
                <a:latin typeface="Times New Roman"/>
                <a:cs typeface="Times New Roman"/>
              </a:rPr>
              <a:t>{</a:t>
            </a:r>
            <a:endParaRPr sz="2900">
              <a:latin typeface="Times New Roman"/>
              <a:cs typeface="Times New Roman"/>
            </a:endParaRPr>
          </a:p>
          <a:p>
            <a:pPr marL="288160">
              <a:lnSpc>
                <a:spcPts val="3439"/>
              </a:lnSpc>
            </a:pPr>
            <a:r>
              <a:rPr sz="2900" b="1" spc="-6" dirty="0">
                <a:solidFill>
                  <a:srgbClr val="FF0000"/>
                </a:solidFill>
                <a:latin typeface="Times New Roman"/>
                <a:cs typeface="Times New Roman"/>
              </a:rPr>
              <a:t>if(IsFull(q)) {printf("Queue is </a:t>
            </a:r>
            <a:r>
              <a:rPr sz="2900" b="1" dirty="0">
                <a:solidFill>
                  <a:srgbClr val="FF0000"/>
                </a:solidFill>
                <a:latin typeface="Times New Roman"/>
                <a:cs typeface="Times New Roman"/>
              </a:rPr>
              <a:t>Full </a:t>
            </a:r>
            <a:r>
              <a:rPr sz="2900" b="1" spc="-6" dirty="0">
                <a:solidFill>
                  <a:srgbClr val="FF0000"/>
                </a:solidFill>
                <a:latin typeface="Times New Roman"/>
                <a:cs typeface="Times New Roman"/>
              </a:rPr>
              <a:t>\n");</a:t>
            </a:r>
            <a:r>
              <a:rPr sz="2900" b="1" spc="136" dirty="0">
                <a:solidFill>
                  <a:srgbClr val="FF0000"/>
                </a:solidFill>
                <a:latin typeface="Times New Roman"/>
                <a:cs typeface="Times New Roman"/>
              </a:rPr>
              <a:t> </a:t>
            </a:r>
            <a:r>
              <a:rPr sz="2900" b="1" spc="-6" dirty="0">
                <a:solidFill>
                  <a:srgbClr val="FF0000"/>
                </a:solidFill>
                <a:latin typeface="Times New Roman"/>
                <a:cs typeface="Times New Roman"/>
              </a:rPr>
              <a:t>return;}</a:t>
            </a:r>
            <a:endParaRPr sz="2900">
              <a:latin typeface="Times New Roman"/>
              <a:cs typeface="Times New Roman"/>
            </a:endParaRPr>
          </a:p>
          <a:p>
            <a:pPr>
              <a:spcBef>
                <a:spcPts val="60"/>
              </a:spcBef>
            </a:pPr>
            <a:endParaRPr sz="2900">
              <a:latin typeface="Times New Roman"/>
              <a:cs typeface="Times New Roman"/>
            </a:endParaRPr>
          </a:p>
          <a:p>
            <a:pPr marL="288160" marR="1722896"/>
            <a:r>
              <a:rPr sz="2900" b="1" spc="-12" dirty="0">
                <a:solidFill>
                  <a:srgbClr val="FF0000"/>
                </a:solidFill>
                <a:latin typeface="Times New Roman"/>
                <a:cs typeface="Times New Roman"/>
              </a:rPr>
              <a:t>q-&gt;rear=(q-&gt;rear+1)%(MAX_SIZE);  q-&gt;q_elem[q-&gt;rear]=ob;</a:t>
            </a:r>
            <a:endParaRPr sz="2900">
              <a:latin typeface="Times New Roman"/>
              <a:cs typeface="Times New Roman"/>
            </a:endParaRPr>
          </a:p>
          <a:p>
            <a:pPr>
              <a:spcBef>
                <a:spcPts val="60"/>
              </a:spcBef>
            </a:pPr>
            <a:endParaRPr sz="2900">
              <a:latin typeface="Times New Roman"/>
              <a:cs typeface="Times New Roman"/>
            </a:endParaRPr>
          </a:p>
          <a:p>
            <a:pPr marL="288160" marR="198679"/>
            <a:r>
              <a:rPr sz="2900" b="1" spc="-6" dirty="0">
                <a:solidFill>
                  <a:srgbClr val="FF0000"/>
                </a:solidFill>
                <a:latin typeface="Times New Roman"/>
                <a:cs typeface="Times New Roman"/>
              </a:rPr>
              <a:t>if(q-&gt;front==q-&gt;rear) q-&gt;full=1; else </a:t>
            </a:r>
            <a:r>
              <a:rPr sz="2900" b="1" spc="-12" dirty="0">
                <a:solidFill>
                  <a:srgbClr val="FF0000"/>
                </a:solidFill>
                <a:latin typeface="Times New Roman"/>
                <a:cs typeface="Times New Roman"/>
              </a:rPr>
              <a:t>q-&gt;full=0;  </a:t>
            </a:r>
            <a:r>
              <a:rPr sz="2900" b="1" spc="-6" dirty="0">
                <a:solidFill>
                  <a:srgbClr val="FF0000"/>
                </a:solidFill>
                <a:latin typeface="Times New Roman"/>
                <a:cs typeface="Times New Roman"/>
              </a:rPr>
              <a:t>q-&gt;empty=0;</a:t>
            </a:r>
            <a:endParaRPr sz="2900">
              <a:latin typeface="Times New Roman"/>
              <a:cs typeface="Times New Roman"/>
            </a:endParaRPr>
          </a:p>
          <a:p>
            <a:pPr>
              <a:spcBef>
                <a:spcPts val="54"/>
              </a:spcBef>
            </a:pPr>
            <a:endParaRPr sz="2900">
              <a:latin typeface="Times New Roman"/>
              <a:cs typeface="Times New Roman"/>
            </a:endParaRPr>
          </a:p>
          <a:p>
            <a:pPr marL="106164">
              <a:lnSpc>
                <a:spcPts val="3439"/>
              </a:lnSpc>
            </a:pPr>
            <a:r>
              <a:rPr sz="2900" b="1" spc="-12" dirty="0">
                <a:solidFill>
                  <a:srgbClr val="FF0000"/>
                </a:solidFill>
                <a:latin typeface="Times New Roman"/>
                <a:cs typeface="Times New Roman"/>
              </a:rPr>
              <a:t>return;</a:t>
            </a:r>
            <a:endParaRPr sz="2900">
              <a:latin typeface="Times New Roman"/>
              <a:cs typeface="Times New Roman"/>
            </a:endParaRPr>
          </a:p>
          <a:p>
            <a:pPr marL="15166">
              <a:lnSpc>
                <a:spcPts val="3439"/>
              </a:lnSpc>
            </a:pPr>
            <a:r>
              <a:rPr sz="2900" b="1" spc="-6" dirty="0">
                <a:solidFill>
                  <a:srgbClr val="FF0000"/>
                </a:solidFill>
                <a:latin typeface="Times New Roman"/>
                <a:cs typeface="Times New Roman"/>
              </a:rPr>
              <a:t>}</a:t>
            </a:r>
            <a:endParaRPr sz="2900">
              <a:latin typeface="Times New Roman"/>
              <a:cs typeface="Times New Roman"/>
            </a:endParaRPr>
          </a:p>
        </p:txBody>
      </p:sp>
      <p:sp>
        <p:nvSpPr>
          <p:cNvPr id="3" name="object 3"/>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12" dirty="0">
                <a:solidFill>
                  <a:srgbClr val="A50021"/>
                </a:solidFill>
                <a:latin typeface="Arial"/>
                <a:cs typeface="Arial"/>
              </a:rPr>
              <a:t>Queue Example:</a:t>
            </a:r>
            <a:r>
              <a:rPr sz="3800" spc="-6" dirty="0">
                <a:solidFill>
                  <a:srgbClr val="A50021"/>
                </a:solidFill>
                <a:latin typeface="Arial"/>
                <a:cs typeface="Arial"/>
              </a:rPr>
              <a:t> </a:t>
            </a:r>
            <a:r>
              <a:rPr sz="3800" spc="-12" dirty="0">
                <a:solidFill>
                  <a:srgbClr val="A50021"/>
                </a:solidFill>
                <a:latin typeface="Arial"/>
                <a:cs typeface="Arial"/>
              </a:rPr>
              <a:t>Contd.</a:t>
            </a:r>
            <a:endParaRPr sz="3800">
              <a:latin typeface="Arial"/>
              <a:cs typeface="Arial"/>
            </a:endParaRPr>
          </a:p>
        </p:txBody>
      </p:sp>
      <p:grpSp>
        <p:nvGrpSpPr>
          <p:cNvPr id="4" name="object 5"/>
          <p:cNvGrpSpPr>
            <a:grpSpLocks/>
          </p:cNvGrpSpPr>
          <p:nvPr/>
        </p:nvGrpSpPr>
        <p:grpSpPr bwMode="auto">
          <a:xfrm>
            <a:off x="0" y="0"/>
            <a:ext cx="12192000" cy="6858000"/>
            <a:chOff x="0" y="0"/>
            <a:chExt cx="16217900" cy="9118600"/>
          </a:xfrm>
        </p:grpSpPr>
        <p:sp>
          <p:nvSpPr>
            <p:cNvPr id="8"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0913455" y="6286669"/>
            <a:ext cx="272537" cy="276159"/>
          </a:xfrm>
          <a:prstGeom prst="rect">
            <a:avLst/>
          </a:prstGeom>
        </p:spPr>
        <p:txBody>
          <a:bodyPr vert="horz" wrap="square" lIns="0" tIns="14408" rIns="0" bIns="0" rtlCol="0">
            <a:spAutoFit/>
          </a:bodyPr>
          <a:lstStyle/>
          <a:p>
            <a:pPr marL="15166">
              <a:spcBef>
                <a:spcPts val="113"/>
              </a:spcBef>
            </a:pPr>
            <a:r>
              <a:rPr sz="1700" spc="-6" dirty="0">
                <a:latin typeface="Times New Roman"/>
                <a:cs typeface="Times New Roman"/>
              </a:rPr>
              <a:t>77</a:t>
            </a:r>
            <a:endParaRPr sz="1700">
              <a:latin typeface="Times New Roman"/>
              <a:cs typeface="Times New Roman"/>
            </a:endParaRPr>
          </a:p>
        </p:txBody>
      </p:sp>
      <p:sp>
        <p:nvSpPr>
          <p:cNvPr id="4" name="object 4"/>
          <p:cNvSpPr txBox="1"/>
          <p:nvPr/>
        </p:nvSpPr>
        <p:spPr>
          <a:xfrm>
            <a:off x="900306" y="1080454"/>
            <a:ext cx="11200339" cy="5265469"/>
          </a:xfrm>
          <a:prstGeom prst="rect">
            <a:avLst/>
          </a:prstGeom>
        </p:spPr>
        <p:txBody>
          <a:bodyPr vert="horz" wrap="square" lIns="0" tIns="15166" rIns="0" bIns="0" rtlCol="0">
            <a:spAutoFit/>
          </a:bodyPr>
          <a:lstStyle/>
          <a:p>
            <a:pPr marL="15166">
              <a:lnSpc>
                <a:spcPts val="3439"/>
              </a:lnSpc>
              <a:spcBef>
                <a:spcPts val="119"/>
              </a:spcBef>
              <a:tabLst>
                <a:tab pos="2198360" algn="l"/>
              </a:tabLst>
            </a:pPr>
            <a:r>
              <a:rPr sz="2900" b="1" spc="-6" dirty="0">
                <a:solidFill>
                  <a:srgbClr val="FF0000"/>
                </a:solidFill>
                <a:latin typeface="Times New Roman"/>
                <a:cs typeface="Times New Roman"/>
              </a:rPr>
              <a:t>_ELEMENT	DeleteQ(_QUEUE</a:t>
            </a:r>
            <a:r>
              <a:rPr sz="2900" b="1" spc="-12" dirty="0">
                <a:solidFill>
                  <a:srgbClr val="FF0000"/>
                </a:solidFill>
                <a:latin typeface="Times New Roman"/>
                <a:cs typeface="Times New Roman"/>
              </a:rPr>
              <a:t> </a:t>
            </a:r>
            <a:r>
              <a:rPr sz="2900" b="1" spc="-6" dirty="0">
                <a:solidFill>
                  <a:srgbClr val="FF0000"/>
                </a:solidFill>
                <a:latin typeface="Times New Roman"/>
                <a:cs typeface="Times New Roman"/>
              </a:rPr>
              <a:t>*q)</a:t>
            </a:r>
            <a:endParaRPr sz="2900">
              <a:latin typeface="Times New Roman"/>
              <a:cs typeface="Times New Roman"/>
            </a:endParaRPr>
          </a:p>
          <a:p>
            <a:pPr marL="106164">
              <a:lnSpc>
                <a:spcPts val="3433"/>
              </a:lnSpc>
            </a:pPr>
            <a:r>
              <a:rPr sz="2900" b="1" spc="-6" dirty="0">
                <a:solidFill>
                  <a:srgbClr val="FF0000"/>
                </a:solidFill>
                <a:latin typeface="Times New Roman"/>
                <a:cs typeface="Times New Roman"/>
              </a:rPr>
              <a:t>{</a:t>
            </a:r>
            <a:endParaRPr sz="2900">
              <a:latin typeface="Times New Roman"/>
              <a:cs typeface="Times New Roman"/>
            </a:endParaRPr>
          </a:p>
          <a:p>
            <a:pPr marL="288160" marR="6740680" indent="-90998">
              <a:lnSpc>
                <a:spcPts val="3439"/>
              </a:lnSpc>
              <a:spcBef>
                <a:spcPts val="107"/>
              </a:spcBef>
            </a:pPr>
            <a:r>
              <a:rPr sz="2900" b="1" spc="-6" dirty="0">
                <a:solidFill>
                  <a:srgbClr val="FF0000"/>
                </a:solidFill>
                <a:latin typeface="Times New Roman"/>
                <a:cs typeface="Times New Roman"/>
              </a:rPr>
              <a:t>_ELEMENT temp;  temp.name[0]='\0';</a:t>
            </a:r>
            <a:endParaRPr sz="2900">
              <a:latin typeface="Times New Roman"/>
              <a:cs typeface="Times New Roman"/>
            </a:endParaRPr>
          </a:p>
          <a:p>
            <a:pPr marL="470157" marR="6067">
              <a:lnSpc>
                <a:spcPts val="6867"/>
              </a:lnSpc>
              <a:spcBef>
                <a:spcPts val="681"/>
              </a:spcBef>
            </a:pPr>
            <a:r>
              <a:rPr sz="2900" b="1" spc="-6" dirty="0">
                <a:solidFill>
                  <a:srgbClr val="FF0000"/>
                </a:solidFill>
                <a:latin typeface="Times New Roman"/>
                <a:cs typeface="Times New Roman"/>
              </a:rPr>
              <a:t>if(IsEmpty(q)) {printf("Queue is </a:t>
            </a:r>
            <a:r>
              <a:rPr sz="2900" b="1" dirty="0">
                <a:solidFill>
                  <a:srgbClr val="FF0000"/>
                </a:solidFill>
                <a:latin typeface="Times New Roman"/>
                <a:cs typeface="Times New Roman"/>
              </a:rPr>
              <a:t>EMPTY\n");return(temp);}  </a:t>
            </a:r>
            <a:r>
              <a:rPr sz="2900" b="1" spc="-6" dirty="0">
                <a:solidFill>
                  <a:srgbClr val="FF0000"/>
                </a:solidFill>
                <a:latin typeface="Times New Roman"/>
                <a:cs typeface="Times New Roman"/>
              </a:rPr>
              <a:t>q-&gt;front=(q-&gt;front+1)%(MAX_SIZE);</a:t>
            </a:r>
            <a:endParaRPr sz="2900">
              <a:latin typeface="Times New Roman"/>
              <a:cs typeface="Times New Roman"/>
            </a:endParaRPr>
          </a:p>
          <a:p>
            <a:pPr marL="470157">
              <a:lnSpc>
                <a:spcPts val="2639"/>
              </a:lnSpc>
            </a:pPr>
            <a:r>
              <a:rPr sz="2900" b="1" spc="-12" dirty="0">
                <a:solidFill>
                  <a:srgbClr val="FF0000"/>
                </a:solidFill>
                <a:latin typeface="Times New Roman"/>
                <a:cs typeface="Times New Roman"/>
              </a:rPr>
              <a:t>temp=q-&gt;q_elem[q-&gt;front];</a:t>
            </a:r>
            <a:endParaRPr sz="2900">
              <a:latin typeface="Times New Roman"/>
              <a:cs typeface="Times New Roman"/>
            </a:endParaRPr>
          </a:p>
          <a:p>
            <a:pPr>
              <a:spcBef>
                <a:spcPts val="60"/>
              </a:spcBef>
            </a:pPr>
            <a:endParaRPr sz="2900">
              <a:latin typeface="Times New Roman"/>
              <a:cs typeface="Times New Roman"/>
            </a:endParaRPr>
          </a:p>
          <a:p>
            <a:pPr marL="470157" marR="1266389"/>
            <a:r>
              <a:rPr sz="2900" b="1" spc="-6" dirty="0">
                <a:solidFill>
                  <a:srgbClr val="FF0000"/>
                </a:solidFill>
                <a:latin typeface="Times New Roman"/>
                <a:cs typeface="Times New Roman"/>
              </a:rPr>
              <a:t>if(q-&gt;rear==q-&gt;front) q-&gt;empty=1; else </a:t>
            </a:r>
            <a:r>
              <a:rPr sz="2900" b="1" spc="-12" dirty="0">
                <a:solidFill>
                  <a:srgbClr val="FF0000"/>
                </a:solidFill>
                <a:latin typeface="Times New Roman"/>
                <a:cs typeface="Times New Roman"/>
              </a:rPr>
              <a:t>q-&gt;empty=0;  q-&gt;full=0;</a:t>
            </a:r>
            <a:endParaRPr sz="2900">
              <a:latin typeface="Times New Roman"/>
              <a:cs typeface="Times New Roman"/>
            </a:endParaRPr>
          </a:p>
        </p:txBody>
      </p:sp>
      <p:sp>
        <p:nvSpPr>
          <p:cNvPr id="5" name="object 5"/>
          <p:cNvSpPr txBox="1"/>
          <p:nvPr/>
        </p:nvSpPr>
        <p:spPr>
          <a:xfrm>
            <a:off x="968229" y="5845056"/>
            <a:ext cx="2727918" cy="836052"/>
          </a:xfrm>
          <a:prstGeom prst="rect">
            <a:avLst/>
          </a:prstGeom>
        </p:spPr>
        <p:txBody>
          <a:bodyPr vert="horz" wrap="square" lIns="0" tIns="15166" rIns="0" bIns="0" rtlCol="0">
            <a:spAutoFit/>
          </a:bodyPr>
          <a:lstStyle/>
          <a:p>
            <a:pPr marL="227495">
              <a:lnSpc>
                <a:spcPts val="3189"/>
              </a:lnSpc>
              <a:spcBef>
                <a:spcPts val="119"/>
              </a:spcBef>
            </a:pPr>
            <a:r>
              <a:rPr sz="2900" b="1" spc="-6" dirty="0">
                <a:solidFill>
                  <a:srgbClr val="FF0000"/>
                </a:solidFill>
                <a:latin typeface="Times New Roman"/>
                <a:cs typeface="Times New Roman"/>
              </a:rPr>
              <a:t>return(temp);</a:t>
            </a:r>
            <a:endParaRPr sz="2900">
              <a:latin typeface="Times New Roman"/>
              <a:cs typeface="Times New Roman"/>
            </a:endParaRPr>
          </a:p>
          <a:p>
            <a:pPr marL="45499">
              <a:lnSpc>
                <a:spcPts val="3189"/>
              </a:lnSpc>
            </a:pPr>
            <a:r>
              <a:rPr sz="4300" b="1" spc="-339" baseline="-9259" smtClean="0">
                <a:solidFill>
                  <a:srgbClr val="FF0000"/>
                </a:solidFill>
                <a:latin typeface="Times New Roman"/>
                <a:cs typeface="Times New Roman"/>
              </a:rPr>
              <a:t>}</a:t>
            </a:r>
            <a:endParaRPr sz="1700">
              <a:latin typeface="Times New Roman"/>
              <a:cs typeface="Times New Roman"/>
            </a:endParaRPr>
          </a:p>
        </p:txBody>
      </p:sp>
      <p:sp>
        <p:nvSpPr>
          <p:cNvPr id="6" name="object 6"/>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12" dirty="0">
                <a:solidFill>
                  <a:srgbClr val="A50021"/>
                </a:solidFill>
                <a:latin typeface="Arial"/>
                <a:cs typeface="Arial"/>
              </a:rPr>
              <a:t>Queue Example:</a:t>
            </a:r>
            <a:r>
              <a:rPr sz="3800" spc="-6" dirty="0">
                <a:solidFill>
                  <a:srgbClr val="A50021"/>
                </a:solidFill>
                <a:latin typeface="Arial"/>
                <a:cs typeface="Arial"/>
              </a:rPr>
              <a:t> </a:t>
            </a:r>
            <a:r>
              <a:rPr sz="3800" spc="-12" dirty="0">
                <a:solidFill>
                  <a:srgbClr val="A50021"/>
                </a:solidFill>
                <a:latin typeface="Arial"/>
                <a:cs typeface="Arial"/>
              </a:rPr>
              <a:t>Contd.</a:t>
            </a:r>
            <a:endParaRPr sz="3800">
              <a:latin typeface="Arial"/>
              <a:cs typeface="Arial"/>
            </a:endParaRPr>
          </a:p>
        </p:txBody>
      </p:sp>
      <p:grpSp>
        <p:nvGrpSpPr>
          <p:cNvPr id="2" name="object 5"/>
          <p:cNvGrpSpPr>
            <a:grpSpLocks/>
          </p:cNvGrpSpPr>
          <p:nvPr/>
        </p:nvGrpSpPr>
        <p:grpSpPr bwMode="auto">
          <a:xfrm>
            <a:off x="0" y="0"/>
            <a:ext cx="12192000" cy="6858000"/>
            <a:chOff x="0" y="0"/>
            <a:chExt cx="16217900" cy="9118600"/>
          </a:xfrm>
        </p:grpSpPr>
        <p:sp>
          <p:nvSpPr>
            <p:cNvPr id="8"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43" name="Google Shape;143;p22" descr="Algorithm to insert an element in queue&#10;using linked list&#10;STEP-1 Allocate memory for the new node &amp; name it as TEMP.&#10;STEP-..."/>
          <p:cNvPicPr preferRelativeResize="0">
            <a:picLocks noGrp="1"/>
          </p:cNvPicPr>
          <p:nvPr>
            <p:ph type="body" idx="1"/>
          </p:nvPr>
        </p:nvPicPr>
        <p:blipFill rotWithShape="1">
          <a:blip r:embed="rId3">
            <a:alphaModFix/>
          </a:blip>
          <a:srcRect/>
          <a:stretch/>
        </p:blipFill>
        <p:spPr>
          <a:xfrm>
            <a:off x="0" y="0"/>
            <a:ext cx="12192000" cy="7086600"/>
          </a:xfrm>
          <a:prstGeom prst="rect">
            <a:avLst/>
          </a:prstGeom>
          <a:noFill/>
          <a:ln>
            <a:noFill/>
          </a:ln>
        </p:spPr>
      </p:pic>
      <p:grpSp>
        <p:nvGrpSpPr>
          <p:cNvPr id="4" name="object 5"/>
          <p:cNvGrpSpPr>
            <a:grpSpLocks/>
          </p:cNvGrpSpPr>
          <p:nvPr/>
        </p:nvGrpSpPr>
        <p:grpSpPr bwMode="auto">
          <a:xfrm>
            <a:off x="0" y="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12" dirty="0">
                <a:solidFill>
                  <a:srgbClr val="A50021"/>
                </a:solidFill>
                <a:latin typeface="Arial"/>
                <a:cs typeface="Arial"/>
              </a:rPr>
              <a:t>Queue Example:</a:t>
            </a:r>
            <a:r>
              <a:rPr sz="3800" spc="-6" dirty="0">
                <a:solidFill>
                  <a:srgbClr val="A50021"/>
                </a:solidFill>
                <a:latin typeface="Arial"/>
                <a:cs typeface="Arial"/>
              </a:rPr>
              <a:t> </a:t>
            </a:r>
            <a:r>
              <a:rPr sz="3800" spc="-12" dirty="0">
                <a:solidFill>
                  <a:srgbClr val="A50021"/>
                </a:solidFill>
                <a:latin typeface="Arial"/>
                <a:cs typeface="Arial"/>
              </a:rPr>
              <a:t>Contd.</a:t>
            </a:r>
            <a:endParaRPr sz="3800">
              <a:latin typeface="Arial"/>
              <a:cs typeface="Arial"/>
            </a:endParaRPr>
          </a:p>
        </p:txBody>
      </p:sp>
      <p:sp>
        <p:nvSpPr>
          <p:cNvPr id="3" name="object 3"/>
          <p:cNvSpPr txBox="1"/>
          <p:nvPr/>
        </p:nvSpPr>
        <p:spPr>
          <a:xfrm>
            <a:off x="1006263" y="1309904"/>
            <a:ext cx="3258558" cy="2631415"/>
          </a:xfrm>
          <a:prstGeom prst="rect">
            <a:avLst/>
          </a:prstGeom>
        </p:spPr>
        <p:txBody>
          <a:bodyPr vert="horz" wrap="square" lIns="0" tIns="15166" rIns="0" bIns="0" rtlCol="0">
            <a:spAutoFit/>
          </a:bodyPr>
          <a:lstStyle/>
          <a:p>
            <a:pPr marL="15166">
              <a:lnSpc>
                <a:spcPts val="3439"/>
              </a:lnSpc>
              <a:spcBef>
                <a:spcPts val="119"/>
              </a:spcBef>
            </a:pPr>
            <a:r>
              <a:rPr sz="2900" b="1" spc="-6" dirty="0">
                <a:solidFill>
                  <a:srgbClr val="FF0000"/>
                </a:solidFill>
                <a:latin typeface="Times New Roman"/>
                <a:cs typeface="Times New Roman"/>
              </a:rPr>
              <a:t>main()</a:t>
            </a:r>
            <a:endParaRPr sz="2900">
              <a:latin typeface="Times New Roman"/>
              <a:cs typeface="Times New Roman"/>
            </a:endParaRPr>
          </a:p>
          <a:p>
            <a:pPr marL="15166">
              <a:lnSpc>
                <a:spcPts val="3433"/>
              </a:lnSpc>
            </a:pPr>
            <a:r>
              <a:rPr sz="2900" b="1" spc="-6" dirty="0">
                <a:solidFill>
                  <a:srgbClr val="FF0000"/>
                </a:solidFill>
                <a:latin typeface="Times New Roman"/>
                <a:cs typeface="Times New Roman"/>
              </a:rPr>
              <a:t>{</a:t>
            </a:r>
            <a:endParaRPr sz="2900">
              <a:latin typeface="Times New Roman"/>
              <a:cs typeface="Times New Roman"/>
            </a:endParaRPr>
          </a:p>
          <a:p>
            <a:pPr marL="15166">
              <a:lnSpc>
                <a:spcPts val="3433"/>
              </a:lnSpc>
            </a:pPr>
            <a:r>
              <a:rPr sz="2900" b="1" spc="-6" dirty="0">
                <a:solidFill>
                  <a:srgbClr val="FF0000"/>
                </a:solidFill>
                <a:latin typeface="Times New Roman"/>
                <a:cs typeface="Times New Roman"/>
              </a:rPr>
              <a:t>int</a:t>
            </a:r>
            <a:r>
              <a:rPr sz="2900" b="1" spc="-125" dirty="0">
                <a:solidFill>
                  <a:srgbClr val="FF0000"/>
                </a:solidFill>
                <a:latin typeface="Times New Roman"/>
                <a:cs typeface="Times New Roman"/>
              </a:rPr>
              <a:t> </a:t>
            </a:r>
            <a:r>
              <a:rPr sz="2900" b="1" spc="-6" dirty="0">
                <a:solidFill>
                  <a:srgbClr val="FF0000"/>
                </a:solidFill>
                <a:latin typeface="Times New Roman"/>
                <a:cs typeface="Times New Roman"/>
              </a:rPr>
              <a:t>i,j;</a:t>
            </a:r>
            <a:endParaRPr sz="2900">
              <a:latin typeface="Times New Roman"/>
              <a:cs typeface="Times New Roman"/>
            </a:endParaRPr>
          </a:p>
          <a:p>
            <a:pPr marL="15166">
              <a:lnSpc>
                <a:spcPts val="3433"/>
              </a:lnSpc>
            </a:pPr>
            <a:r>
              <a:rPr sz="2900" b="1" spc="-6" dirty="0">
                <a:solidFill>
                  <a:srgbClr val="FF0000"/>
                </a:solidFill>
                <a:latin typeface="Times New Roman"/>
                <a:cs typeface="Times New Roman"/>
              </a:rPr>
              <a:t>char</a:t>
            </a:r>
            <a:r>
              <a:rPr sz="2900" b="1" spc="-42" dirty="0">
                <a:solidFill>
                  <a:srgbClr val="FF0000"/>
                </a:solidFill>
                <a:latin typeface="Times New Roman"/>
                <a:cs typeface="Times New Roman"/>
              </a:rPr>
              <a:t> </a:t>
            </a:r>
            <a:r>
              <a:rPr sz="2900" b="1" spc="-12" dirty="0">
                <a:solidFill>
                  <a:srgbClr val="FF0000"/>
                </a:solidFill>
                <a:latin typeface="Times New Roman"/>
                <a:cs typeface="Times New Roman"/>
              </a:rPr>
              <a:t>command[5];</a:t>
            </a:r>
            <a:endParaRPr sz="2900">
              <a:latin typeface="Times New Roman"/>
              <a:cs typeface="Times New Roman"/>
            </a:endParaRPr>
          </a:p>
          <a:p>
            <a:pPr marL="15166">
              <a:lnSpc>
                <a:spcPts val="3433"/>
              </a:lnSpc>
            </a:pPr>
            <a:r>
              <a:rPr sz="2900" b="1" spc="-6" dirty="0">
                <a:solidFill>
                  <a:srgbClr val="FF0000"/>
                </a:solidFill>
                <a:latin typeface="Times New Roman"/>
                <a:cs typeface="Times New Roman"/>
              </a:rPr>
              <a:t>_ELEMENT</a:t>
            </a:r>
            <a:r>
              <a:rPr sz="2900" b="1" spc="-36" dirty="0">
                <a:solidFill>
                  <a:srgbClr val="FF0000"/>
                </a:solidFill>
                <a:latin typeface="Times New Roman"/>
                <a:cs typeface="Times New Roman"/>
              </a:rPr>
              <a:t> </a:t>
            </a:r>
            <a:r>
              <a:rPr sz="2900" b="1" spc="-6" dirty="0">
                <a:solidFill>
                  <a:srgbClr val="FF0000"/>
                </a:solidFill>
                <a:latin typeface="Times New Roman"/>
                <a:cs typeface="Times New Roman"/>
              </a:rPr>
              <a:t>ob;</a:t>
            </a:r>
            <a:endParaRPr sz="2900">
              <a:latin typeface="Times New Roman"/>
              <a:cs typeface="Times New Roman"/>
            </a:endParaRPr>
          </a:p>
          <a:p>
            <a:pPr marL="15166">
              <a:lnSpc>
                <a:spcPts val="3439"/>
              </a:lnSpc>
            </a:pPr>
            <a:r>
              <a:rPr sz="2900" b="1" spc="-6" dirty="0">
                <a:solidFill>
                  <a:srgbClr val="FF0000"/>
                </a:solidFill>
                <a:latin typeface="Times New Roman"/>
                <a:cs typeface="Times New Roman"/>
              </a:rPr>
              <a:t>_QUEUE</a:t>
            </a:r>
            <a:r>
              <a:rPr sz="2900" b="1" spc="-12" dirty="0">
                <a:solidFill>
                  <a:srgbClr val="FF0000"/>
                </a:solidFill>
                <a:latin typeface="Times New Roman"/>
                <a:cs typeface="Times New Roman"/>
              </a:rPr>
              <a:t> </a:t>
            </a:r>
            <a:r>
              <a:rPr sz="2900" b="1" spc="-6" dirty="0">
                <a:solidFill>
                  <a:srgbClr val="FF0000"/>
                </a:solidFill>
                <a:latin typeface="Times New Roman"/>
                <a:cs typeface="Times New Roman"/>
              </a:rPr>
              <a:t>A;</a:t>
            </a:r>
            <a:endParaRPr sz="2900">
              <a:latin typeface="Times New Roman"/>
              <a:cs typeface="Times New Roman"/>
            </a:endParaRPr>
          </a:p>
        </p:txBody>
      </p:sp>
      <p:sp>
        <p:nvSpPr>
          <p:cNvPr id="4" name="object 4"/>
          <p:cNvSpPr txBox="1"/>
          <p:nvPr/>
        </p:nvSpPr>
        <p:spPr>
          <a:xfrm>
            <a:off x="1210031" y="3875764"/>
            <a:ext cx="8528457" cy="2695535"/>
          </a:xfrm>
          <a:prstGeom prst="rect">
            <a:avLst/>
          </a:prstGeom>
        </p:spPr>
        <p:txBody>
          <a:bodyPr vert="horz" wrap="square" lIns="0" tIns="15166" rIns="0" bIns="0" rtlCol="0">
            <a:spAutoFit/>
          </a:bodyPr>
          <a:lstStyle/>
          <a:p>
            <a:pPr marL="15166">
              <a:spcBef>
                <a:spcPts val="119"/>
              </a:spcBef>
            </a:pPr>
            <a:r>
              <a:rPr sz="2900" b="1" spc="-6" dirty="0">
                <a:solidFill>
                  <a:srgbClr val="FF0000"/>
                </a:solidFill>
                <a:latin typeface="Times New Roman"/>
                <a:cs typeface="Times New Roman"/>
              </a:rPr>
              <a:t>init_queue(&amp;A);</a:t>
            </a:r>
            <a:endParaRPr sz="2900">
              <a:latin typeface="Times New Roman"/>
              <a:cs typeface="Times New Roman"/>
            </a:endParaRPr>
          </a:p>
          <a:p>
            <a:pPr>
              <a:spcBef>
                <a:spcPts val="60"/>
              </a:spcBef>
            </a:pPr>
            <a:endParaRPr sz="2900">
              <a:latin typeface="Times New Roman"/>
              <a:cs typeface="Times New Roman"/>
            </a:endParaRPr>
          </a:p>
          <a:p>
            <a:pPr marL="15166">
              <a:lnSpc>
                <a:spcPts val="3439"/>
              </a:lnSpc>
            </a:pPr>
            <a:r>
              <a:rPr sz="2900" b="1" spc="-12" dirty="0">
                <a:solidFill>
                  <a:srgbClr val="FF0000"/>
                </a:solidFill>
                <a:latin typeface="Times New Roman"/>
                <a:cs typeface="Times New Roman"/>
              </a:rPr>
              <a:t>command[0]='\0';</a:t>
            </a:r>
            <a:endParaRPr sz="2900">
              <a:latin typeface="Times New Roman"/>
              <a:cs typeface="Times New Roman"/>
            </a:endParaRPr>
          </a:p>
          <a:p>
            <a:pPr marL="15166" marR="6067">
              <a:lnSpc>
                <a:spcPct val="99900"/>
              </a:lnSpc>
              <a:tabLst>
                <a:tab pos="3319154" algn="l"/>
              </a:tabLst>
            </a:pPr>
            <a:r>
              <a:rPr sz="2900" b="1" spc="-6" dirty="0">
                <a:solidFill>
                  <a:srgbClr val="FF0000"/>
                </a:solidFill>
                <a:latin typeface="Times New Roman"/>
                <a:cs typeface="Times New Roman"/>
              </a:rPr>
              <a:t>printf("For adding </a:t>
            </a:r>
            <a:r>
              <a:rPr sz="2900" b="1" dirty="0">
                <a:solidFill>
                  <a:srgbClr val="FF0000"/>
                </a:solidFill>
                <a:latin typeface="Times New Roman"/>
                <a:cs typeface="Times New Roman"/>
              </a:rPr>
              <a:t>a name </a:t>
            </a:r>
            <a:r>
              <a:rPr sz="2900" b="1" spc="-6" dirty="0">
                <a:solidFill>
                  <a:srgbClr val="FF0000"/>
                </a:solidFill>
                <a:latin typeface="Times New Roman"/>
                <a:cs typeface="Times New Roman"/>
              </a:rPr>
              <a:t>use 'add </a:t>
            </a:r>
            <a:r>
              <a:rPr sz="2900" b="1" dirty="0">
                <a:solidFill>
                  <a:srgbClr val="FF0000"/>
                </a:solidFill>
                <a:latin typeface="Times New Roman"/>
                <a:cs typeface="Times New Roman"/>
              </a:rPr>
              <a:t>[name]'\n");  </a:t>
            </a:r>
            <a:r>
              <a:rPr sz="2900" b="1" spc="-6" dirty="0">
                <a:solidFill>
                  <a:srgbClr val="FF0000"/>
                </a:solidFill>
                <a:latin typeface="Times New Roman"/>
                <a:cs typeface="Times New Roman"/>
              </a:rPr>
              <a:t>printf("For deleting	use </a:t>
            </a:r>
            <a:r>
              <a:rPr sz="2900" b="1" dirty="0">
                <a:solidFill>
                  <a:srgbClr val="FF0000"/>
                </a:solidFill>
                <a:latin typeface="Times New Roman"/>
                <a:cs typeface="Times New Roman"/>
              </a:rPr>
              <a:t>'delete' </a:t>
            </a:r>
            <a:r>
              <a:rPr sz="2900" b="1" spc="-6" dirty="0">
                <a:solidFill>
                  <a:srgbClr val="FF0000"/>
                </a:solidFill>
                <a:latin typeface="Times New Roman"/>
                <a:cs typeface="Times New Roman"/>
              </a:rPr>
              <a:t>\n");  printf("To end the session use </a:t>
            </a:r>
            <a:r>
              <a:rPr sz="2900" b="1" dirty="0">
                <a:solidFill>
                  <a:srgbClr val="FF0000"/>
                </a:solidFill>
                <a:latin typeface="Times New Roman"/>
                <a:cs typeface="Times New Roman"/>
              </a:rPr>
              <a:t>'bye'</a:t>
            </a:r>
            <a:r>
              <a:rPr sz="2900" b="1" spc="42" dirty="0">
                <a:solidFill>
                  <a:srgbClr val="FF0000"/>
                </a:solidFill>
                <a:latin typeface="Times New Roman"/>
                <a:cs typeface="Times New Roman"/>
              </a:rPr>
              <a:t> </a:t>
            </a:r>
            <a:r>
              <a:rPr sz="2900" b="1" spc="-6" dirty="0">
                <a:solidFill>
                  <a:srgbClr val="FF0000"/>
                </a:solidFill>
                <a:latin typeface="Times New Roman"/>
                <a:cs typeface="Times New Roman"/>
              </a:rPr>
              <a:t>\n");</a:t>
            </a:r>
            <a:endParaRPr sz="2900">
              <a:latin typeface="Times New Roman"/>
              <a:cs typeface="Times New Roman"/>
            </a:endParaRPr>
          </a:p>
        </p:txBody>
      </p:sp>
      <p:sp>
        <p:nvSpPr>
          <p:cNvPr id="5" name="object 5"/>
          <p:cNvSpPr txBox="1"/>
          <p:nvPr/>
        </p:nvSpPr>
        <p:spPr>
          <a:xfrm>
            <a:off x="6711713" y="1387305"/>
            <a:ext cx="3418175" cy="1354142"/>
          </a:xfrm>
          <a:prstGeom prst="rect">
            <a:avLst/>
          </a:prstGeom>
        </p:spPr>
        <p:txBody>
          <a:bodyPr vert="horz" wrap="square" lIns="0" tIns="15166" rIns="0" bIns="0" rtlCol="0">
            <a:spAutoFit/>
          </a:bodyPr>
          <a:lstStyle/>
          <a:p>
            <a:pPr marL="15166" marR="6067">
              <a:spcBef>
                <a:spcPts val="119"/>
              </a:spcBef>
            </a:pPr>
            <a:r>
              <a:rPr sz="2900" b="1" spc="-6" dirty="0">
                <a:solidFill>
                  <a:srgbClr val="FF0000"/>
                </a:solidFill>
                <a:latin typeface="Times New Roman"/>
                <a:cs typeface="Times New Roman"/>
              </a:rPr>
              <a:t>#include </a:t>
            </a:r>
            <a:r>
              <a:rPr sz="2900" b="1" spc="-12" dirty="0">
                <a:solidFill>
                  <a:srgbClr val="FF0000"/>
                </a:solidFill>
                <a:latin typeface="Times New Roman"/>
                <a:cs typeface="Times New Roman"/>
              </a:rPr>
              <a:t>&lt;stdio.h&gt;  </a:t>
            </a:r>
            <a:r>
              <a:rPr sz="2900" b="1" spc="-6" dirty="0">
                <a:solidFill>
                  <a:srgbClr val="FF0000"/>
                </a:solidFill>
                <a:latin typeface="Times New Roman"/>
                <a:cs typeface="Times New Roman"/>
              </a:rPr>
              <a:t>#include </a:t>
            </a:r>
            <a:r>
              <a:rPr sz="2900" b="1" spc="-12" dirty="0">
                <a:solidFill>
                  <a:srgbClr val="FF0000"/>
                </a:solidFill>
                <a:latin typeface="Times New Roman"/>
                <a:cs typeface="Times New Roman"/>
              </a:rPr>
              <a:t>&lt;stdlib.h&gt;  </a:t>
            </a:r>
            <a:r>
              <a:rPr sz="2900" b="1" spc="-6" dirty="0">
                <a:solidFill>
                  <a:srgbClr val="FF0000"/>
                </a:solidFill>
                <a:latin typeface="Times New Roman"/>
                <a:cs typeface="Times New Roman"/>
              </a:rPr>
              <a:t>#include</a:t>
            </a:r>
            <a:r>
              <a:rPr sz="2900" b="1" spc="-60" dirty="0">
                <a:solidFill>
                  <a:srgbClr val="FF0000"/>
                </a:solidFill>
                <a:latin typeface="Times New Roman"/>
                <a:cs typeface="Times New Roman"/>
              </a:rPr>
              <a:t> </a:t>
            </a:r>
            <a:r>
              <a:rPr sz="2900" b="1" spc="-12" dirty="0">
                <a:solidFill>
                  <a:srgbClr val="FF0000"/>
                </a:solidFill>
                <a:latin typeface="Times New Roman"/>
                <a:cs typeface="Times New Roman"/>
              </a:rPr>
              <a:t>&lt;string.h&gt;</a:t>
            </a:r>
            <a:endParaRPr sz="2900">
              <a:latin typeface="Times New Roman"/>
              <a:cs typeface="Times New Roman"/>
            </a:endParaRPr>
          </a:p>
        </p:txBody>
      </p:sp>
      <p:grpSp>
        <p:nvGrpSpPr>
          <p:cNvPr id="6" name="object 5"/>
          <p:cNvGrpSpPr>
            <a:grpSpLocks/>
          </p:cNvGrpSpPr>
          <p:nvPr/>
        </p:nvGrpSpPr>
        <p:grpSpPr bwMode="auto">
          <a:xfrm>
            <a:off x="0" y="0"/>
            <a:ext cx="12192000" cy="6858000"/>
            <a:chOff x="0" y="0"/>
            <a:chExt cx="16217900" cy="9118600"/>
          </a:xfrm>
        </p:grpSpPr>
        <p:sp>
          <p:nvSpPr>
            <p:cNvPr id="10"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1"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17562" y="1358853"/>
            <a:ext cx="8154037" cy="5311636"/>
          </a:xfrm>
          <a:prstGeom prst="rect">
            <a:avLst/>
          </a:prstGeom>
        </p:spPr>
        <p:txBody>
          <a:bodyPr vert="horz" wrap="square" lIns="0" tIns="15166" rIns="0" bIns="0" rtlCol="0">
            <a:spAutoFit/>
          </a:bodyPr>
          <a:lstStyle/>
          <a:p>
            <a:pPr marL="470157" marR="1527250" indent="-454990">
              <a:spcBef>
                <a:spcPts val="119"/>
              </a:spcBef>
            </a:pPr>
            <a:r>
              <a:rPr sz="2900" b="1" spc="-6" dirty="0">
                <a:solidFill>
                  <a:srgbClr val="FF0000"/>
                </a:solidFill>
                <a:latin typeface="Times New Roman"/>
                <a:cs typeface="Times New Roman"/>
              </a:rPr>
              <a:t>while</a:t>
            </a:r>
            <a:r>
              <a:rPr sz="2900" b="1" spc="-102" dirty="0">
                <a:solidFill>
                  <a:srgbClr val="FF0000"/>
                </a:solidFill>
                <a:latin typeface="Times New Roman"/>
                <a:cs typeface="Times New Roman"/>
              </a:rPr>
              <a:t> </a:t>
            </a:r>
            <a:r>
              <a:rPr sz="2900" b="1" dirty="0">
                <a:solidFill>
                  <a:srgbClr val="FF0000"/>
                </a:solidFill>
                <a:latin typeface="Times New Roman"/>
                <a:cs typeface="Times New Roman"/>
              </a:rPr>
              <a:t>(strcmp(command,"bye")!=0){  </a:t>
            </a:r>
            <a:r>
              <a:rPr sz="2900" b="1" spc="-6" dirty="0">
                <a:solidFill>
                  <a:srgbClr val="FF0000"/>
                </a:solidFill>
                <a:latin typeface="Times New Roman"/>
                <a:cs typeface="Times New Roman"/>
              </a:rPr>
              <a:t>scanf("%s",command);</a:t>
            </a:r>
            <a:endParaRPr sz="2900">
              <a:latin typeface="Times New Roman"/>
              <a:cs typeface="Times New Roman"/>
            </a:endParaRPr>
          </a:p>
          <a:p>
            <a:pPr>
              <a:spcBef>
                <a:spcPts val="60"/>
              </a:spcBef>
            </a:pPr>
            <a:endParaRPr sz="2900">
              <a:latin typeface="Times New Roman"/>
              <a:cs typeface="Times New Roman"/>
            </a:endParaRPr>
          </a:p>
          <a:p>
            <a:pPr marL="834149" marR="1368004" indent="-181996"/>
            <a:r>
              <a:rPr sz="2900" b="1" spc="-6" dirty="0">
                <a:solidFill>
                  <a:srgbClr val="FF0000"/>
                </a:solidFill>
                <a:latin typeface="Times New Roman"/>
                <a:cs typeface="Times New Roman"/>
              </a:rPr>
              <a:t>if(strcmp(command,"add")==0) {  scanf("%s",ob.name);</a:t>
            </a:r>
            <a:endParaRPr sz="2900">
              <a:latin typeface="Times New Roman"/>
              <a:cs typeface="Times New Roman"/>
            </a:endParaRPr>
          </a:p>
          <a:p>
            <a:pPr marL="834149">
              <a:lnSpc>
                <a:spcPts val="3427"/>
              </a:lnSpc>
            </a:pPr>
            <a:r>
              <a:rPr sz="2900" b="1" spc="-6" dirty="0">
                <a:solidFill>
                  <a:srgbClr val="FF0000"/>
                </a:solidFill>
                <a:latin typeface="Times New Roman"/>
                <a:cs typeface="Times New Roman"/>
              </a:rPr>
              <a:t>if</a:t>
            </a:r>
            <a:r>
              <a:rPr sz="2900" b="1" spc="-12" dirty="0">
                <a:solidFill>
                  <a:srgbClr val="FF0000"/>
                </a:solidFill>
                <a:latin typeface="Times New Roman"/>
                <a:cs typeface="Times New Roman"/>
              </a:rPr>
              <a:t> (IsFull(&amp;A))</a:t>
            </a:r>
            <a:endParaRPr sz="2900">
              <a:latin typeface="Times New Roman"/>
              <a:cs typeface="Times New Roman"/>
            </a:endParaRPr>
          </a:p>
          <a:p>
            <a:pPr marL="743151" marR="603619">
              <a:lnSpc>
                <a:spcPts val="3439"/>
              </a:lnSpc>
              <a:spcBef>
                <a:spcPts val="113"/>
              </a:spcBef>
            </a:pPr>
            <a:r>
              <a:rPr sz="2900" b="1" spc="-6" dirty="0">
                <a:solidFill>
                  <a:srgbClr val="FF0000"/>
                </a:solidFill>
                <a:latin typeface="Times New Roman"/>
                <a:cs typeface="Times New Roman"/>
              </a:rPr>
              <a:t>printf("No </a:t>
            </a:r>
            <a:r>
              <a:rPr sz="2900" b="1" dirty="0">
                <a:solidFill>
                  <a:srgbClr val="FF0000"/>
                </a:solidFill>
                <a:latin typeface="Times New Roman"/>
                <a:cs typeface="Times New Roman"/>
              </a:rPr>
              <a:t>more </a:t>
            </a:r>
            <a:r>
              <a:rPr sz="2900" b="1" spc="-6" dirty="0">
                <a:solidFill>
                  <a:srgbClr val="FF0000"/>
                </a:solidFill>
                <a:latin typeface="Times New Roman"/>
                <a:cs typeface="Times New Roman"/>
              </a:rPr>
              <a:t>insertion please \n");  else {</a:t>
            </a:r>
            <a:endParaRPr sz="2900">
              <a:latin typeface="Times New Roman"/>
              <a:cs typeface="Times New Roman"/>
            </a:endParaRPr>
          </a:p>
          <a:p>
            <a:pPr marL="834149">
              <a:lnSpc>
                <a:spcPts val="3314"/>
              </a:lnSpc>
            </a:pPr>
            <a:r>
              <a:rPr sz="2900" b="1" spc="-6" dirty="0">
                <a:solidFill>
                  <a:srgbClr val="FF0000"/>
                </a:solidFill>
                <a:latin typeface="Times New Roman"/>
                <a:cs typeface="Times New Roman"/>
              </a:rPr>
              <a:t>AddQ(&amp;A,ob);</a:t>
            </a:r>
            <a:endParaRPr sz="2900">
              <a:latin typeface="Times New Roman"/>
              <a:cs typeface="Times New Roman"/>
            </a:endParaRPr>
          </a:p>
          <a:p>
            <a:pPr marL="925147">
              <a:lnSpc>
                <a:spcPts val="3433"/>
              </a:lnSpc>
            </a:pPr>
            <a:r>
              <a:rPr sz="2900" b="1" spc="-6" dirty="0">
                <a:solidFill>
                  <a:srgbClr val="FF0000"/>
                </a:solidFill>
                <a:latin typeface="Times New Roman"/>
                <a:cs typeface="Times New Roman"/>
              </a:rPr>
              <a:t>printf("Name inserted %s</a:t>
            </a:r>
            <a:r>
              <a:rPr sz="2900" b="1" spc="90" dirty="0">
                <a:solidFill>
                  <a:srgbClr val="FF0000"/>
                </a:solidFill>
                <a:latin typeface="Times New Roman"/>
                <a:cs typeface="Times New Roman"/>
              </a:rPr>
              <a:t> </a:t>
            </a:r>
            <a:r>
              <a:rPr sz="2900" b="1" spc="-6" dirty="0">
                <a:solidFill>
                  <a:srgbClr val="FF0000"/>
                </a:solidFill>
                <a:latin typeface="Times New Roman"/>
                <a:cs typeface="Times New Roman"/>
              </a:rPr>
              <a:t>\n",ob.name);</a:t>
            </a:r>
            <a:endParaRPr sz="2900">
              <a:latin typeface="Times New Roman"/>
              <a:cs typeface="Times New Roman"/>
            </a:endParaRPr>
          </a:p>
          <a:p>
            <a:pPr marL="1380137">
              <a:lnSpc>
                <a:spcPts val="3433"/>
              </a:lnSpc>
            </a:pPr>
            <a:r>
              <a:rPr sz="2900" b="1" spc="-6" dirty="0">
                <a:solidFill>
                  <a:srgbClr val="FF0000"/>
                </a:solidFill>
                <a:latin typeface="Times New Roman"/>
                <a:cs typeface="Times New Roman"/>
              </a:rPr>
              <a:t>}</a:t>
            </a:r>
            <a:endParaRPr sz="2900">
              <a:latin typeface="Times New Roman"/>
              <a:cs typeface="Times New Roman"/>
            </a:endParaRPr>
          </a:p>
          <a:p>
            <a:pPr marL="5384051">
              <a:lnSpc>
                <a:spcPts val="3439"/>
              </a:lnSpc>
            </a:pPr>
            <a:r>
              <a:rPr sz="2900" b="1" spc="-6" dirty="0">
                <a:solidFill>
                  <a:srgbClr val="FF0000"/>
                </a:solidFill>
                <a:latin typeface="Times New Roman"/>
                <a:cs typeface="Times New Roman"/>
              </a:rPr>
              <a:t>}</a:t>
            </a:r>
            <a:endParaRPr sz="2900">
              <a:latin typeface="Times New Roman"/>
              <a:cs typeface="Times New Roman"/>
            </a:endParaRPr>
          </a:p>
        </p:txBody>
      </p:sp>
      <p:sp>
        <p:nvSpPr>
          <p:cNvPr id="3" name="object 3"/>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12" dirty="0">
                <a:solidFill>
                  <a:srgbClr val="A50021"/>
                </a:solidFill>
                <a:latin typeface="Arial"/>
                <a:cs typeface="Arial"/>
              </a:rPr>
              <a:t>Queue Example:</a:t>
            </a:r>
            <a:r>
              <a:rPr sz="3800" spc="-6" dirty="0">
                <a:solidFill>
                  <a:srgbClr val="A50021"/>
                </a:solidFill>
                <a:latin typeface="Arial"/>
                <a:cs typeface="Arial"/>
              </a:rPr>
              <a:t> </a:t>
            </a:r>
            <a:r>
              <a:rPr sz="3800" spc="-12" dirty="0">
                <a:solidFill>
                  <a:srgbClr val="A50021"/>
                </a:solidFill>
                <a:latin typeface="Arial"/>
                <a:cs typeface="Arial"/>
              </a:rPr>
              <a:t>Contd.</a:t>
            </a:r>
            <a:endParaRPr sz="3800">
              <a:latin typeface="Arial"/>
              <a:cs typeface="Arial"/>
            </a:endParaRPr>
          </a:p>
        </p:txBody>
      </p:sp>
      <p:grpSp>
        <p:nvGrpSpPr>
          <p:cNvPr id="4" name="object 5"/>
          <p:cNvGrpSpPr>
            <a:grpSpLocks/>
          </p:cNvGrpSpPr>
          <p:nvPr/>
        </p:nvGrpSpPr>
        <p:grpSpPr bwMode="auto">
          <a:xfrm>
            <a:off x="0" y="0"/>
            <a:ext cx="12192000" cy="6858000"/>
            <a:chOff x="0" y="0"/>
            <a:chExt cx="16217900" cy="9118600"/>
          </a:xfrm>
        </p:grpSpPr>
        <p:sp>
          <p:nvSpPr>
            <p:cNvPr id="8"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82521" y="1358853"/>
            <a:ext cx="9826616" cy="4416519"/>
          </a:xfrm>
          <a:prstGeom prst="rect">
            <a:avLst/>
          </a:prstGeom>
        </p:spPr>
        <p:txBody>
          <a:bodyPr vert="horz" wrap="square" lIns="0" tIns="15166" rIns="0" bIns="0" rtlCol="0">
            <a:spAutoFit/>
          </a:bodyPr>
          <a:lstStyle/>
          <a:p>
            <a:pPr marL="1288381" marR="2179402" indent="-363992">
              <a:spcBef>
                <a:spcPts val="119"/>
              </a:spcBef>
            </a:pPr>
            <a:r>
              <a:rPr sz="2900" b="1" dirty="0">
                <a:solidFill>
                  <a:srgbClr val="FF0000"/>
                </a:solidFill>
                <a:latin typeface="Times New Roman"/>
                <a:cs typeface="Times New Roman"/>
              </a:rPr>
              <a:t>if (strcmp(command,"delete")==0)</a:t>
            </a:r>
            <a:r>
              <a:rPr sz="2900" b="1" spc="-119" dirty="0">
                <a:solidFill>
                  <a:srgbClr val="FF0000"/>
                </a:solidFill>
                <a:latin typeface="Times New Roman"/>
                <a:cs typeface="Times New Roman"/>
              </a:rPr>
              <a:t> </a:t>
            </a:r>
            <a:r>
              <a:rPr sz="2900" b="1" dirty="0">
                <a:solidFill>
                  <a:srgbClr val="FF0000"/>
                </a:solidFill>
                <a:latin typeface="Times New Roman"/>
                <a:cs typeface="Times New Roman"/>
              </a:rPr>
              <a:t>{  if</a:t>
            </a:r>
            <a:r>
              <a:rPr sz="2900" b="1" spc="-6" dirty="0">
                <a:solidFill>
                  <a:srgbClr val="FF0000"/>
                </a:solidFill>
                <a:latin typeface="Times New Roman"/>
                <a:cs typeface="Times New Roman"/>
              </a:rPr>
              <a:t> </a:t>
            </a:r>
            <a:r>
              <a:rPr sz="2900" b="1" dirty="0">
                <a:solidFill>
                  <a:srgbClr val="FF0000"/>
                </a:solidFill>
                <a:latin typeface="Times New Roman"/>
                <a:cs typeface="Times New Roman"/>
              </a:rPr>
              <a:t>(IsEmpty(&amp;A))</a:t>
            </a:r>
            <a:endParaRPr sz="2900">
              <a:latin typeface="Times New Roman"/>
              <a:cs typeface="Times New Roman"/>
            </a:endParaRPr>
          </a:p>
          <a:p>
            <a:pPr marL="1653131" marR="2633635">
              <a:lnSpc>
                <a:spcPts val="3439"/>
              </a:lnSpc>
              <a:spcBef>
                <a:spcPts val="107"/>
              </a:spcBef>
            </a:pPr>
            <a:r>
              <a:rPr sz="2900" b="1" spc="-6" dirty="0">
                <a:solidFill>
                  <a:srgbClr val="FF0000"/>
                </a:solidFill>
                <a:latin typeface="Times New Roman"/>
                <a:cs typeface="Times New Roman"/>
              </a:rPr>
              <a:t>printf("Queue is </a:t>
            </a:r>
            <a:r>
              <a:rPr sz="2900" b="1" dirty="0">
                <a:solidFill>
                  <a:srgbClr val="FF0000"/>
                </a:solidFill>
                <a:latin typeface="Times New Roman"/>
                <a:cs typeface="Times New Roman"/>
              </a:rPr>
              <a:t>empty </a:t>
            </a:r>
            <a:r>
              <a:rPr sz="2900" b="1" spc="-6" dirty="0">
                <a:solidFill>
                  <a:srgbClr val="FF0000"/>
                </a:solidFill>
                <a:latin typeface="Times New Roman"/>
                <a:cs typeface="Times New Roman"/>
              </a:rPr>
              <a:t>\n");  else {</a:t>
            </a:r>
            <a:endParaRPr sz="2900">
              <a:latin typeface="Times New Roman"/>
              <a:cs typeface="Times New Roman"/>
            </a:endParaRPr>
          </a:p>
          <a:p>
            <a:pPr marL="2471354">
              <a:lnSpc>
                <a:spcPts val="3308"/>
              </a:lnSpc>
            </a:pPr>
            <a:r>
              <a:rPr sz="2900" b="1" spc="-12" dirty="0">
                <a:solidFill>
                  <a:srgbClr val="FF0000"/>
                </a:solidFill>
                <a:latin typeface="Times New Roman"/>
                <a:cs typeface="Times New Roman"/>
              </a:rPr>
              <a:t>ob=DeleteQ(&amp;A);</a:t>
            </a:r>
            <a:endParaRPr sz="2900">
              <a:latin typeface="Times New Roman"/>
              <a:cs typeface="Times New Roman"/>
            </a:endParaRPr>
          </a:p>
          <a:p>
            <a:pPr marL="2562353">
              <a:lnSpc>
                <a:spcPts val="3433"/>
              </a:lnSpc>
            </a:pPr>
            <a:r>
              <a:rPr sz="2900" b="1" spc="-6" dirty="0">
                <a:solidFill>
                  <a:srgbClr val="FF0000"/>
                </a:solidFill>
                <a:latin typeface="Times New Roman"/>
                <a:cs typeface="Times New Roman"/>
              </a:rPr>
              <a:t>printf("Name deleted %s</a:t>
            </a:r>
            <a:r>
              <a:rPr sz="2900" b="1" spc="84" dirty="0">
                <a:solidFill>
                  <a:srgbClr val="FF0000"/>
                </a:solidFill>
                <a:latin typeface="Times New Roman"/>
                <a:cs typeface="Times New Roman"/>
              </a:rPr>
              <a:t> </a:t>
            </a:r>
            <a:r>
              <a:rPr sz="2900" b="1" spc="-6" dirty="0">
                <a:solidFill>
                  <a:srgbClr val="FF0000"/>
                </a:solidFill>
                <a:latin typeface="Times New Roman"/>
                <a:cs typeface="Times New Roman"/>
              </a:rPr>
              <a:t>\n",ob.name);</a:t>
            </a:r>
            <a:endParaRPr sz="2900">
              <a:latin typeface="Times New Roman"/>
              <a:cs typeface="Times New Roman"/>
            </a:endParaRPr>
          </a:p>
          <a:p>
            <a:pPr marL="2471354">
              <a:lnSpc>
                <a:spcPts val="3433"/>
              </a:lnSpc>
            </a:pPr>
            <a:r>
              <a:rPr sz="2900" b="1" spc="-6" dirty="0">
                <a:solidFill>
                  <a:srgbClr val="FF0000"/>
                </a:solidFill>
                <a:latin typeface="Times New Roman"/>
                <a:cs typeface="Times New Roman"/>
              </a:rPr>
              <a:t>}</a:t>
            </a:r>
            <a:endParaRPr sz="2900">
              <a:latin typeface="Times New Roman"/>
              <a:cs typeface="Times New Roman"/>
            </a:endParaRPr>
          </a:p>
          <a:p>
            <a:pPr marL="5930039">
              <a:lnSpc>
                <a:spcPts val="3439"/>
              </a:lnSpc>
            </a:pPr>
            <a:r>
              <a:rPr sz="2900" b="1" spc="-6" dirty="0">
                <a:solidFill>
                  <a:srgbClr val="FF0000"/>
                </a:solidFill>
                <a:latin typeface="Times New Roman"/>
                <a:cs typeface="Times New Roman"/>
              </a:rPr>
              <a:t>}</a:t>
            </a:r>
            <a:endParaRPr sz="2900">
              <a:latin typeface="Times New Roman"/>
              <a:cs typeface="Times New Roman"/>
            </a:endParaRPr>
          </a:p>
          <a:p>
            <a:pPr marL="197162" marR="4684124" indent="636986">
              <a:tabLst>
                <a:tab pos="1159467" algn="l"/>
              </a:tabLst>
            </a:pPr>
            <a:r>
              <a:rPr sz="2900" b="1" spc="-6" dirty="0">
                <a:solidFill>
                  <a:srgbClr val="FF0000"/>
                </a:solidFill>
                <a:latin typeface="Times New Roman"/>
                <a:cs typeface="Times New Roman"/>
              </a:rPr>
              <a:t>}	</a:t>
            </a:r>
            <a:r>
              <a:rPr sz="2900" b="1" dirty="0">
                <a:solidFill>
                  <a:srgbClr val="FF0000"/>
                </a:solidFill>
                <a:latin typeface="Times New Roman"/>
                <a:cs typeface="Times New Roman"/>
              </a:rPr>
              <a:t>/* </a:t>
            </a:r>
            <a:r>
              <a:rPr sz="2900" b="1" spc="-6" dirty="0">
                <a:solidFill>
                  <a:srgbClr val="FF0000"/>
                </a:solidFill>
                <a:latin typeface="Times New Roman"/>
                <a:cs typeface="Times New Roman"/>
              </a:rPr>
              <a:t>End </a:t>
            </a:r>
            <a:r>
              <a:rPr sz="2900" b="1" dirty="0">
                <a:solidFill>
                  <a:srgbClr val="FF0000"/>
                </a:solidFill>
                <a:latin typeface="Times New Roman"/>
                <a:cs typeface="Times New Roman"/>
              </a:rPr>
              <a:t>of </a:t>
            </a:r>
            <a:r>
              <a:rPr sz="2900" b="1" spc="-6" dirty="0">
                <a:solidFill>
                  <a:srgbClr val="FF0000"/>
                </a:solidFill>
                <a:latin typeface="Times New Roman"/>
                <a:cs typeface="Times New Roman"/>
              </a:rPr>
              <a:t>while </a:t>
            </a:r>
            <a:r>
              <a:rPr sz="2900" b="1" dirty="0">
                <a:solidFill>
                  <a:srgbClr val="FF0000"/>
                </a:solidFill>
                <a:latin typeface="Times New Roman"/>
                <a:cs typeface="Times New Roman"/>
              </a:rPr>
              <a:t>*/  </a:t>
            </a:r>
            <a:r>
              <a:rPr sz="2900" b="1" spc="-6" dirty="0">
                <a:solidFill>
                  <a:srgbClr val="FF0000"/>
                </a:solidFill>
                <a:latin typeface="Times New Roman"/>
                <a:cs typeface="Times New Roman"/>
              </a:rPr>
              <a:t>printf("End session</a:t>
            </a:r>
            <a:r>
              <a:rPr sz="2900" b="1" spc="18" dirty="0">
                <a:solidFill>
                  <a:srgbClr val="FF0000"/>
                </a:solidFill>
                <a:latin typeface="Times New Roman"/>
                <a:cs typeface="Times New Roman"/>
              </a:rPr>
              <a:t> </a:t>
            </a:r>
            <a:r>
              <a:rPr sz="2900" b="1" spc="-6" dirty="0">
                <a:solidFill>
                  <a:srgbClr val="FF0000"/>
                </a:solidFill>
                <a:latin typeface="Times New Roman"/>
                <a:cs typeface="Times New Roman"/>
              </a:rPr>
              <a:t>\n");</a:t>
            </a:r>
            <a:endParaRPr sz="2900">
              <a:latin typeface="Times New Roman"/>
              <a:cs typeface="Times New Roman"/>
            </a:endParaRPr>
          </a:p>
          <a:p>
            <a:pPr marL="15166">
              <a:lnSpc>
                <a:spcPts val="3427"/>
              </a:lnSpc>
            </a:pPr>
            <a:r>
              <a:rPr sz="2900" b="1" spc="-6" dirty="0">
                <a:solidFill>
                  <a:srgbClr val="FF0000"/>
                </a:solidFill>
                <a:latin typeface="Times New Roman"/>
                <a:cs typeface="Times New Roman"/>
              </a:rPr>
              <a:t>}</a:t>
            </a:r>
            <a:endParaRPr sz="2900">
              <a:latin typeface="Times New Roman"/>
              <a:cs typeface="Times New Roman"/>
            </a:endParaRPr>
          </a:p>
        </p:txBody>
      </p:sp>
      <p:sp>
        <p:nvSpPr>
          <p:cNvPr id="3" name="object 3"/>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12" dirty="0">
                <a:solidFill>
                  <a:srgbClr val="A50021"/>
                </a:solidFill>
                <a:latin typeface="Arial"/>
                <a:cs typeface="Arial"/>
              </a:rPr>
              <a:t>Queue Example:</a:t>
            </a:r>
            <a:r>
              <a:rPr sz="3800" spc="-6" dirty="0">
                <a:solidFill>
                  <a:srgbClr val="A50021"/>
                </a:solidFill>
                <a:latin typeface="Arial"/>
                <a:cs typeface="Arial"/>
              </a:rPr>
              <a:t> </a:t>
            </a:r>
            <a:r>
              <a:rPr sz="3800" spc="-12" dirty="0">
                <a:solidFill>
                  <a:srgbClr val="A50021"/>
                </a:solidFill>
                <a:latin typeface="Arial"/>
                <a:cs typeface="Arial"/>
              </a:rPr>
              <a:t>Contd.</a:t>
            </a:r>
            <a:endParaRPr sz="3800">
              <a:latin typeface="Arial"/>
              <a:cs typeface="Arial"/>
            </a:endParaRPr>
          </a:p>
        </p:txBody>
      </p:sp>
      <p:grpSp>
        <p:nvGrpSpPr>
          <p:cNvPr id="4" name="object 5"/>
          <p:cNvGrpSpPr>
            <a:grpSpLocks/>
          </p:cNvGrpSpPr>
          <p:nvPr/>
        </p:nvGrpSpPr>
        <p:grpSpPr bwMode="auto">
          <a:xfrm>
            <a:off x="0" y="0"/>
            <a:ext cx="12192000" cy="6858000"/>
            <a:chOff x="0" y="0"/>
            <a:chExt cx="16217900" cy="9118600"/>
          </a:xfrm>
        </p:grpSpPr>
        <p:sp>
          <p:nvSpPr>
            <p:cNvPr id="8"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grpSp>
        <p:nvGrpSpPr>
          <p:cNvPr id="2" name="Google Shape;417;p38"/>
          <p:cNvGrpSpPr/>
          <p:nvPr/>
        </p:nvGrpSpPr>
        <p:grpSpPr>
          <a:xfrm>
            <a:off x="33416" y="-9552"/>
            <a:ext cx="12192000" cy="6858000"/>
            <a:chOff x="88900" y="0"/>
            <a:chExt cx="16217900" cy="9118600"/>
          </a:xfrm>
        </p:grpSpPr>
        <p:sp>
          <p:nvSpPr>
            <p:cNvPr id="418" name="Google Shape;418;p38"/>
            <p:cNvSpPr/>
            <p:nvPr/>
          </p:nvSpPr>
          <p:spPr>
            <a:xfrm>
              <a:off x="14998700" y="8890000"/>
              <a:ext cx="228600" cy="22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a:solidFill>
                  <a:schemeClr val="dk1"/>
                </a:solidFill>
                <a:latin typeface="Calibri"/>
                <a:ea typeface="Calibri"/>
                <a:cs typeface="Calibri"/>
                <a:sym typeface="Calibri"/>
              </a:endParaRPr>
            </a:p>
          </p:txBody>
        </p:sp>
        <p:sp>
          <p:nvSpPr>
            <p:cNvPr id="419" name="Google Shape;419;p38"/>
            <p:cNvSpPr/>
            <p:nvPr/>
          </p:nvSpPr>
          <p:spPr>
            <a:xfrm>
              <a:off x="88900" y="0"/>
              <a:ext cx="16217900" cy="91186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endParaRPr>
                <a:solidFill>
                  <a:schemeClr val="dk1"/>
                </a:solidFill>
                <a:latin typeface="Calibri"/>
                <a:ea typeface="Calibri"/>
                <a:cs typeface="Calibri"/>
                <a:sym typeface="Calibri"/>
              </a:endParaRPr>
            </a:p>
          </p:txBody>
        </p:sp>
      </p:grpSp>
      <p:pic>
        <p:nvPicPr>
          <p:cNvPr id="420" name="Google Shape;420;p38"/>
          <p:cNvPicPr preferRelativeResize="0"/>
          <p:nvPr/>
        </p:nvPicPr>
        <p:blipFill rotWithShape="1">
          <a:blip r:embed="rId5">
            <a:alphaModFix/>
          </a:blip>
          <a:srcRect/>
          <a:stretch/>
        </p:blipFill>
        <p:spPr>
          <a:xfrm>
            <a:off x="1" y="0"/>
            <a:ext cx="12201548" cy="6858000"/>
          </a:xfrm>
          <a:prstGeom prst="rect">
            <a:avLst/>
          </a:prstGeom>
          <a:noFill/>
          <a:ln>
            <a:noFill/>
          </a:ln>
        </p:spPr>
      </p:pic>
      <p:sp>
        <p:nvSpPr>
          <p:cNvPr id="421" name="Google Shape;421;p38"/>
          <p:cNvSpPr txBox="1">
            <a:spLocks noGrp="1"/>
          </p:cNvSpPr>
          <p:nvPr>
            <p:ph type="ftr" idx="11"/>
          </p:nvPr>
        </p:nvSpPr>
        <p:spPr>
          <a:xfrm>
            <a:off x="4148334" y="6409079"/>
            <a:ext cx="3902491" cy="219685"/>
          </a:xfrm>
          <a:prstGeom prst="rect">
            <a:avLst/>
          </a:prstGeom>
          <a:noFill/>
          <a:ln>
            <a:noFill/>
          </a:ln>
        </p:spPr>
        <p:txBody>
          <a:bodyPr spcFirstLastPara="1" wrap="square" lIns="0" tIns="0" rIns="0" bIns="0" anchor="t" anchorCtr="0">
            <a:noAutofit/>
          </a:bodyPr>
          <a:lstStyle/>
          <a:p>
            <a:r>
              <a:rPr lang="en-US" dirty="0"/>
              <a:t>NAME OF FACULTY (POST, DEPTT.) , JECRC, JAIPUR</a:t>
            </a:r>
            <a:endParaRPr/>
          </a:p>
        </p:txBody>
      </p:sp>
      <p:sp>
        <p:nvSpPr>
          <p:cNvPr id="422" name="Google Shape;422;p38"/>
          <p:cNvSpPr txBox="1">
            <a:spLocks noGrp="1"/>
          </p:cNvSpPr>
          <p:nvPr>
            <p:ph type="sldNum" idx="12"/>
          </p:nvPr>
        </p:nvSpPr>
        <p:spPr>
          <a:xfrm>
            <a:off x="8778812" y="6378036"/>
            <a:ext cx="2803350" cy="219685"/>
          </a:xfrm>
          <a:prstGeom prst="rect">
            <a:avLst/>
          </a:prstGeom>
          <a:noFill/>
          <a:ln>
            <a:noFill/>
          </a:ln>
        </p:spPr>
        <p:txBody>
          <a:bodyPr spcFirstLastPara="1" wrap="square" lIns="0" tIns="0" rIns="0" bIns="0" anchor="t" anchorCtr="0">
            <a:noAutofit/>
          </a:bodyPr>
          <a:lstStyle/>
          <a:p>
            <a:fld id="{00000000-1234-1234-1234-123412341234}" type="slidenum">
              <a:rPr lang="en-US"/>
              <a:pPr/>
              <a:t>143</a:t>
            </a:fld>
            <a:endParaRPr/>
          </a:p>
        </p:txBody>
      </p:sp>
      <p:pic>
        <p:nvPicPr>
          <p:cNvPr id="423" name="Google Shape;423;p38"/>
          <p:cNvPicPr preferRelativeResize="0"/>
          <p:nvPr/>
        </p:nvPicPr>
        <p:blipFill rotWithShape="1">
          <a:blip r:embed="rId6">
            <a:alphaModFix/>
          </a:blip>
          <a:srcRect/>
          <a:stretch/>
        </p:blipFill>
        <p:spPr>
          <a:xfrm>
            <a:off x="1" y="2"/>
            <a:ext cx="12215868" cy="6857999"/>
          </a:xfrm>
          <a:prstGeom prst="rect">
            <a:avLst/>
          </a:prstGeom>
          <a:noFill/>
          <a:ln>
            <a:noFill/>
          </a:ln>
        </p:spPr>
      </p:pic>
      <p:sp>
        <p:nvSpPr>
          <p:cNvPr id="10" name="Google Shape;80;p9"/>
          <p:cNvSpPr txBox="1">
            <a:spLocks/>
          </p:cNvSpPr>
          <p:nvPr/>
        </p:nvSpPr>
        <p:spPr>
          <a:xfrm>
            <a:off x="4144756" y="6324601"/>
            <a:ext cx="5227844" cy="273336"/>
          </a:xfrm>
          <a:prstGeom prst="rect">
            <a:avLst/>
          </a:prstGeom>
          <a:noFill/>
          <a:ln>
            <a:noFill/>
          </a:ln>
        </p:spPr>
        <p:txBody>
          <a:bodyPr spcFirstLastPara="1" wrap="square" lIns="0" tIns="0" rIns="0" bIns="0" anchor="t" anchorCtr="0">
            <a:noAutofit/>
          </a:bodyPr>
          <a:lstStyle/>
          <a:p>
            <a:pPr algn="ctr" defTabSz="687346">
              <a:buSzPts val="1400"/>
              <a:defRPr/>
            </a:pPr>
            <a:r>
              <a:rPr lang="en-US" dirty="0" err="1" smtClean="0">
                <a:solidFill>
                  <a:srgbClr val="888888"/>
                </a:solidFill>
                <a:latin typeface="Calibri"/>
                <a:ea typeface="Calibri"/>
                <a:cs typeface="Calibri"/>
                <a:sym typeface="Calibri"/>
              </a:rPr>
              <a:t>Neelkamal</a:t>
            </a:r>
            <a:r>
              <a:rPr lang="en-US" dirty="0" smtClean="0">
                <a:solidFill>
                  <a:srgbClr val="888888"/>
                </a:solidFill>
                <a:latin typeface="Calibri"/>
                <a:ea typeface="Calibri"/>
                <a:cs typeface="Calibri"/>
                <a:sym typeface="Calibri"/>
              </a:rPr>
              <a:t> </a:t>
            </a:r>
            <a:r>
              <a:rPr lang="en-US" dirty="0" err="1" smtClean="0">
                <a:solidFill>
                  <a:srgbClr val="888888"/>
                </a:solidFill>
                <a:latin typeface="Calibri"/>
                <a:ea typeface="Calibri"/>
                <a:cs typeface="Calibri"/>
                <a:sym typeface="Calibri"/>
              </a:rPr>
              <a:t>Chaudhary</a:t>
            </a:r>
            <a:r>
              <a:rPr lang="en-US" dirty="0" smtClean="0">
                <a:solidFill>
                  <a:srgbClr val="888888"/>
                </a:solidFill>
                <a:latin typeface="Calibri"/>
                <a:ea typeface="Calibri"/>
                <a:cs typeface="Calibri"/>
                <a:sym typeface="Calibri"/>
              </a:rPr>
              <a:t>(Assistant Professor, AI&amp;DS) , JECRC, JAIPUR</a:t>
            </a:r>
            <a:endParaRPr lang="en-US" dirty="0">
              <a:solidFill>
                <a:srgbClr val="888888"/>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49" name="Google Shape;149;p23" descr="Algorithm to delete an element from queue&#10;STEP-1 If FRONT = NULL&#10;write underflow&#10;go to step 3.&#10;[end of if]&#10;STEP-2 set TEMP..."/>
          <p:cNvPicPr preferRelativeResize="0">
            <a:picLocks noGrp="1"/>
          </p:cNvPicPr>
          <p:nvPr>
            <p:ph type="body" idx="1"/>
          </p:nvPr>
        </p:nvPicPr>
        <p:blipFill rotWithShape="1">
          <a:blip r:embed="rId3">
            <a:alphaModFix/>
          </a:blip>
          <a:srcRect/>
          <a:stretch/>
        </p:blipFill>
        <p:spPr>
          <a:xfrm>
            <a:off x="0" y="-1"/>
            <a:ext cx="12192000" cy="6763871"/>
          </a:xfrm>
          <a:prstGeom prst="rect">
            <a:avLst/>
          </a:prstGeom>
          <a:noFill/>
          <a:ln>
            <a:noFill/>
          </a:ln>
        </p:spPr>
      </p:pic>
      <p:grpSp>
        <p:nvGrpSpPr>
          <p:cNvPr id="4" name="object 5"/>
          <p:cNvGrpSpPr>
            <a:grpSpLocks/>
          </p:cNvGrpSpPr>
          <p:nvPr/>
        </p:nvGrpSpPr>
        <p:grpSpPr bwMode="auto">
          <a:xfrm>
            <a:off x="0" y="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55" name="Google Shape;155;p24" descr="Types of Queues&#10;1. Deque&#10;2. Circular Queue&#10;3. Priority Queue&#10; "/>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grpSp>
        <p:nvGrpSpPr>
          <p:cNvPr id="4" name="object 5"/>
          <p:cNvGrpSpPr>
            <a:grpSpLocks/>
          </p:cNvGrpSpPr>
          <p:nvPr/>
        </p:nvGrpSpPr>
        <p:grpSpPr bwMode="auto">
          <a:xfrm>
            <a:off x="152400" y="15240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61" name="Google Shape;161;p25" descr="DEQUES&#10;1.Deque stands for double ended queue.&#10;2.Elements can be inserted or deleted at&#10;either end.&#10;3. Also known as head-t..."/>
          <p:cNvPicPr preferRelativeResize="0">
            <a:picLocks noGrp="1"/>
          </p:cNvPicPr>
          <p:nvPr>
            <p:ph type="body" idx="1"/>
          </p:nvPr>
        </p:nvPicPr>
        <p:blipFill rotWithShape="1">
          <a:blip r:embed="rId3">
            <a:alphaModFix/>
          </a:blip>
          <a:srcRect/>
          <a:stretch/>
        </p:blipFill>
        <p:spPr>
          <a:xfrm>
            <a:off x="0" y="0"/>
            <a:ext cx="12192000" cy="6736976"/>
          </a:xfrm>
          <a:prstGeom prst="rect">
            <a:avLst/>
          </a:prstGeom>
          <a:noFill/>
          <a:ln>
            <a:noFill/>
          </a:ln>
        </p:spPr>
      </p:pic>
      <p:grpSp>
        <p:nvGrpSpPr>
          <p:cNvPr id="4" name="object 5"/>
          <p:cNvGrpSpPr>
            <a:grpSpLocks/>
          </p:cNvGrpSpPr>
          <p:nvPr/>
        </p:nvGrpSpPr>
        <p:grpSpPr bwMode="auto">
          <a:xfrm>
            <a:off x="0" y="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67" name="Google Shape;167;p26" descr="Types Of Deque&#10;1.Input restricted deque:&#10;34 12 53 61 9&#10;deletion deletion&#10;insertion&#10;front rear&#10;2. Output restricted deque:&#10;..."/>
          <p:cNvPicPr preferRelativeResize="0">
            <a:picLocks noGrp="1"/>
          </p:cNvPicPr>
          <p:nvPr>
            <p:ph type="body" idx="1"/>
          </p:nvPr>
        </p:nvPicPr>
        <p:blipFill rotWithShape="1">
          <a:blip r:embed="rId3">
            <a:alphaModFix/>
          </a:blip>
          <a:srcRect/>
          <a:stretch/>
        </p:blipFill>
        <p:spPr>
          <a:xfrm>
            <a:off x="0" y="-1"/>
            <a:ext cx="12192000" cy="6696635"/>
          </a:xfrm>
          <a:prstGeom prst="rect">
            <a:avLst/>
          </a:prstGeom>
          <a:noFill/>
          <a:ln>
            <a:noFill/>
          </a:ln>
        </p:spPr>
      </p:pic>
      <p:grpSp>
        <p:nvGrpSpPr>
          <p:cNvPr id="4" name="object 5"/>
          <p:cNvGrpSpPr>
            <a:grpSpLocks/>
          </p:cNvGrpSpPr>
          <p:nvPr/>
        </p:nvGrpSpPr>
        <p:grpSpPr bwMode="auto">
          <a:xfrm>
            <a:off x="0" y="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73" name="Google Shape;173;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a:p>
        </p:txBody>
      </p:sp>
      <p:pic>
        <p:nvPicPr>
          <p:cNvPr id="174" name="Google Shape;174;p27" descr="CIRCULAR QUEUES&#10;• Circular queue are used to remove the&#10;drawback of simple queue.&#10;• Both the front and the rear pointers w..."/>
          <p:cNvPicPr preferRelativeResize="0"/>
          <p:nvPr/>
        </p:nvPicPr>
        <p:blipFill rotWithShape="1">
          <a:blip r:embed="rId3">
            <a:alphaModFix/>
          </a:blip>
          <a:srcRect/>
          <a:stretch/>
        </p:blipFill>
        <p:spPr>
          <a:xfrm>
            <a:off x="0" y="26893"/>
            <a:ext cx="12192000" cy="6952130"/>
          </a:xfrm>
          <a:prstGeom prst="rect">
            <a:avLst/>
          </a:prstGeom>
          <a:noFill/>
          <a:ln>
            <a:noFill/>
          </a:ln>
        </p:spPr>
      </p:pic>
      <p:grpSp>
        <p:nvGrpSpPr>
          <p:cNvPr id="5" name="object 5"/>
          <p:cNvGrpSpPr>
            <a:grpSpLocks/>
          </p:cNvGrpSpPr>
          <p:nvPr/>
        </p:nvGrpSpPr>
        <p:grpSpPr bwMode="auto">
          <a:xfrm>
            <a:off x="0" y="0"/>
            <a:ext cx="12192000" cy="6858000"/>
            <a:chOff x="0" y="0"/>
            <a:chExt cx="16217900" cy="9118600"/>
          </a:xfrm>
        </p:grpSpPr>
        <p:sp>
          <p:nvSpPr>
            <p:cNvPr id="6"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8"/>
          <p:cNvSpPr txBox="1"/>
          <p:nvPr/>
        </p:nvSpPr>
        <p:spPr>
          <a:xfrm>
            <a:off x="11179980" y="6388688"/>
            <a:ext cx="103828" cy="194528"/>
          </a:xfrm>
          <a:prstGeom prst="rect">
            <a:avLst/>
          </a:prstGeom>
          <a:noFill/>
          <a:ln>
            <a:noFill/>
          </a:ln>
        </p:spPr>
        <p:txBody>
          <a:bodyPr spcFirstLastPara="1" wrap="square" lIns="0" tIns="9527" rIns="0" bIns="0" anchor="t" anchorCtr="0">
            <a:noAutofit/>
          </a:bodyPr>
          <a:lstStyle/>
          <a:p>
            <a:pPr marL="8354"/>
            <a:r>
              <a:rPr lang="en-US" sz="1203" dirty="0">
                <a:solidFill>
                  <a:srgbClr val="898989"/>
                </a:solidFill>
              </a:rPr>
              <a:t>1</a:t>
            </a:r>
            <a:endParaRPr sz="1203">
              <a:solidFill>
                <a:schemeClr val="dk1"/>
              </a:solidFill>
            </a:endParaRPr>
          </a:p>
        </p:txBody>
      </p:sp>
      <p:grpSp>
        <p:nvGrpSpPr>
          <p:cNvPr id="2" name="Google Shape;64;p8"/>
          <p:cNvGrpSpPr/>
          <p:nvPr/>
        </p:nvGrpSpPr>
        <p:grpSpPr>
          <a:xfrm>
            <a:off x="23868" y="-9965"/>
            <a:ext cx="12192000" cy="6855016"/>
            <a:chOff x="0" y="0"/>
            <a:chExt cx="16217900" cy="9118600"/>
          </a:xfrm>
        </p:grpSpPr>
        <p:sp>
          <p:nvSpPr>
            <p:cNvPr id="65" name="Google Shape;65;p8"/>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428">
                <a:solidFill>
                  <a:schemeClr val="dk1"/>
                </a:solidFill>
                <a:latin typeface="Calibri"/>
                <a:ea typeface="Calibri"/>
                <a:cs typeface="Calibri"/>
                <a:sym typeface="Calibri"/>
              </a:endParaRPr>
            </a:p>
          </p:txBody>
        </p:sp>
        <p:sp>
          <p:nvSpPr>
            <p:cNvPr id="66" name="Google Shape;66;p8"/>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428">
                <a:solidFill>
                  <a:schemeClr val="dk1"/>
                </a:solidFill>
                <a:latin typeface="Calibri"/>
                <a:ea typeface="Calibri"/>
                <a:cs typeface="Calibri"/>
                <a:sym typeface="Calibri"/>
              </a:endParaRPr>
            </a:p>
          </p:txBody>
        </p:sp>
      </p:grpSp>
      <p:sp>
        <p:nvSpPr>
          <p:cNvPr id="67" name="Google Shape;67;p8"/>
          <p:cNvSpPr txBox="1"/>
          <p:nvPr/>
        </p:nvSpPr>
        <p:spPr>
          <a:xfrm>
            <a:off x="940418" y="793924"/>
            <a:ext cx="10712157" cy="624160"/>
          </a:xfrm>
          <a:prstGeom prst="rect">
            <a:avLst/>
          </a:prstGeom>
          <a:noFill/>
          <a:ln>
            <a:noFill/>
          </a:ln>
        </p:spPr>
        <p:txBody>
          <a:bodyPr spcFirstLastPara="1" wrap="square" lIns="68720" tIns="34351" rIns="68720" bIns="34351" anchor="t" anchorCtr="0">
            <a:noAutofit/>
          </a:bodyPr>
          <a:lstStyle/>
          <a:p>
            <a:r>
              <a:rPr lang="en-US" sz="3533" dirty="0">
                <a:solidFill>
                  <a:schemeClr val="dk1"/>
                </a:solidFill>
              </a:rPr>
              <a:t>VISSION AND MISSION OF INSTITUTE</a:t>
            </a:r>
            <a:endParaRPr sz="3533">
              <a:solidFill>
                <a:schemeClr val="dk1"/>
              </a:solidFill>
            </a:endParaRPr>
          </a:p>
        </p:txBody>
      </p:sp>
      <p:sp>
        <p:nvSpPr>
          <p:cNvPr id="70" name="Google Shape;70;p8"/>
          <p:cNvSpPr txBox="1"/>
          <p:nvPr/>
        </p:nvSpPr>
        <p:spPr>
          <a:xfrm>
            <a:off x="900915" y="1825041"/>
            <a:ext cx="10291474" cy="4280432"/>
          </a:xfrm>
          <a:prstGeom prst="rect">
            <a:avLst/>
          </a:prstGeom>
          <a:noFill/>
          <a:ln>
            <a:noFill/>
          </a:ln>
        </p:spPr>
        <p:txBody>
          <a:bodyPr spcFirstLastPara="1" wrap="square" lIns="68720" tIns="34351" rIns="68720" bIns="34351" anchor="t" anchorCtr="0">
            <a:noAutofit/>
          </a:bodyPr>
          <a:lstStyle/>
          <a:p>
            <a:r>
              <a:rPr lang="en-US" sz="1800" b="1" dirty="0">
                <a:solidFill>
                  <a:schemeClr val="dk1"/>
                </a:solidFill>
                <a:latin typeface="+mn-lt"/>
                <a:ea typeface="Calibri"/>
                <a:cs typeface="Calibri"/>
                <a:sym typeface="Calibri"/>
              </a:rPr>
              <a:t>Vision of the Institute</a:t>
            </a:r>
            <a:endParaRPr sz="1800" b="1" dirty="0">
              <a:solidFill>
                <a:schemeClr val="dk1"/>
              </a:solidFill>
              <a:latin typeface="+mn-lt"/>
              <a:ea typeface="Calibri"/>
              <a:cs typeface="Calibri"/>
              <a:sym typeface="Calibri"/>
            </a:endParaRPr>
          </a:p>
          <a:p>
            <a:r>
              <a:rPr lang="en-US" sz="1800" dirty="0">
                <a:solidFill>
                  <a:schemeClr val="dk1"/>
                </a:solidFill>
                <a:latin typeface="+mn-lt"/>
                <a:ea typeface="Calibri"/>
                <a:cs typeface="Calibri"/>
                <a:sym typeface="Calibri"/>
              </a:rPr>
              <a:t>To become a renowned Centre of higher learning, and work towards academic, professional, cultural and social enrichment of the lives of individuals and communities.</a:t>
            </a:r>
            <a:endParaRPr sz="1800" dirty="0">
              <a:latin typeface="+mn-lt"/>
            </a:endParaRPr>
          </a:p>
          <a:p>
            <a:endParaRPr sz="1800" dirty="0">
              <a:solidFill>
                <a:schemeClr val="dk1"/>
              </a:solidFill>
              <a:latin typeface="+mn-lt"/>
              <a:ea typeface="Calibri"/>
              <a:cs typeface="Calibri"/>
              <a:sym typeface="Calibri"/>
            </a:endParaRPr>
          </a:p>
          <a:p>
            <a:r>
              <a:rPr lang="en-US" sz="1800" b="1" dirty="0">
                <a:solidFill>
                  <a:schemeClr val="dk1"/>
                </a:solidFill>
                <a:latin typeface="+mn-lt"/>
                <a:ea typeface="Calibri"/>
                <a:cs typeface="Calibri"/>
                <a:sym typeface="Calibri"/>
              </a:rPr>
              <a:t>Mission of the Institute</a:t>
            </a:r>
            <a:endParaRPr sz="1800" b="1" dirty="0">
              <a:solidFill>
                <a:schemeClr val="dk1"/>
              </a:solidFill>
              <a:latin typeface="+mn-lt"/>
              <a:ea typeface="Calibri"/>
              <a:cs typeface="Calibri"/>
              <a:sym typeface="Calibri"/>
            </a:endParaRPr>
          </a:p>
          <a:p>
            <a:r>
              <a:rPr lang="en-US" sz="1800" b="1" dirty="0" smtClean="0">
                <a:latin typeface="+mn-lt"/>
              </a:rPr>
              <a:t>M1: </a:t>
            </a:r>
            <a:r>
              <a:rPr lang="en-US" sz="1800" dirty="0" smtClean="0">
                <a:latin typeface="+mn-lt"/>
              </a:rPr>
              <a:t>Focus on evaluation of learning outcomes and motivate students to inculcate research aptitude by project based learning.</a:t>
            </a:r>
          </a:p>
          <a:p>
            <a:r>
              <a:rPr lang="en-US" sz="1800" b="1" dirty="0" smtClean="0">
                <a:latin typeface="+mn-lt"/>
              </a:rPr>
              <a:t>M2: </a:t>
            </a:r>
            <a:r>
              <a:rPr lang="en-US" sz="1800" dirty="0" smtClean="0">
                <a:latin typeface="+mn-lt"/>
              </a:rPr>
              <a:t>Identify, based on informed perception of Indian, regional and global needs, the areas of focus and provide platform to gain knowledge and solutions.</a:t>
            </a:r>
          </a:p>
          <a:p>
            <a:r>
              <a:rPr lang="en-US" sz="1800" b="1" dirty="0" smtClean="0">
                <a:latin typeface="+mn-lt"/>
              </a:rPr>
              <a:t>M3: </a:t>
            </a:r>
            <a:r>
              <a:rPr lang="en-US" sz="1800" dirty="0" smtClean="0">
                <a:latin typeface="+mn-lt"/>
              </a:rPr>
              <a:t>Offer opportunities for interaction between academia and industry.</a:t>
            </a:r>
          </a:p>
          <a:p>
            <a:r>
              <a:rPr lang="en-US" sz="1800" b="1" dirty="0" smtClean="0">
                <a:latin typeface="+mn-lt"/>
              </a:rPr>
              <a:t>M4: </a:t>
            </a:r>
            <a:r>
              <a:rPr lang="en-US" sz="1800" dirty="0" smtClean="0">
                <a:latin typeface="+mn-lt"/>
              </a:rPr>
              <a:t>Develop human potential to its fullest extent so that intellectually capable and imaginatively gifted leaders can emerge in a range of professions</a:t>
            </a:r>
            <a:r>
              <a:rPr lang="en-US" sz="2400" dirty="0" smtClean="0"/>
              <a:t>.</a:t>
            </a:r>
            <a:endParaRPr lang="en-US" sz="2400" dirty="0"/>
          </a:p>
        </p:txBody>
      </p:sp>
    </p:spTree>
    <p:extLst>
      <p:ext uri="{BB962C8B-B14F-4D97-AF65-F5344CB8AC3E}">
        <p14:creationId xmlns="" xmlns:p14="http://schemas.microsoft.com/office/powerpoint/2010/main" val="3998573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t>Operations on Deque:</a:t>
            </a:r>
            <a:endParaRPr/>
          </a:p>
        </p:txBody>
      </p:sp>
      <p:sp>
        <p:nvSpPr>
          <p:cNvPr id="180" name="Google Shape;180;p28"/>
          <p:cNvSpPr txBox="1">
            <a:spLocks noGrp="1"/>
          </p:cNvSpPr>
          <p:nvPr>
            <p:ph type="body" idx="1"/>
          </p:nvPr>
        </p:nvSpPr>
        <p:spPr>
          <a:xfrm>
            <a:off x="838200" y="1304365"/>
            <a:ext cx="10515600" cy="4872598"/>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2800"/>
              <a:buNone/>
            </a:pPr>
            <a:r>
              <a:rPr lang="en-US" dirty="0"/>
              <a:t/>
            </a:r>
            <a:br>
              <a:rPr lang="en-US" dirty="0"/>
            </a:br>
            <a:r>
              <a:rPr lang="en-US" dirty="0"/>
              <a:t>Mainly the following four basic operations are performed on queue:</a:t>
            </a:r>
            <a:endParaRPr/>
          </a:p>
          <a:p>
            <a:pPr marL="228600" lvl="0" indent="-228600" algn="l" rtl="0">
              <a:lnSpc>
                <a:spcPct val="80000"/>
              </a:lnSpc>
              <a:spcBef>
                <a:spcPts val="1000"/>
              </a:spcBef>
              <a:spcAft>
                <a:spcPts val="0"/>
              </a:spcAft>
              <a:buClr>
                <a:schemeClr val="dk1"/>
              </a:buClr>
              <a:buSzPts val="2800"/>
              <a:buChar char="•"/>
            </a:pPr>
            <a:r>
              <a:rPr lang="en-US" b="1" i="1" dirty="0" err="1"/>
              <a:t>insertFront</a:t>
            </a:r>
            <a:r>
              <a:rPr lang="en-US" b="1" i="1" dirty="0"/>
              <a:t>()</a:t>
            </a:r>
            <a:r>
              <a:rPr lang="en-US" dirty="0"/>
              <a:t>: Adds an item at the front of </a:t>
            </a:r>
            <a:r>
              <a:rPr lang="en-US" dirty="0" err="1"/>
              <a:t>Deque</a:t>
            </a:r>
            <a:r>
              <a:rPr lang="en-US" dirty="0"/>
              <a:t>.</a:t>
            </a:r>
            <a:br>
              <a:rPr lang="en-US" dirty="0"/>
            </a:br>
            <a:r>
              <a:rPr lang="en-US" b="1" i="1" dirty="0" err="1"/>
              <a:t>insertLast</a:t>
            </a:r>
            <a:r>
              <a:rPr lang="en-US" b="1" i="1" dirty="0"/>
              <a:t>()</a:t>
            </a:r>
            <a:r>
              <a:rPr lang="en-US" dirty="0"/>
              <a:t>: Adds an item at the rear of </a:t>
            </a:r>
            <a:r>
              <a:rPr lang="en-US" dirty="0" err="1"/>
              <a:t>Deque</a:t>
            </a:r>
            <a:r>
              <a:rPr lang="en-US" dirty="0"/>
              <a:t>.</a:t>
            </a:r>
            <a:br>
              <a:rPr lang="en-US" dirty="0"/>
            </a:br>
            <a:r>
              <a:rPr lang="en-US" b="1" i="1" dirty="0" err="1"/>
              <a:t>deleteFront</a:t>
            </a:r>
            <a:r>
              <a:rPr lang="en-US" b="1" i="1" dirty="0"/>
              <a:t>()</a:t>
            </a:r>
            <a:r>
              <a:rPr lang="en-US" dirty="0"/>
              <a:t>: Deletes an item from front of </a:t>
            </a:r>
            <a:r>
              <a:rPr lang="en-US" dirty="0" err="1"/>
              <a:t>Deque</a:t>
            </a:r>
            <a:r>
              <a:rPr lang="en-US" dirty="0"/>
              <a:t>.</a:t>
            </a:r>
            <a:br>
              <a:rPr lang="en-US" dirty="0"/>
            </a:br>
            <a:r>
              <a:rPr lang="en-US" b="1" i="1" dirty="0" err="1"/>
              <a:t>deleteLast</a:t>
            </a:r>
            <a:r>
              <a:rPr lang="en-US" b="1" i="1" dirty="0"/>
              <a:t>()</a:t>
            </a:r>
            <a:r>
              <a:rPr lang="en-US" dirty="0"/>
              <a:t>: Deletes an item from rear of </a:t>
            </a:r>
            <a:r>
              <a:rPr lang="en-US" dirty="0" err="1"/>
              <a:t>Deque</a:t>
            </a:r>
            <a:r>
              <a:rPr lang="en-US" dirty="0"/>
              <a:t>.</a:t>
            </a:r>
            <a:endParaRPr/>
          </a:p>
          <a:p>
            <a:pPr marL="228600" lvl="0" indent="-228600" algn="l" rtl="0">
              <a:lnSpc>
                <a:spcPct val="80000"/>
              </a:lnSpc>
              <a:spcBef>
                <a:spcPts val="1000"/>
              </a:spcBef>
              <a:spcAft>
                <a:spcPts val="0"/>
              </a:spcAft>
              <a:buClr>
                <a:schemeClr val="dk1"/>
              </a:buClr>
              <a:buSzPts val="2800"/>
              <a:buChar char="•"/>
            </a:pPr>
            <a:r>
              <a:rPr lang="en-US" dirty="0"/>
              <a:t>In addition to above operations, following operations are also supported</a:t>
            </a:r>
            <a:br>
              <a:rPr lang="en-US" dirty="0"/>
            </a:br>
            <a:r>
              <a:rPr lang="en-US" b="1" i="1" dirty="0" err="1"/>
              <a:t>getFront</a:t>
            </a:r>
            <a:r>
              <a:rPr lang="en-US" b="1" i="1" dirty="0"/>
              <a:t>()</a:t>
            </a:r>
            <a:r>
              <a:rPr lang="en-US" dirty="0"/>
              <a:t>: Gets the front item from queue.</a:t>
            </a:r>
            <a:br>
              <a:rPr lang="en-US" dirty="0"/>
            </a:br>
            <a:r>
              <a:rPr lang="en-US" b="1" i="1" dirty="0" err="1"/>
              <a:t>getRear</a:t>
            </a:r>
            <a:r>
              <a:rPr lang="en-US" b="1" i="1" dirty="0"/>
              <a:t>()</a:t>
            </a:r>
            <a:r>
              <a:rPr lang="en-US" dirty="0"/>
              <a:t>: Gets the last item from queue.</a:t>
            </a:r>
            <a:br>
              <a:rPr lang="en-US" dirty="0"/>
            </a:br>
            <a:r>
              <a:rPr lang="en-US" b="1" i="1" dirty="0" err="1"/>
              <a:t>isEmpty</a:t>
            </a:r>
            <a:r>
              <a:rPr lang="en-US" b="1" i="1" dirty="0"/>
              <a:t>()</a:t>
            </a:r>
            <a:r>
              <a:rPr lang="en-US" dirty="0"/>
              <a:t>: Checks whether </a:t>
            </a:r>
            <a:r>
              <a:rPr lang="en-US" dirty="0" err="1"/>
              <a:t>Deque</a:t>
            </a:r>
            <a:r>
              <a:rPr lang="en-US" dirty="0"/>
              <a:t> is empty or not.</a:t>
            </a:r>
            <a:br>
              <a:rPr lang="en-US" dirty="0"/>
            </a:br>
            <a:r>
              <a:rPr lang="en-US" b="1" i="1" dirty="0" err="1"/>
              <a:t>isFull</a:t>
            </a:r>
            <a:r>
              <a:rPr lang="en-US" b="1" i="1" dirty="0"/>
              <a:t>()</a:t>
            </a:r>
            <a:r>
              <a:rPr lang="en-US" dirty="0"/>
              <a:t>: Checks whether </a:t>
            </a:r>
            <a:r>
              <a:rPr lang="en-US" dirty="0" err="1"/>
              <a:t>Deque</a:t>
            </a:r>
            <a:r>
              <a:rPr lang="en-US" dirty="0"/>
              <a:t> is full or not.</a:t>
            </a:r>
            <a:endParaRPr/>
          </a:p>
          <a:p>
            <a:pPr marL="228600" lvl="0" indent="-50800" algn="l" rtl="0">
              <a:lnSpc>
                <a:spcPct val="80000"/>
              </a:lnSpc>
              <a:spcBef>
                <a:spcPts val="1000"/>
              </a:spcBef>
              <a:spcAft>
                <a:spcPts val="0"/>
              </a:spcAft>
              <a:buClr>
                <a:schemeClr val="dk1"/>
              </a:buClr>
              <a:buSzPts val="2800"/>
              <a:buNone/>
            </a:pPr>
            <a:endParaRPr/>
          </a:p>
        </p:txBody>
      </p:sp>
      <p:grpSp>
        <p:nvGrpSpPr>
          <p:cNvPr id="4" name="object 5"/>
          <p:cNvGrpSpPr>
            <a:grpSpLocks/>
          </p:cNvGrpSpPr>
          <p:nvPr/>
        </p:nvGrpSpPr>
        <p:grpSpPr bwMode="auto">
          <a:xfrm>
            <a:off x="0" y="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92" name="Google Shape;192;p30" descr="Algorithm to insert an element in queue&#10;STEP-1 If FRONT = (REAR+1)%MAX&#10;write OVERFLOW&#10;go to step 4&#10;[end of if]&#10;STEP-2 If F..."/>
          <p:cNvPicPr preferRelativeResize="0">
            <a:picLocks noGrp="1"/>
          </p:cNvPicPr>
          <p:nvPr>
            <p:ph type="body" idx="1"/>
          </p:nvPr>
        </p:nvPicPr>
        <p:blipFill rotWithShape="1">
          <a:blip r:embed="rId3">
            <a:alphaModFix/>
          </a:blip>
          <a:srcRect/>
          <a:stretch/>
        </p:blipFill>
        <p:spPr>
          <a:xfrm>
            <a:off x="0" y="0"/>
            <a:ext cx="12192000" cy="6925742"/>
          </a:xfrm>
          <a:prstGeom prst="rect">
            <a:avLst/>
          </a:prstGeom>
          <a:noFill/>
          <a:ln>
            <a:noFill/>
          </a:ln>
        </p:spPr>
      </p:pic>
      <p:grpSp>
        <p:nvGrpSpPr>
          <p:cNvPr id="4" name="object 5"/>
          <p:cNvGrpSpPr>
            <a:grpSpLocks/>
          </p:cNvGrpSpPr>
          <p:nvPr/>
        </p:nvGrpSpPr>
        <p:grpSpPr bwMode="auto">
          <a:xfrm>
            <a:off x="0" y="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98" name="Google Shape;198;p31" descr="Algorithm to delete an element from queue&#10;STEP-1 If FRONT = -1&#10;write UNDERFLOW&#10;go to step 3&#10;[ end of if ]&#10;STEP-2 If FRONT ..."/>
          <p:cNvPicPr preferRelativeResize="0">
            <a:picLocks noGrp="1"/>
          </p:cNvPicPr>
          <p:nvPr>
            <p:ph type="body" idx="1"/>
          </p:nvPr>
        </p:nvPicPr>
        <p:blipFill rotWithShape="1">
          <a:blip r:embed="rId3">
            <a:alphaModFix/>
          </a:blip>
          <a:srcRect/>
          <a:stretch/>
        </p:blipFill>
        <p:spPr>
          <a:xfrm>
            <a:off x="0" y="-1"/>
            <a:ext cx="12192000" cy="7019365"/>
          </a:xfrm>
          <a:prstGeom prst="rect">
            <a:avLst/>
          </a:prstGeom>
          <a:noFill/>
          <a:ln>
            <a:noFill/>
          </a:ln>
        </p:spPr>
      </p:pic>
      <p:grpSp>
        <p:nvGrpSpPr>
          <p:cNvPr id="4" name="object 5"/>
          <p:cNvGrpSpPr>
            <a:grpSpLocks/>
          </p:cNvGrpSpPr>
          <p:nvPr/>
        </p:nvGrpSpPr>
        <p:grpSpPr bwMode="auto">
          <a:xfrm>
            <a:off x="0" y="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204" name="Google Shape;204;p32" descr="PRIORITY QUEUE&#10;1.It is collection of elements where elements are&#10;stored according to the their priority levels.&#10;2.Insertin..."/>
          <p:cNvPicPr preferRelativeResize="0">
            <a:picLocks noGrp="1"/>
          </p:cNvPicPr>
          <p:nvPr>
            <p:ph type="body" idx="1"/>
          </p:nvPr>
        </p:nvPicPr>
        <p:blipFill rotWithShape="1">
          <a:blip r:embed="rId3">
            <a:alphaModFix/>
          </a:blip>
          <a:srcRect/>
          <a:stretch/>
        </p:blipFill>
        <p:spPr>
          <a:xfrm>
            <a:off x="0" y="0"/>
            <a:ext cx="12192000" cy="6750424"/>
          </a:xfrm>
          <a:prstGeom prst="rect">
            <a:avLst/>
          </a:prstGeom>
          <a:noFill/>
          <a:ln>
            <a:noFill/>
          </a:ln>
        </p:spPr>
      </p:pic>
      <p:grpSp>
        <p:nvGrpSpPr>
          <p:cNvPr id="4" name="object 5"/>
          <p:cNvGrpSpPr>
            <a:grpSpLocks/>
          </p:cNvGrpSpPr>
          <p:nvPr/>
        </p:nvGrpSpPr>
        <p:grpSpPr bwMode="auto">
          <a:xfrm>
            <a:off x="0" y="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210" name="Google Shape;210;p33" descr="Example: Suppose you have a few assignment from&#10;different subjects. Which assignment will you want&#10;to do first?&#10;subjects D..."/>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grpSp>
        <p:nvGrpSpPr>
          <p:cNvPr id="4" name="object 5"/>
          <p:cNvGrpSpPr>
            <a:grpSpLocks/>
          </p:cNvGrpSpPr>
          <p:nvPr/>
        </p:nvGrpSpPr>
        <p:grpSpPr bwMode="auto">
          <a:xfrm>
            <a:off x="152400" y="15240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216" name="Google Shape;216;p34" descr="APPLICATIONS&#10; Real world applications&#10;Cashier line in any store.&#10;Waiting on hold for tech support.&#10;people on an escala..."/>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grpSp>
        <p:nvGrpSpPr>
          <p:cNvPr id="4" name="object 5"/>
          <p:cNvGrpSpPr>
            <a:grpSpLocks/>
          </p:cNvGrpSpPr>
          <p:nvPr/>
        </p:nvGrpSpPr>
        <p:grpSpPr bwMode="auto">
          <a:xfrm>
            <a:off x="152400" y="15240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222" name="Google Shape;222;p35" descr="Applications related to computer science:&#10;1.When data is transferred asynchronously between&#10;two processes. eg. IO Buffers..."/>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grpSp>
        <p:nvGrpSpPr>
          <p:cNvPr id="4" name="object 5"/>
          <p:cNvGrpSpPr>
            <a:grpSpLocks/>
          </p:cNvGrpSpPr>
          <p:nvPr/>
        </p:nvGrpSpPr>
        <p:grpSpPr bwMode="auto">
          <a:xfrm>
            <a:off x="152400" y="15240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228" name="Google Shape;228;p36" descr="queue &amp; its applications"/>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grpSp>
        <p:nvGrpSpPr>
          <p:cNvPr id="4" name="object 5"/>
          <p:cNvGrpSpPr>
            <a:grpSpLocks/>
          </p:cNvGrpSpPr>
          <p:nvPr/>
        </p:nvGrpSpPr>
        <p:grpSpPr bwMode="auto">
          <a:xfrm>
            <a:off x="152400" y="15240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graphicFrame>
        <p:nvGraphicFramePr>
          <p:cNvPr id="233" name="Google Shape;233;p37"/>
          <p:cNvGraphicFramePr/>
          <p:nvPr/>
        </p:nvGraphicFramePr>
        <p:xfrm>
          <a:off x="282388" y="120602"/>
          <a:ext cx="11779600" cy="6576025"/>
        </p:xfrm>
        <a:graphic>
          <a:graphicData uri="http://schemas.openxmlformats.org/drawingml/2006/table">
            <a:tbl>
              <a:tblPr>
                <a:noFill/>
                <a:tableStyleId>{75D000BD-07B5-4DAF-9C5B-3FE5390352EF}</a:tableStyleId>
              </a:tblPr>
              <a:tblGrid>
                <a:gridCol w="5889800">
                  <a:extLst>
                    <a:ext uri="{9D8B030D-6E8A-4147-A177-3AD203B41FA5}">
                      <a16:colId xmlns="" xmlns:a16="http://schemas.microsoft.com/office/drawing/2014/main" val="20000"/>
                    </a:ext>
                  </a:extLst>
                </a:gridCol>
                <a:gridCol w="5889800">
                  <a:extLst>
                    <a:ext uri="{9D8B030D-6E8A-4147-A177-3AD203B41FA5}">
                      <a16:colId xmlns="" xmlns:a16="http://schemas.microsoft.com/office/drawing/2014/main" val="20001"/>
                    </a:ext>
                  </a:extLst>
                </a:gridCol>
              </a:tblGrid>
              <a:tr h="403450">
                <a:tc>
                  <a:txBody>
                    <a:bodyPr/>
                    <a:lstStyle/>
                    <a:p>
                      <a:pPr marL="0" marR="0" lvl="0" indent="0" algn="ctr" rtl="0">
                        <a:spcBef>
                          <a:spcPts val="0"/>
                        </a:spcBef>
                        <a:spcAft>
                          <a:spcPts val="0"/>
                        </a:spcAft>
                        <a:buNone/>
                      </a:pPr>
                      <a:r>
                        <a:rPr lang="en-US" sz="2000" b="1" u="none" strike="noStrike" cap="none">
                          <a:solidFill>
                            <a:srgbClr val="000000"/>
                          </a:solidFill>
                        </a:rPr>
                        <a:t>STACKS</a:t>
                      </a:r>
                      <a:endParaRPr/>
                    </a:p>
                  </a:txBody>
                  <a:tcPr marL="38400" marR="38400" marT="38400" marB="38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EDEDED"/>
                      </a:solidFill>
                      <a:prstDash val="solid"/>
                      <a:round/>
                      <a:headEnd type="none" w="sm" len="sm"/>
                      <a:tailEnd type="none" w="sm" len="sm"/>
                    </a:lnB>
                    <a:solidFill>
                      <a:srgbClr val="0F9D58"/>
                    </a:solidFill>
                  </a:tcPr>
                </a:tc>
                <a:tc>
                  <a:txBody>
                    <a:bodyPr/>
                    <a:lstStyle/>
                    <a:p>
                      <a:pPr marL="0" marR="0" lvl="0" indent="0" algn="ctr" rtl="0">
                        <a:spcBef>
                          <a:spcPts val="0"/>
                        </a:spcBef>
                        <a:spcAft>
                          <a:spcPts val="0"/>
                        </a:spcAft>
                        <a:buNone/>
                      </a:pPr>
                      <a:r>
                        <a:rPr lang="en-US" sz="2000" b="1" u="none" strike="noStrike" cap="none">
                          <a:solidFill>
                            <a:srgbClr val="000000"/>
                          </a:solidFill>
                        </a:rPr>
                        <a:t>QUEUES</a:t>
                      </a:r>
                      <a:endParaRPr/>
                    </a:p>
                  </a:txBody>
                  <a:tcPr marL="38400" marR="38400" marT="38400" marB="38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EDEDED"/>
                      </a:solidFill>
                      <a:prstDash val="solid"/>
                      <a:round/>
                      <a:headEnd type="none" w="sm" len="sm"/>
                      <a:tailEnd type="none" w="sm" len="sm"/>
                    </a:lnB>
                    <a:solidFill>
                      <a:srgbClr val="0F9D58"/>
                    </a:solidFill>
                  </a:tcPr>
                </a:tc>
                <a:extLst>
                  <a:ext uri="{0D108BD9-81ED-4DB2-BD59-A6C34878D82A}">
                    <a16:rowId xmlns="" xmlns:a16="http://schemas.microsoft.com/office/drawing/2014/main" val="10000"/>
                  </a:ext>
                </a:extLst>
              </a:tr>
              <a:tr h="1037825">
                <a:tc>
                  <a:txBody>
                    <a:bodyPr/>
                    <a:lstStyle/>
                    <a:p>
                      <a:pPr marL="0" marR="0" lvl="0" indent="0" algn="l" rtl="0">
                        <a:spcBef>
                          <a:spcPts val="0"/>
                        </a:spcBef>
                        <a:spcAft>
                          <a:spcPts val="0"/>
                        </a:spcAft>
                        <a:buNone/>
                      </a:pPr>
                      <a:r>
                        <a:rPr lang="en-US" sz="2000" b="0" u="none" strike="noStrike" cap="none"/>
                        <a:t>Stacks are based on the LIFO principle, i.e., the element inserted at the last, is the first element to come out of the list.</a:t>
                      </a:r>
                      <a:endParaRPr/>
                    </a:p>
                  </a:txBody>
                  <a:tcPr marL="67200" marR="67200" marT="33600" marB="33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DEDED"/>
                      </a:solidFill>
                      <a:prstDash val="solid"/>
                      <a:round/>
                      <a:headEnd type="none" w="sm" len="sm"/>
                      <a:tailEnd type="none" w="sm" len="sm"/>
                    </a:lnT>
                    <a:lnB w="9525" cap="flat" cmpd="sng">
                      <a:solidFill>
                        <a:srgbClr val="EDEDE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000" b="0" u="none" strike="noStrike" cap="none"/>
                        <a:t>Queues are based on the FIFO principle, i.e., the element inserted at the first, is the first element to come out of the list.</a:t>
                      </a:r>
                      <a:endParaRPr/>
                    </a:p>
                  </a:txBody>
                  <a:tcPr marL="67200" marR="67200" marT="33600" marB="33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DEDED"/>
                      </a:solidFill>
                      <a:prstDash val="solid"/>
                      <a:round/>
                      <a:headEnd type="none" w="sm" len="sm"/>
                      <a:tailEnd type="none" w="sm" len="sm"/>
                    </a:lnT>
                    <a:lnB w="9525" cap="flat" cmpd="sng">
                      <a:solidFill>
                        <a:srgbClr val="EDEDED"/>
                      </a:solidFill>
                      <a:prstDash val="solid"/>
                      <a:round/>
                      <a:headEnd type="none" w="sm" len="sm"/>
                      <a:tailEnd type="none" w="sm" len="sm"/>
                    </a:lnB>
                    <a:solidFill>
                      <a:srgbClr val="FFFFFF"/>
                    </a:solidFill>
                  </a:tcPr>
                </a:tc>
                <a:extLst>
                  <a:ext uri="{0D108BD9-81ED-4DB2-BD59-A6C34878D82A}">
                    <a16:rowId xmlns="" xmlns:a16="http://schemas.microsoft.com/office/drawing/2014/main" val="10001"/>
                  </a:ext>
                </a:extLst>
              </a:tr>
              <a:tr h="1360075">
                <a:tc>
                  <a:txBody>
                    <a:bodyPr/>
                    <a:lstStyle/>
                    <a:p>
                      <a:pPr marL="0" marR="0" lvl="0" indent="0" algn="l" rtl="0">
                        <a:spcBef>
                          <a:spcPts val="0"/>
                        </a:spcBef>
                        <a:spcAft>
                          <a:spcPts val="0"/>
                        </a:spcAft>
                        <a:buNone/>
                      </a:pPr>
                      <a:r>
                        <a:rPr lang="en-US" sz="2000" b="0" u="none" strike="noStrike" cap="none"/>
                        <a:t>Insertion and deletion in stacks takes place only from one end of the list called the top.</a:t>
                      </a:r>
                      <a:endParaRPr/>
                    </a:p>
                  </a:txBody>
                  <a:tcPr marL="67200" marR="67200" marT="33600" marB="33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DEDED"/>
                      </a:solidFill>
                      <a:prstDash val="solid"/>
                      <a:round/>
                      <a:headEnd type="none" w="sm" len="sm"/>
                      <a:tailEnd type="none" w="sm" len="sm"/>
                    </a:lnT>
                    <a:lnB w="9525" cap="flat" cmpd="sng">
                      <a:solidFill>
                        <a:srgbClr val="EDEDE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000" b="0" u="none" strike="noStrike" cap="none"/>
                        <a:t>Insertion and deletion in queues takes place from the opposite ends of the list. The insertion takes place at the rear of the list and the deletion takes place from the front of the list.</a:t>
                      </a:r>
                      <a:endParaRPr/>
                    </a:p>
                  </a:txBody>
                  <a:tcPr marL="67200" marR="67200" marT="33600" marB="33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DEDED"/>
                      </a:solidFill>
                      <a:prstDash val="solid"/>
                      <a:round/>
                      <a:headEnd type="none" w="sm" len="sm"/>
                      <a:tailEnd type="none" w="sm" len="sm"/>
                    </a:lnT>
                    <a:lnB w="9525" cap="flat" cmpd="sng">
                      <a:solidFill>
                        <a:srgbClr val="EDEDED"/>
                      </a:solidFill>
                      <a:prstDash val="solid"/>
                      <a:round/>
                      <a:headEnd type="none" w="sm" len="sm"/>
                      <a:tailEnd type="none" w="sm" len="sm"/>
                    </a:lnB>
                    <a:solidFill>
                      <a:srgbClr val="FFFFFF"/>
                    </a:solidFill>
                  </a:tcPr>
                </a:tc>
                <a:extLst>
                  <a:ext uri="{0D108BD9-81ED-4DB2-BD59-A6C34878D82A}">
                    <a16:rowId xmlns="" xmlns:a16="http://schemas.microsoft.com/office/drawing/2014/main" val="10002"/>
                  </a:ext>
                </a:extLst>
              </a:tr>
              <a:tr h="553825">
                <a:tc>
                  <a:txBody>
                    <a:bodyPr/>
                    <a:lstStyle/>
                    <a:p>
                      <a:pPr marL="0" marR="0" lvl="0" indent="0" algn="l" rtl="0">
                        <a:spcBef>
                          <a:spcPts val="0"/>
                        </a:spcBef>
                        <a:spcAft>
                          <a:spcPts val="0"/>
                        </a:spcAft>
                        <a:buNone/>
                      </a:pPr>
                      <a:r>
                        <a:rPr lang="en-US" sz="2000" b="0" u="none" strike="noStrike" cap="none"/>
                        <a:t>Insert operation is called push operation.</a:t>
                      </a:r>
                      <a:endParaRPr/>
                    </a:p>
                  </a:txBody>
                  <a:tcPr marL="67200" marR="67200" marT="33600" marB="33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DEDED"/>
                      </a:solidFill>
                      <a:prstDash val="solid"/>
                      <a:round/>
                      <a:headEnd type="none" w="sm" len="sm"/>
                      <a:tailEnd type="none" w="sm" len="sm"/>
                    </a:lnT>
                    <a:lnB w="9525" cap="flat" cmpd="sng">
                      <a:solidFill>
                        <a:srgbClr val="EDEDE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000" b="0" u="none" strike="noStrike" cap="none"/>
                        <a:t>Insert operation is called enqueue operation.</a:t>
                      </a:r>
                      <a:endParaRPr/>
                    </a:p>
                  </a:txBody>
                  <a:tcPr marL="67200" marR="67200" marT="33600" marB="33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DEDED"/>
                      </a:solidFill>
                      <a:prstDash val="solid"/>
                      <a:round/>
                      <a:headEnd type="none" w="sm" len="sm"/>
                      <a:tailEnd type="none" w="sm" len="sm"/>
                    </a:lnT>
                    <a:lnB w="9525" cap="flat" cmpd="sng">
                      <a:solidFill>
                        <a:srgbClr val="EDEDED"/>
                      </a:solidFill>
                      <a:prstDash val="solid"/>
                      <a:round/>
                      <a:headEnd type="none" w="sm" len="sm"/>
                      <a:tailEnd type="none" w="sm" len="sm"/>
                    </a:lnB>
                    <a:solidFill>
                      <a:srgbClr val="FFFFFF"/>
                    </a:solidFill>
                  </a:tcPr>
                </a:tc>
                <a:extLst>
                  <a:ext uri="{0D108BD9-81ED-4DB2-BD59-A6C34878D82A}">
                    <a16:rowId xmlns="" xmlns:a16="http://schemas.microsoft.com/office/drawing/2014/main" val="10003"/>
                  </a:ext>
                </a:extLst>
              </a:tr>
              <a:tr h="553825">
                <a:tc>
                  <a:txBody>
                    <a:bodyPr/>
                    <a:lstStyle/>
                    <a:p>
                      <a:pPr marL="0" marR="0" lvl="0" indent="0" algn="l" rtl="0">
                        <a:spcBef>
                          <a:spcPts val="0"/>
                        </a:spcBef>
                        <a:spcAft>
                          <a:spcPts val="0"/>
                        </a:spcAft>
                        <a:buNone/>
                      </a:pPr>
                      <a:r>
                        <a:rPr lang="en-US" sz="2000" b="0" u="none" strike="noStrike" cap="none"/>
                        <a:t>Delete operation is called pop operation.</a:t>
                      </a:r>
                      <a:endParaRPr/>
                    </a:p>
                  </a:txBody>
                  <a:tcPr marL="67200" marR="67200" marT="33600" marB="33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DEDED"/>
                      </a:solidFill>
                      <a:prstDash val="solid"/>
                      <a:round/>
                      <a:headEnd type="none" w="sm" len="sm"/>
                      <a:tailEnd type="none" w="sm" len="sm"/>
                    </a:lnT>
                    <a:lnB w="9525" cap="flat" cmpd="sng">
                      <a:solidFill>
                        <a:srgbClr val="EDEDE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000" b="0" u="none" strike="noStrike" cap="none"/>
                        <a:t>Delete operation is called dequeue operation.</a:t>
                      </a:r>
                      <a:endParaRPr/>
                    </a:p>
                  </a:txBody>
                  <a:tcPr marL="67200" marR="67200" marT="33600" marB="33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DEDED"/>
                      </a:solidFill>
                      <a:prstDash val="solid"/>
                      <a:round/>
                      <a:headEnd type="none" w="sm" len="sm"/>
                      <a:tailEnd type="none" w="sm" len="sm"/>
                    </a:lnT>
                    <a:lnB w="9525" cap="flat" cmpd="sng">
                      <a:solidFill>
                        <a:srgbClr val="EDEDED"/>
                      </a:solidFill>
                      <a:prstDash val="solid"/>
                      <a:round/>
                      <a:headEnd type="none" w="sm" len="sm"/>
                      <a:tailEnd type="none" w="sm" len="sm"/>
                    </a:lnB>
                    <a:solidFill>
                      <a:srgbClr val="FFFFFF"/>
                    </a:solidFill>
                  </a:tcPr>
                </a:tc>
                <a:extLst>
                  <a:ext uri="{0D108BD9-81ED-4DB2-BD59-A6C34878D82A}">
                    <a16:rowId xmlns="" xmlns:a16="http://schemas.microsoft.com/office/drawing/2014/main" val="10004"/>
                  </a:ext>
                </a:extLst>
              </a:tr>
              <a:tr h="1890425">
                <a:tc>
                  <a:txBody>
                    <a:bodyPr/>
                    <a:lstStyle/>
                    <a:p>
                      <a:pPr marL="0" marR="0" lvl="0" indent="0" algn="l" rtl="0">
                        <a:spcBef>
                          <a:spcPts val="0"/>
                        </a:spcBef>
                        <a:spcAft>
                          <a:spcPts val="0"/>
                        </a:spcAft>
                        <a:buNone/>
                      </a:pPr>
                      <a:r>
                        <a:rPr lang="en-US" sz="2000" b="0" u="none" strike="noStrike" cap="none"/>
                        <a:t>In stacks we maintain only one pointer to access the list, called the top, which always points to the last element present in the list.</a:t>
                      </a:r>
                      <a:endParaRPr/>
                    </a:p>
                  </a:txBody>
                  <a:tcPr marL="67200" marR="67200" marT="33600" marB="33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DEDED"/>
                      </a:solidFill>
                      <a:prstDash val="solid"/>
                      <a:round/>
                      <a:headEnd type="none" w="sm" len="sm"/>
                      <a:tailEnd type="none" w="sm" len="sm"/>
                    </a:lnT>
                    <a:lnB w="9525" cap="flat" cmpd="sng">
                      <a:solidFill>
                        <a:srgbClr val="EDEDE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000" b="0" u="none" strike="noStrike" cap="none"/>
                        <a:t>In queues we maintain two pointers to access the list. The front pointer always points to the first element inserted in the list and is still present, and the rear pointer always points to the last inserted element.</a:t>
                      </a:r>
                      <a:endParaRPr/>
                    </a:p>
                  </a:txBody>
                  <a:tcPr marL="67200" marR="67200" marT="33600" marB="33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DEDED"/>
                      </a:solidFill>
                      <a:prstDash val="solid"/>
                      <a:round/>
                      <a:headEnd type="none" w="sm" len="sm"/>
                      <a:tailEnd type="none" w="sm" len="sm"/>
                    </a:lnT>
                    <a:lnB w="9525" cap="flat" cmpd="sng">
                      <a:solidFill>
                        <a:srgbClr val="EDEDED"/>
                      </a:solidFill>
                      <a:prstDash val="solid"/>
                      <a:round/>
                      <a:headEnd type="none" w="sm" len="sm"/>
                      <a:tailEnd type="none" w="sm" len="sm"/>
                    </a:lnB>
                    <a:solidFill>
                      <a:srgbClr val="FFFFFF"/>
                    </a:solidFill>
                  </a:tcPr>
                </a:tc>
                <a:extLst>
                  <a:ext uri="{0D108BD9-81ED-4DB2-BD59-A6C34878D82A}">
                    <a16:rowId xmlns="" xmlns:a16="http://schemas.microsoft.com/office/drawing/2014/main" val="10005"/>
                  </a:ext>
                </a:extLst>
              </a:tr>
              <a:tr h="776600">
                <a:tc>
                  <a:txBody>
                    <a:bodyPr/>
                    <a:lstStyle/>
                    <a:p>
                      <a:pPr marL="0" marR="0" lvl="0" indent="0" algn="l" rtl="0">
                        <a:spcBef>
                          <a:spcPts val="0"/>
                        </a:spcBef>
                        <a:spcAft>
                          <a:spcPts val="0"/>
                        </a:spcAft>
                        <a:buNone/>
                      </a:pPr>
                      <a:r>
                        <a:rPr lang="en-US" sz="2000" b="0" u="none" strike="noStrike" cap="none"/>
                        <a:t>Stack is used in solving problems works on recursion.</a:t>
                      </a:r>
                      <a:endParaRPr/>
                    </a:p>
                  </a:txBody>
                  <a:tcPr marL="67200" marR="67200" marT="33600" marB="33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DEDED"/>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000" b="0" u="none" strike="noStrike" cap="none"/>
                        <a:t>Queue is used in solving problems having sequential processing.</a:t>
                      </a:r>
                      <a:endParaRPr/>
                    </a:p>
                  </a:txBody>
                  <a:tcPr marL="67200" marR="67200" marT="33600" marB="336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DEDED"/>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 xmlns:a16="http://schemas.microsoft.com/office/drawing/2014/main" val="10006"/>
                  </a:ext>
                </a:extLst>
              </a:tr>
            </a:tbl>
          </a:graphicData>
        </a:graphic>
      </p:graphicFrame>
      <p:grpSp>
        <p:nvGrpSpPr>
          <p:cNvPr id="3" name="object 5"/>
          <p:cNvGrpSpPr>
            <a:grpSpLocks/>
          </p:cNvGrpSpPr>
          <p:nvPr/>
        </p:nvGrpSpPr>
        <p:grpSpPr bwMode="auto">
          <a:xfrm>
            <a:off x="0" y="0"/>
            <a:ext cx="12192000" cy="6858000"/>
            <a:chOff x="0" y="0"/>
            <a:chExt cx="16217900" cy="9118600"/>
          </a:xfrm>
        </p:grpSpPr>
        <p:sp>
          <p:nvSpPr>
            <p:cNvPr id="4" name="object 6"/>
            <p:cNvSpPr>
              <a:spLocks noChangeArrowheads="1"/>
            </p:cNvSpPr>
            <p:nvPr/>
          </p:nvSpPr>
          <p:spPr bwMode="auto">
            <a:xfrm>
              <a:off x="0" y="0"/>
              <a:ext cx="10033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descr="Circular Queue&#10;Data Structure&#10; "/>
          <p:cNvPicPr preferRelativeResize="0"/>
          <p:nvPr/>
        </p:nvPicPr>
        <p:blipFill rotWithShape="1">
          <a:blip r:embed="rId3">
            <a:alphaModFix/>
          </a:blip>
          <a:srcRect/>
          <a:stretch/>
        </p:blipFill>
        <p:spPr>
          <a:xfrm>
            <a:off x="-1" y="-1"/>
            <a:ext cx="12192001" cy="7382435"/>
          </a:xfrm>
          <a:prstGeom prst="rect">
            <a:avLst/>
          </a:prstGeom>
          <a:noFill/>
          <a:ln>
            <a:noFill/>
          </a:ln>
        </p:spPr>
      </p:pic>
      <p:grpSp>
        <p:nvGrpSpPr>
          <p:cNvPr id="2" name="object 5"/>
          <p:cNvGrpSpPr>
            <a:grpSpLocks/>
          </p:cNvGrpSpPr>
          <p:nvPr/>
        </p:nvGrpSpPr>
        <p:grpSpPr bwMode="auto">
          <a:xfrm>
            <a:off x="0" y="0"/>
            <a:ext cx="12192000" cy="6858000"/>
            <a:chOff x="0" y="0"/>
            <a:chExt cx="16217900" cy="9118600"/>
          </a:xfrm>
        </p:grpSpPr>
        <p:sp>
          <p:nvSpPr>
            <p:cNvPr id="6"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9"/>
          <p:cNvSpPr txBox="1"/>
          <p:nvPr/>
        </p:nvSpPr>
        <p:spPr>
          <a:xfrm>
            <a:off x="11179980" y="6389976"/>
            <a:ext cx="103828" cy="194613"/>
          </a:xfrm>
          <a:prstGeom prst="rect">
            <a:avLst/>
          </a:prstGeom>
          <a:noFill/>
          <a:ln>
            <a:noFill/>
          </a:ln>
        </p:spPr>
        <p:txBody>
          <a:bodyPr spcFirstLastPara="1" wrap="square" lIns="0" tIns="9528" rIns="0" bIns="0" anchor="t" anchorCtr="0">
            <a:noAutofit/>
          </a:bodyPr>
          <a:lstStyle/>
          <a:p>
            <a:pPr marL="8354"/>
            <a:r>
              <a:rPr lang="en-US" sz="1200" dirty="0">
                <a:solidFill>
                  <a:srgbClr val="898989"/>
                </a:solidFill>
              </a:rPr>
              <a:t>1</a:t>
            </a:r>
            <a:endParaRPr sz="1200">
              <a:solidFill>
                <a:schemeClr val="dk1"/>
              </a:solidFill>
            </a:endParaRPr>
          </a:p>
        </p:txBody>
      </p:sp>
      <p:grpSp>
        <p:nvGrpSpPr>
          <p:cNvPr id="2" name="Google Shape;76;p9"/>
          <p:cNvGrpSpPr/>
          <p:nvPr/>
        </p:nvGrpSpPr>
        <p:grpSpPr>
          <a:xfrm>
            <a:off x="0" y="0"/>
            <a:ext cx="12192000" cy="6858000"/>
            <a:chOff x="0" y="0"/>
            <a:chExt cx="16217900" cy="9118600"/>
          </a:xfrm>
        </p:grpSpPr>
        <p:sp>
          <p:nvSpPr>
            <p:cNvPr id="77" name="Google Shape;77;p9"/>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a:solidFill>
                  <a:schemeClr val="dk1"/>
                </a:solidFill>
                <a:latin typeface="Calibri"/>
                <a:ea typeface="Calibri"/>
                <a:cs typeface="Calibri"/>
                <a:sym typeface="Calibri"/>
              </a:endParaRPr>
            </a:p>
          </p:txBody>
        </p:sp>
        <p:sp>
          <p:nvSpPr>
            <p:cNvPr id="78" name="Google Shape;78;p9"/>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a:solidFill>
                  <a:schemeClr val="dk1"/>
                </a:solidFill>
                <a:latin typeface="Calibri"/>
                <a:ea typeface="Calibri"/>
                <a:cs typeface="Calibri"/>
                <a:sym typeface="Calibri"/>
              </a:endParaRPr>
            </a:p>
          </p:txBody>
        </p:sp>
      </p:grpSp>
      <p:sp>
        <p:nvSpPr>
          <p:cNvPr id="79" name="Google Shape;79;p9"/>
          <p:cNvSpPr txBox="1"/>
          <p:nvPr/>
        </p:nvSpPr>
        <p:spPr>
          <a:xfrm>
            <a:off x="940418" y="792777"/>
            <a:ext cx="10712157" cy="624984"/>
          </a:xfrm>
          <a:prstGeom prst="rect">
            <a:avLst/>
          </a:prstGeom>
          <a:noFill/>
          <a:ln>
            <a:noFill/>
          </a:ln>
        </p:spPr>
        <p:txBody>
          <a:bodyPr spcFirstLastPara="1" wrap="square" lIns="68724" tIns="34353" rIns="68724" bIns="34353" anchor="t" anchorCtr="0">
            <a:noAutofit/>
          </a:bodyPr>
          <a:lstStyle/>
          <a:p>
            <a:r>
              <a:rPr lang="en-US" sz="3500" dirty="0">
                <a:solidFill>
                  <a:schemeClr val="dk1"/>
                </a:solidFill>
              </a:rPr>
              <a:t>VISSION AND MISSION OF DEPARTMENT</a:t>
            </a:r>
            <a:endParaRPr/>
          </a:p>
        </p:txBody>
      </p:sp>
      <p:sp>
        <p:nvSpPr>
          <p:cNvPr id="81" name="Google Shape;81;p9"/>
          <p:cNvSpPr txBox="1">
            <a:spLocks noGrp="1"/>
          </p:cNvSpPr>
          <p:nvPr>
            <p:ph type="sldNum" idx="12"/>
          </p:nvPr>
        </p:nvSpPr>
        <p:spPr>
          <a:xfrm>
            <a:off x="8778812" y="6378036"/>
            <a:ext cx="2803350" cy="219685"/>
          </a:xfrm>
          <a:prstGeom prst="rect">
            <a:avLst/>
          </a:prstGeom>
          <a:noFill/>
          <a:ln>
            <a:noFill/>
          </a:ln>
        </p:spPr>
        <p:txBody>
          <a:bodyPr spcFirstLastPara="1" wrap="square" lIns="0" tIns="0" rIns="0" bIns="0" anchor="t" anchorCtr="0">
            <a:noAutofit/>
          </a:bodyPr>
          <a:lstStyle/>
          <a:p>
            <a:fld id="{00000000-1234-1234-1234-123412341234}" type="slidenum">
              <a:rPr lang="en-US"/>
              <a:pPr/>
              <a:t>3</a:t>
            </a:fld>
            <a:endParaRPr/>
          </a:p>
        </p:txBody>
      </p:sp>
      <p:sp>
        <p:nvSpPr>
          <p:cNvPr id="82" name="Google Shape;82;p9"/>
          <p:cNvSpPr txBox="1"/>
          <p:nvPr/>
        </p:nvSpPr>
        <p:spPr>
          <a:xfrm>
            <a:off x="1112270" y="1652417"/>
            <a:ext cx="9738324" cy="4178131"/>
          </a:xfrm>
          <a:prstGeom prst="rect">
            <a:avLst/>
          </a:prstGeom>
          <a:noFill/>
          <a:ln>
            <a:noFill/>
          </a:ln>
        </p:spPr>
        <p:txBody>
          <a:bodyPr spcFirstLastPara="1" wrap="square" lIns="68724" tIns="34353" rIns="68724" bIns="34353" anchor="t" anchorCtr="0">
            <a:noAutofit/>
          </a:bodyPr>
          <a:lstStyle/>
          <a:p>
            <a:r>
              <a:rPr lang="en-US" sz="2100" b="1" u="heavy" dirty="0" smtClean="0"/>
              <a:t>Vision of the Department</a:t>
            </a:r>
            <a:endParaRPr lang="en-US" sz="2100" b="1" u="sng" dirty="0" smtClean="0"/>
          </a:p>
          <a:p>
            <a:r>
              <a:rPr lang="en-US" sz="2100" b="1" dirty="0" smtClean="0"/>
              <a:t> </a:t>
            </a:r>
            <a:r>
              <a:rPr lang="en-US" sz="2100" dirty="0" smtClean="0"/>
              <a:t>To prepare students in the field of Artificial Intelligence and Data Science for competing with the global perspective through outcome based education, research and innovation.</a:t>
            </a:r>
          </a:p>
          <a:p>
            <a:r>
              <a:rPr lang="en-US" sz="2100" dirty="0" smtClean="0"/>
              <a:t> </a:t>
            </a:r>
          </a:p>
          <a:p>
            <a:r>
              <a:rPr lang="en-US" sz="2100" dirty="0" smtClean="0"/>
              <a:t> </a:t>
            </a:r>
            <a:r>
              <a:rPr lang="en-US" sz="2100" b="1" u="heavy" dirty="0" smtClean="0"/>
              <a:t>Mission of the Department</a:t>
            </a:r>
            <a:endParaRPr lang="en-US" sz="2100" b="1" u="sng" dirty="0" smtClean="0"/>
          </a:p>
          <a:p>
            <a:pPr lvl="0"/>
            <a:r>
              <a:rPr lang="en-US" sz="2100" dirty="0" smtClean="0"/>
              <a:t>M1:To impart outcome based education in the area of AI&amp;DS.</a:t>
            </a:r>
          </a:p>
          <a:p>
            <a:pPr lvl="0"/>
            <a:r>
              <a:rPr lang="en-US" sz="2100" dirty="0" smtClean="0"/>
              <a:t>M2:To provide platform to the experts from institutions and industry of repute to transfer the knowledge to students for providing competitive and sustainable solutions.</a:t>
            </a:r>
          </a:p>
          <a:p>
            <a:pPr lvl="0"/>
            <a:r>
              <a:rPr lang="en-US" sz="2100" dirty="0" smtClean="0"/>
              <a:t>M3:To provide platform for innovation and research.</a:t>
            </a:r>
            <a:endParaRPr lang="en-US" sz="21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4"/>
          <p:cNvSpPr/>
          <p:nvPr/>
        </p:nvSpPr>
        <p:spPr>
          <a:xfrm>
            <a:off x="129916" y="331823"/>
            <a:ext cx="12000401" cy="1200329"/>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333333"/>
              </a:buClr>
              <a:buSzPts val="2400"/>
              <a:buFont typeface="Times New Roman"/>
              <a:buNone/>
            </a:pPr>
            <a:r>
              <a:rPr lang="en-US" sz="2400" b="0" i="0" u="none" strike="noStrike" cap="none">
                <a:solidFill>
                  <a:srgbClr val="333333"/>
                </a:solidFill>
                <a:latin typeface="Times New Roman"/>
                <a:ea typeface="Times New Roman"/>
                <a:cs typeface="Times New Roman"/>
                <a:sym typeface="Times New Roman"/>
              </a:rPr>
              <a:t>In a Linear queue, once the queue is completely full, it's not possible to insert more elements.</a:t>
            </a:r>
            <a:endParaRPr/>
          </a:p>
          <a:p>
            <a:pPr marL="0" marR="0" lvl="0" indent="0" algn="just" rtl="0">
              <a:lnSpc>
                <a:spcPct val="100000"/>
              </a:lnSpc>
              <a:spcBef>
                <a:spcPts val="0"/>
              </a:spcBef>
              <a:spcAft>
                <a:spcPts val="0"/>
              </a:spcAft>
              <a:buClr>
                <a:srgbClr val="333333"/>
              </a:buClr>
              <a:buSzPts val="2400"/>
              <a:buFont typeface="Times New Roman"/>
              <a:buNone/>
            </a:pPr>
            <a:r>
              <a:rPr lang="en-US" sz="2400" b="0" i="0" u="none" strike="noStrike" cap="none">
                <a:solidFill>
                  <a:srgbClr val="333333"/>
                </a:solidFill>
                <a:latin typeface="Times New Roman"/>
                <a:ea typeface="Times New Roman"/>
                <a:cs typeface="Times New Roman"/>
                <a:sym typeface="Times New Roman"/>
              </a:rPr>
              <a:t> Even if we dequeue the queue to remove some of the elements, until the queue is reset, no new </a:t>
            </a:r>
            <a:endParaRPr/>
          </a:p>
          <a:p>
            <a:pPr marL="0" marR="0" lvl="0" indent="0" algn="just" rtl="0">
              <a:lnSpc>
                <a:spcPct val="100000"/>
              </a:lnSpc>
              <a:spcBef>
                <a:spcPts val="0"/>
              </a:spcBef>
              <a:spcAft>
                <a:spcPts val="0"/>
              </a:spcAft>
              <a:buClr>
                <a:srgbClr val="333333"/>
              </a:buClr>
              <a:buSzPts val="2400"/>
              <a:buFont typeface="Times New Roman"/>
              <a:buNone/>
            </a:pPr>
            <a:r>
              <a:rPr lang="en-US" sz="2400" b="0" i="0" u="none" strike="noStrike" cap="none">
                <a:solidFill>
                  <a:srgbClr val="333333"/>
                </a:solidFill>
                <a:latin typeface="Times New Roman"/>
                <a:ea typeface="Times New Roman"/>
                <a:cs typeface="Times New Roman"/>
                <a:sym typeface="Times New Roman"/>
              </a:rPr>
              <a:t>elements can be inserted.   </a:t>
            </a:r>
            <a:endParaRPr/>
          </a:p>
        </p:txBody>
      </p:sp>
      <p:pic>
        <p:nvPicPr>
          <p:cNvPr id="90" name="Google Shape;90;p14" descr="Linear Queue full example"/>
          <p:cNvPicPr preferRelativeResize="0"/>
          <p:nvPr/>
        </p:nvPicPr>
        <p:blipFill rotWithShape="1">
          <a:blip r:embed="rId3">
            <a:alphaModFix/>
          </a:blip>
          <a:srcRect/>
          <a:stretch/>
        </p:blipFill>
        <p:spPr>
          <a:xfrm>
            <a:off x="3488788" y="1280160"/>
            <a:ext cx="4019550" cy="1438275"/>
          </a:xfrm>
          <a:prstGeom prst="rect">
            <a:avLst/>
          </a:prstGeom>
          <a:noFill/>
          <a:ln>
            <a:noFill/>
          </a:ln>
        </p:spPr>
      </p:pic>
      <p:sp>
        <p:nvSpPr>
          <p:cNvPr id="91" name="Google Shape;91;p14"/>
          <p:cNvSpPr/>
          <p:nvPr/>
        </p:nvSpPr>
        <p:spPr>
          <a:xfrm>
            <a:off x="129916" y="2718435"/>
            <a:ext cx="12148710" cy="156966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33333"/>
              </a:buClr>
              <a:buSzPts val="2400"/>
              <a:buFont typeface="Times New Roman"/>
              <a:buNone/>
            </a:pPr>
            <a:r>
              <a:rPr lang="en-US" sz="2400" b="0" i="0" u="none" strike="noStrike" cap="none">
                <a:solidFill>
                  <a:srgbClr val="333333"/>
                </a:solidFill>
                <a:latin typeface="Times New Roman"/>
                <a:ea typeface="Times New Roman"/>
                <a:cs typeface="Times New Roman"/>
                <a:sym typeface="Times New Roman"/>
              </a:rPr>
              <a:t>When we </a:t>
            </a:r>
            <a:r>
              <a:rPr lang="en-US" sz="2400" b="1" i="0" u="none" strike="noStrike" cap="none">
                <a:solidFill>
                  <a:srgbClr val="333333"/>
                </a:solidFill>
                <a:latin typeface="Times New Roman"/>
                <a:ea typeface="Times New Roman"/>
                <a:cs typeface="Times New Roman"/>
                <a:sym typeface="Times New Roman"/>
              </a:rPr>
              <a:t>dequeue</a:t>
            </a:r>
            <a:r>
              <a:rPr lang="en-US" sz="2400" b="0" i="0" u="none" strike="noStrike" cap="none">
                <a:solidFill>
                  <a:srgbClr val="333333"/>
                </a:solidFill>
                <a:latin typeface="Times New Roman"/>
                <a:ea typeface="Times New Roman"/>
                <a:cs typeface="Times New Roman"/>
                <a:sym typeface="Times New Roman"/>
              </a:rPr>
              <a:t> any element to remove it from the queue, we are actually moving the </a:t>
            </a:r>
            <a:r>
              <a:rPr lang="en-US" sz="2400" b="1" i="0" u="none" strike="noStrike" cap="none">
                <a:solidFill>
                  <a:srgbClr val="333333"/>
                </a:solidFill>
                <a:latin typeface="Times New Roman"/>
                <a:ea typeface="Times New Roman"/>
                <a:cs typeface="Times New Roman"/>
                <a:sym typeface="Times New Roman"/>
              </a:rPr>
              <a:t>front</a:t>
            </a:r>
            <a:r>
              <a:rPr lang="en-US" sz="2400" b="0" i="0" u="none" strike="noStrike" cap="none">
                <a:solidFill>
                  <a:srgbClr val="333333"/>
                </a:solidFill>
                <a:latin typeface="Times New Roman"/>
                <a:ea typeface="Times New Roman"/>
                <a:cs typeface="Times New Roman"/>
                <a:sym typeface="Times New Roman"/>
              </a:rPr>
              <a:t> of</a:t>
            </a:r>
            <a:endParaRPr/>
          </a:p>
          <a:p>
            <a:pPr marL="0" marR="0" lvl="0" indent="0" algn="l" rtl="0">
              <a:lnSpc>
                <a:spcPct val="100000"/>
              </a:lnSpc>
              <a:spcBef>
                <a:spcPts val="0"/>
              </a:spcBef>
              <a:spcAft>
                <a:spcPts val="0"/>
              </a:spcAft>
              <a:buClr>
                <a:srgbClr val="333333"/>
              </a:buClr>
              <a:buSzPts val="2400"/>
              <a:buFont typeface="Times New Roman"/>
              <a:buNone/>
            </a:pPr>
            <a:r>
              <a:rPr lang="en-US" sz="2400" b="0" i="0" u="none" strike="noStrike" cap="none">
                <a:solidFill>
                  <a:srgbClr val="333333"/>
                </a:solidFill>
                <a:latin typeface="Times New Roman"/>
                <a:ea typeface="Times New Roman"/>
                <a:cs typeface="Times New Roman"/>
                <a:sym typeface="Times New Roman"/>
              </a:rPr>
              <a:t> the queue forward, thereby reducing the overall size of the queue. And we cannot insert new </a:t>
            </a:r>
            <a:endParaRPr/>
          </a:p>
          <a:p>
            <a:pPr marL="0" marR="0" lvl="0" indent="0" algn="l" rtl="0">
              <a:lnSpc>
                <a:spcPct val="100000"/>
              </a:lnSpc>
              <a:spcBef>
                <a:spcPts val="0"/>
              </a:spcBef>
              <a:spcAft>
                <a:spcPts val="0"/>
              </a:spcAft>
              <a:buClr>
                <a:srgbClr val="333333"/>
              </a:buClr>
              <a:buSzPts val="2400"/>
              <a:buFont typeface="Times New Roman"/>
              <a:buNone/>
            </a:pPr>
            <a:r>
              <a:rPr lang="en-US" sz="2400" b="0" i="0" u="none" strike="noStrike" cap="none">
                <a:solidFill>
                  <a:srgbClr val="333333"/>
                </a:solidFill>
                <a:latin typeface="Times New Roman"/>
                <a:ea typeface="Times New Roman"/>
                <a:cs typeface="Times New Roman"/>
                <a:sym typeface="Times New Roman"/>
              </a:rPr>
              <a:t>elements, because the </a:t>
            </a:r>
            <a:r>
              <a:rPr lang="en-US" sz="2400" b="1" i="0" u="none" strike="noStrike" cap="none">
                <a:solidFill>
                  <a:srgbClr val="333333"/>
                </a:solidFill>
                <a:latin typeface="Times New Roman"/>
                <a:ea typeface="Times New Roman"/>
                <a:cs typeface="Times New Roman"/>
                <a:sym typeface="Times New Roman"/>
              </a:rPr>
              <a:t>rear</a:t>
            </a:r>
            <a:r>
              <a:rPr lang="en-US" sz="2400" b="0" i="0" u="none" strike="noStrike" cap="none">
                <a:solidFill>
                  <a:srgbClr val="333333"/>
                </a:solidFill>
                <a:latin typeface="Times New Roman"/>
                <a:ea typeface="Times New Roman"/>
                <a:cs typeface="Times New Roman"/>
                <a:sym typeface="Times New Roman"/>
              </a:rPr>
              <a:t> pointer is still at the end of the queue.</a:t>
            </a:r>
            <a:endParaRPr sz="2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333333"/>
              </a:buClr>
              <a:buSzPts val="2400"/>
              <a:buFont typeface="Times New Roman"/>
              <a:buNone/>
            </a:pPr>
            <a:r>
              <a:rPr lang="en-US" sz="2400" b="0" i="0" u="none" strike="noStrike" cap="none">
                <a:solidFill>
                  <a:srgbClr val="333333"/>
                </a:solidFill>
                <a:latin typeface="Times New Roman"/>
                <a:ea typeface="Times New Roman"/>
                <a:cs typeface="Times New Roman"/>
                <a:sym typeface="Times New Roman"/>
              </a:rPr>
              <a:t>The only way is to reset the linear queue, for a fresh start.</a:t>
            </a:r>
            <a:endParaRPr/>
          </a:p>
        </p:txBody>
      </p:sp>
      <p:pic>
        <p:nvPicPr>
          <p:cNvPr id="92" name="Google Shape;92;p14" descr="Linear Queue full example"/>
          <p:cNvPicPr preferRelativeResize="0"/>
          <p:nvPr/>
        </p:nvPicPr>
        <p:blipFill rotWithShape="1">
          <a:blip r:embed="rId4">
            <a:alphaModFix/>
          </a:blip>
          <a:srcRect/>
          <a:stretch/>
        </p:blipFill>
        <p:spPr>
          <a:xfrm>
            <a:off x="3488788" y="4288095"/>
            <a:ext cx="4019550" cy="1438275"/>
          </a:xfrm>
          <a:prstGeom prst="rect">
            <a:avLst/>
          </a:prstGeom>
          <a:noFill/>
          <a:ln>
            <a:noFill/>
          </a:ln>
        </p:spPr>
      </p:pic>
      <p:sp>
        <p:nvSpPr>
          <p:cNvPr id="93" name="Google Shape;93;p14"/>
          <p:cNvSpPr/>
          <p:nvPr/>
        </p:nvSpPr>
        <p:spPr>
          <a:xfrm>
            <a:off x="129916" y="5726370"/>
            <a:ext cx="11825517"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0" u="none" strike="noStrike" cap="none">
                <a:solidFill>
                  <a:srgbClr val="333333"/>
                </a:solidFill>
                <a:latin typeface="Arial"/>
                <a:ea typeface="Arial"/>
                <a:cs typeface="Arial"/>
                <a:sym typeface="Arial"/>
              </a:rPr>
              <a:t>Circular Queue</a:t>
            </a:r>
            <a:r>
              <a:rPr lang="en-US" sz="1800" b="0" i="0" u="none" strike="noStrike" cap="none">
                <a:solidFill>
                  <a:srgbClr val="333333"/>
                </a:solidFill>
                <a:latin typeface="Arial"/>
                <a:ea typeface="Arial"/>
                <a:cs typeface="Arial"/>
                <a:sym typeface="Arial"/>
              </a:rPr>
              <a:t> is also a linear data structure, which follows the principle of </a:t>
            </a:r>
            <a:r>
              <a:rPr lang="en-US" sz="1800" b="1" i="0" u="none" strike="noStrike" cap="none">
                <a:solidFill>
                  <a:srgbClr val="333333"/>
                </a:solidFill>
                <a:latin typeface="Arial"/>
                <a:ea typeface="Arial"/>
                <a:cs typeface="Arial"/>
                <a:sym typeface="Arial"/>
              </a:rPr>
              <a:t>FIFO</a:t>
            </a:r>
            <a:r>
              <a:rPr lang="en-US" sz="1800" b="0" i="0" u="none" strike="noStrike" cap="none">
                <a:solidFill>
                  <a:srgbClr val="333333"/>
                </a:solidFill>
                <a:latin typeface="Arial"/>
                <a:ea typeface="Arial"/>
                <a:cs typeface="Arial"/>
                <a:sym typeface="Arial"/>
              </a:rPr>
              <a:t>(First In First Out), but instead of ending the queue at the last position, it again starts from the first position after the last, hence making the queue behave like a circular data structure.</a:t>
            </a:r>
            <a:endParaRPr sz="1800">
              <a:solidFill>
                <a:schemeClr val="dk1"/>
              </a:solidFill>
              <a:latin typeface="Calibri"/>
              <a:ea typeface="Calibri"/>
              <a:cs typeface="Calibri"/>
              <a:sym typeface="Calibri"/>
            </a:endParaRPr>
          </a:p>
        </p:txBody>
      </p:sp>
      <p:grpSp>
        <p:nvGrpSpPr>
          <p:cNvPr id="2" name="object 5"/>
          <p:cNvGrpSpPr>
            <a:grpSpLocks/>
          </p:cNvGrpSpPr>
          <p:nvPr/>
        </p:nvGrpSpPr>
        <p:grpSpPr bwMode="auto">
          <a:xfrm>
            <a:off x="0" y="0"/>
            <a:ext cx="12192000" cy="6858000"/>
            <a:chOff x="0" y="0"/>
            <a:chExt cx="16217900" cy="9118600"/>
          </a:xfrm>
        </p:grpSpPr>
        <p:sp>
          <p:nvSpPr>
            <p:cNvPr id="8" name="object 6"/>
            <p:cNvSpPr>
              <a:spLocks noChangeArrowheads="1"/>
            </p:cNvSpPr>
            <p:nvPr/>
          </p:nvSpPr>
          <p:spPr bwMode="auto">
            <a:xfrm>
              <a:off x="0" y="0"/>
              <a:ext cx="1003300" cy="9118600"/>
            </a:xfrm>
            <a:prstGeom prst="rect">
              <a:avLst/>
            </a:prstGeom>
            <a:blipFill dpi="0" rotWithShape="1">
              <a:blip r:embed="rId5"/>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p:nvPr/>
        </p:nvSpPr>
        <p:spPr>
          <a:xfrm>
            <a:off x="134939" y="111324"/>
            <a:ext cx="12057062" cy="2675063"/>
          </a:xfrm>
          <a:prstGeom prst="rect">
            <a:avLst/>
          </a:prstGeom>
          <a:solidFill>
            <a:srgbClr val="F9F2F4"/>
          </a:solidFill>
          <a:ln>
            <a:noFill/>
          </a:ln>
        </p:spPr>
        <p:txBody>
          <a:bodyPr spcFirstLastPara="1" wrap="square" lIns="91425" tIns="0" rIns="91425" bIns="88850" anchor="ctr" anchorCtr="0">
            <a:noAutofit/>
          </a:bodyPr>
          <a:lstStyle/>
          <a:p>
            <a:pPr marL="0" marR="0" lvl="0" indent="0" algn="l" rtl="0">
              <a:lnSpc>
                <a:spcPct val="100000"/>
              </a:lnSpc>
              <a:spcBef>
                <a:spcPts val="0"/>
              </a:spcBef>
              <a:spcAft>
                <a:spcPts val="0"/>
              </a:spcAft>
              <a:buClr>
                <a:srgbClr val="333333"/>
              </a:buClr>
              <a:buSzPts val="3600"/>
              <a:buFont typeface="Times New Roman"/>
              <a:buNone/>
            </a:pPr>
            <a:r>
              <a:rPr lang="en-US" sz="3600" b="0" i="0" u="none" strike="noStrike" cap="none">
                <a:solidFill>
                  <a:srgbClr val="333333"/>
                </a:solidFill>
                <a:latin typeface="Times New Roman"/>
                <a:ea typeface="Times New Roman"/>
                <a:cs typeface="Times New Roman"/>
                <a:sym typeface="Times New Roman"/>
              </a:rPr>
              <a:t>Basic features of Circular Queue</a:t>
            </a:r>
            <a:endParaRPr/>
          </a:p>
          <a:p>
            <a:pPr marL="0" marR="0" lvl="0" indent="-127000" algn="l" rtl="0">
              <a:lnSpc>
                <a:spcPct val="100000"/>
              </a:lnSpc>
              <a:spcBef>
                <a:spcPts val="0"/>
              </a:spcBef>
              <a:spcAft>
                <a:spcPts val="0"/>
              </a:spcAft>
              <a:buClr>
                <a:srgbClr val="333333"/>
              </a:buClr>
              <a:buSzPts val="2000"/>
              <a:buFont typeface="Times New Roman"/>
              <a:buAutoNum type="arabicPeriod"/>
            </a:pPr>
            <a:r>
              <a:rPr lang="en-US" sz="2000" b="0" i="0" u="none" strike="noStrike" cap="none">
                <a:solidFill>
                  <a:srgbClr val="333333"/>
                </a:solidFill>
                <a:latin typeface="Times New Roman"/>
                <a:ea typeface="Times New Roman"/>
                <a:cs typeface="Times New Roman"/>
                <a:sym typeface="Times New Roman"/>
              </a:rPr>
              <a:t>In case of a circular queue, </a:t>
            </a:r>
            <a:r>
              <a:rPr lang="en-US" sz="1400" b="0" i="0" u="none" strike="noStrike" cap="none">
                <a:solidFill>
                  <a:srgbClr val="C7254E"/>
                </a:solidFill>
                <a:latin typeface="Times New Roman"/>
                <a:ea typeface="Times New Roman"/>
                <a:cs typeface="Times New Roman"/>
                <a:sym typeface="Times New Roman"/>
              </a:rPr>
              <a:t>head</a:t>
            </a:r>
            <a:r>
              <a:rPr lang="en-US" sz="2000" b="0" i="0" u="none" strike="noStrike" cap="none">
                <a:solidFill>
                  <a:srgbClr val="333333"/>
                </a:solidFill>
                <a:latin typeface="Times New Roman"/>
                <a:ea typeface="Times New Roman"/>
                <a:cs typeface="Times New Roman"/>
                <a:sym typeface="Times New Roman"/>
              </a:rPr>
              <a:t> pointer will always point to the front of the queue, and </a:t>
            </a:r>
            <a:r>
              <a:rPr lang="en-US" sz="1400" b="0" i="0" u="none" strike="noStrike" cap="none">
                <a:solidFill>
                  <a:srgbClr val="C7254E"/>
                </a:solidFill>
                <a:latin typeface="Times New Roman"/>
                <a:ea typeface="Times New Roman"/>
                <a:cs typeface="Times New Roman"/>
                <a:sym typeface="Times New Roman"/>
              </a:rPr>
              <a:t>tail</a:t>
            </a:r>
            <a:r>
              <a:rPr lang="en-US" sz="2000" b="0" i="0" u="none" strike="noStrike" cap="none">
                <a:solidFill>
                  <a:srgbClr val="333333"/>
                </a:solidFill>
                <a:latin typeface="Times New Roman"/>
                <a:ea typeface="Times New Roman"/>
                <a:cs typeface="Times New Roman"/>
                <a:sym typeface="Times New Roman"/>
              </a:rPr>
              <a:t> pointer will always</a:t>
            </a:r>
            <a:endParaRPr/>
          </a:p>
          <a:p>
            <a:pPr marL="0" marR="0" lvl="0" indent="0" algn="l" rtl="0">
              <a:lnSpc>
                <a:spcPct val="100000"/>
              </a:lnSpc>
              <a:spcBef>
                <a:spcPts val="0"/>
              </a:spcBef>
              <a:spcAft>
                <a:spcPts val="0"/>
              </a:spcAft>
              <a:buNone/>
            </a:pPr>
            <a:r>
              <a:rPr lang="en-US" sz="2000" b="0" i="0" u="none" strike="noStrike" cap="none">
                <a:solidFill>
                  <a:srgbClr val="333333"/>
                </a:solidFill>
                <a:latin typeface="Times New Roman"/>
                <a:ea typeface="Times New Roman"/>
                <a:cs typeface="Times New Roman"/>
                <a:sym typeface="Times New Roman"/>
              </a:rPr>
              <a:t> point to the end of the queue.</a:t>
            </a:r>
            <a:endParaRPr/>
          </a:p>
          <a:p>
            <a:pPr marL="0" marR="0" lvl="0" indent="-127000" algn="l" rtl="0">
              <a:lnSpc>
                <a:spcPct val="100000"/>
              </a:lnSpc>
              <a:spcBef>
                <a:spcPts val="0"/>
              </a:spcBef>
              <a:spcAft>
                <a:spcPts val="0"/>
              </a:spcAft>
              <a:buClr>
                <a:srgbClr val="333333"/>
              </a:buClr>
              <a:buSzPts val="2000"/>
              <a:buFont typeface="Times New Roman"/>
              <a:buAutoNum type="arabicPeriod" startAt="2"/>
            </a:pPr>
            <a:r>
              <a:rPr lang="en-US" sz="2000" b="0" i="0" u="none" strike="noStrike" cap="none">
                <a:solidFill>
                  <a:srgbClr val="333333"/>
                </a:solidFill>
                <a:latin typeface="Times New Roman"/>
                <a:ea typeface="Times New Roman"/>
                <a:cs typeface="Times New Roman"/>
                <a:sym typeface="Times New Roman"/>
              </a:rPr>
              <a:t>Initially, the head and the tail pointers will be pointing to the same location, this would mean that the queue is empty.</a:t>
            </a:r>
            <a:endParaRPr/>
          </a:p>
          <a:p>
            <a:pPr marL="0" marR="0" lvl="0" indent="0" algn="l" rtl="0">
              <a:lnSpc>
                <a:spcPct val="100000"/>
              </a:lnSpc>
              <a:spcBef>
                <a:spcPts val="0"/>
              </a:spcBef>
              <a:spcAft>
                <a:spcPts val="0"/>
              </a:spcAft>
              <a:buClr>
                <a:srgbClr val="333333"/>
              </a:buClr>
              <a:buSzPts val="2000"/>
              <a:buFont typeface="Times New Roman"/>
              <a:buNone/>
            </a:pPr>
            <a:r>
              <a:rPr lang="en-US" sz="2000" b="0" i="0" u="none" strike="noStrike" cap="none">
                <a:solidFill>
                  <a:srgbClr val="333333"/>
                </a:solidFill>
                <a:latin typeface="Times New Roman"/>
                <a:ea typeface="Times New Roman"/>
                <a:cs typeface="Times New Roman"/>
                <a:sym typeface="Times New Roman"/>
              </a:rPr>
              <a:t>  </a:t>
            </a:r>
            <a:endParaRPr/>
          </a:p>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rgbClr val="333333"/>
              </a:solidFill>
              <a:latin typeface="Times New Roman"/>
              <a:ea typeface="Times New Roman"/>
              <a:cs typeface="Times New Roman"/>
              <a:sym typeface="Times New Roman"/>
            </a:endParaRPr>
          </a:p>
        </p:txBody>
      </p:sp>
      <p:sp>
        <p:nvSpPr>
          <p:cNvPr id="99" name="Google Shape;99;p15" descr="circular queue head and tail initial position"/>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00" name="Google Shape;100;p15" descr="circular queue head and tail initial position"/>
          <p:cNvPicPr preferRelativeResize="0"/>
          <p:nvPr/>
        </p:nvPicPr>
        <p:blipFill rotWithShape="1">
          <a:blip r:embed="rId3">
            <a:alphaModFix/>
          </a:blip>
          <a:srcRect/>
          <a:stretch/>
        </p:blipFill>
        <p:spPr>
          <a:xfrm>
            <a:off x="2912843" y="3042174"/>
            <a:ext cx="6868950" cy="2725580"/>
          </a:xfrm>
          <a:prstGeom prst="rect">
            <a:avLst/>
          </a:prstGeom>
          <a:noFill/>
          <a:ln>
            <a:noFill/>
          </a:ln>
        </p:spPr>
      </p:pic>
      <p:grpSp>
        <p:nvGrpSpPr>
          <p:cNvPr id="2" name="object 5"/>
          <p:cNvGrpSpPr>
            <a:grpSpLocks/>
          </p:cNvGrpSpPr>
          <p:nvPr/>
        </p:nvGrpSpPr>
        <p:grpSpPr bwMode="auto">
          <a:xfrm>
            <a:off x="0" y="0"/>
            <a:ext cx="12192000" cy="6858000"/>
            <a:chOff x="0" y="0"/>
            <a:chExt cx="16217900" cy="9118600"/>
          </a:xfrm>
        </p:grpSpPr>
        <p:sp>
          <p:nvSpPr>
            <p:cNvPr id="6"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p:nvPr/>
        </p:nvSpPr>
        <p:spPr>
          <a:xfrm>
            <a:off x="94224" y="167421"/>
            <a:ext cx="12007070" cy="1015663"/>
          </a:xfrm>
          <a:prstGeom prst="rect">
            <a:avLst/>
          </a:prstGeom>
          <a:solidFill>
            <a:srgbClr val="F9F2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33333"/>
              </a:buClr>
              <a:buSzPts val="2000"/>
              <a:buFont typeface="Arial"/>
              <a:buNone/>
            </a:pPr>
            <a:r>
              <a:rPr lang="en-US" sz="2000" b="0" i="0" u="none" strike="noStrike" cap="none">
                <a:solidFill>
                  <a:srgbClr val="333333"/>
                </a:solidFill>
                <a:latin typeface="Arial"/>
                <a:ea typeface="Arial"/>
                <a:cs typeface="Arial"/>
                <a:sym typeface="Arial"/>
              </a:rPr>
              <a:t>3. New data is always added to the location pointed by the </a:t>
            </a:r>
            <a:r>
              <a:rPr lang="en-US" sz="1400" b="0" i="0" u="none" strike="noStrike" cap="none">
                <a:solidFill>
                  <a:srgbClr val="C7254E"/>
                </a:solidFill>
                <a:latin typeface="Courier New"/>
                <a:ea typeface="Courier New"/>
                <a:cs typeface="Courier New"/>
                <a:sym typeface="Courier New"/>
              </a:rPr>
              <a:t>tail</a:t>
            </a:r>
            <a:r>
              <a:rPr lang="en-US" sz="2000" b="0" i="0" u="none" strike="noStrike" cap="none">
                <a:solidFill>
                  <a:srgbClr val="333333"/>
                </a:solidFill>
                <a:latin typeface="Arial"/>
                <a:ea typeface="Arial"/>
                <a:cs typeface="Arial"/>
                <a:sym typeface="Arial"/>
              </a:rPr>
              <a:t> pointer, and once the data is added, </a:t>
            </a:r>
            <a:r>
              <a:rPr lang="en-US" sz="1400" b="0" i="0" u="none" strike="noStrike" cap="none">
                <a:solidFill>
                  <a:srgbClr val="C7254E"/>
                </a:solidFill>
                <a:latin typeface="Courier New"/>
                <a:ea typeface="Courier New"/>
                <a:cs typeface="Courier New"/>
                <a:sym typeface="Courier New"/>
              </a:rPr>
              <a:t>tail</a:t>
            </a:r>
            <a:r>
              <a:rPr lang="en-US" sz="2000" b="0" i="0" u="none" strike="noStrike" cap="none">
                <a:solidFill>
                  <a:srgbClr val="333333"/>
                </a:solidFill>
                <a:latin typeface="Arial"/>
                <a:ea typeface="Arial"/>
                <a:cs typeface="Arial"/>
                <a:sym typeface="Arial"/>
              </a:rPr>
              <a:t> </a:t>
            </a:r>
            <a:endParaRPr/>
          </a:p>
          <a:p>
            <a:pPr marL="0" marR="0" lvl="0" indent="0" algn="l" rtl="0">
              <a:lnSpc>
                <a:spcPct val="100000"/>
              </a:lnSpc>
              <a:spcBef>
                <a:spcPts val="0"/>
              </a:spcBef>
              <a:spcAft>
                <a:spcPts val="0"/>
              </a:spcAft>
              <a:buClr>
                <a:srgbClr val="333333"/>
              </a:buClr>
              <a:buSzPts val="2000"/>
              <a:buFont typeface="Arial"/>
              <a:buNone/>
            </a:pPr>
            <a:r>
              <a:rPr lang="en-US" sz="2000" b="0" i="0" u="none" strike="noStrike" cap="none">
                <a:solidFill>
                  <a:srgbClr val="333333"/>
                </a:solidFill>
                <a:latin typeface="Arial"/>
                <a:ea typeface="Arial"/>
                <a:cs typeface="Arial"/>
                <a:sym typeface="Arial"/>
              </a:rPr>
              <a:t>pointer is incremented to point to the next available location.</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333333"/>
              </a:buClr>
              <a:buSzPts val="2000"/>
              <a:buFont typeface="Arial"/>
              <a:buNone/>
            </a:pPr>
            <a:r>
              <a:rPr lang="en-US" sz="2000" b="0" i="0" u="none" strike="noStrike" cap="none">
                <a:solidFill>
                  <a:srgbClr val="333333"/>
                </a:solidFill>
                <a:latin typeface="Arial"/>
                <a:ea typeface="Arial"/>
                <a:cs typeface="Arial"/>
                <a:sym typeface="Arial"/>
              </a:rPr>
              <a:t>  </a:t>
            </a:r>
            <a:endParaRPr sz="27600" b="0" i="0" u="none" strike="noStrike" cap="none">
              <a:solidFill>
                <a:srgbClr val="333333"/>
              </a:solidFill>
              <a:latin typeface="Arial"/>
              <a:ea typeface="Arial"/>
              <a:cs typeface="Arial"/>
              <a:sym typeface="Arial"/>
            </a:endParaRPr>
          </a:p>
        </p:txBody>
      </p:sp>
      <p:pic>
        <p:nvPicPr>
          <p:cNvPr id="106" name="Google Shape;106;p16" descr="circular queue head and tail after first enqueue"/>
          <p:cNvPicPr preferRelativeResize="0"/>
          <p:nvPr/>
        </p:nvPicPr>
        <p:blipFill rotWithShape="1">
          <a:blip r:embed="rId3">
            <a:alphaModFix/>
          </a:blip>
          <a:srcRect/>
          <a:stretch/>
        </p:blipFill>
        <p:spPr>
          <a:xfrm>
            <a:off x="3585400" y="1596477"/>
            <a:ext cx="5585494" cy="3421882"/>
          </a:xfrm>
          <a:prstGeom prst="rect">
            <a:avLst/>
          </a:prstGeom>
          <a:noFill/>
          <a:ln>
            <a:noFill/>
          </a:ln>
        </p:spPr>
      </p:pic>
      <p:grpSp>
        <p:nvGrpSpPr>
          <p:cNvPr id="2" name="object 5"/>
          <p:cNvGrpSpPr>
            <a:grpSpLocks/>
          </p:cNvGrpSpPr>
          <p:nvPr/>
        </p:nvGrpSpPr>
        <p:grpSpPr bwMode="auto">
          <a:xfrm>
            <a:off x="0" y="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p:nvPr/>
        </p:nvSpPr>
        <p:spPr>
          <a:xfrm>
            <a:off x="422340" y="388778"/>
            <a:ext cx="11585884" cy="1015663"/>
          </a:xfrm>
          <a:prstGeom prst="rect">
            <a:avLst/>
          </a:prstGeom>
          <a:solidFill>
            <a:srgbClr val="F9F2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33333"/>
              </a:buClr>
              <a:buSzPts val="1600"/>
              <a:buFont typeface="Arial"/>
              <a:buNone/>
            </a:pPr>
            <a:r>
              <a:rPr lang="en-US" sz="1600" b="0" i="0" u="none" strike="noStrike" cap="none">
                <a:solidFill>
                  <a:srgbClr val="333333"/>
                </a:solidFill>
                <a:latin typeface="Arial"/>
                <a:ea typeface="Arial"/>
                <a:cs typeface="Arial"/>
                <a:sym typeface="Arial"/>
              </a:rPr>
              <a:t>4. In a circular queue, data is not actually removed from the queue. Only the </a:t>
            </a:r>
            <a:r>
              <a:rPr lang="en-US" sz="1100" b="0" i="0" u="none" strike="noStrike" cap="none">
                <a:solidFill>
                  <a:srgbClr val="C7254E"/>
                </a:solidFill>
                <a:latin typeface="Courier New"/>
                <a:ea typeface="Courier New"/>
                <a:cs typeface="Courier New"/>
                <a:sym typeface="Courier New"/>
              </a:rPr>
              <a:t>head</a:t>
            </a:r>
            <a:r>
              <a:rPr lang="en-US" sz="1600" b="0" i="0" u="none" strike="noStrike" cap="none">
                <a:solidFill>
                  <a:srgbClr val="333333"/>
                </a:solidFill>
                <a:latin typeface="Arial"/>
                <a:ea typeface="Arial"/>
                <a:cs typeface="Arial"/>
                <a:sym typeface="Arial"/>
              </a:rPr>
              <a:t> pointer is incremented by one position when </a:t>
            </a:r>
            <a:r>
              <a:rPr lang="en-US" sz="1600" b="1" i="0" u="none" strike="noStrike" cap="none">
                <a:solidFill>
                  <a:srgbClr val="333333"/>
                </a:solidFill>
                <a:latin typeface="Arial"/>
                <a:ea typeface="Arial"/>
                <a:cs typeface="Arial"/>
                <a:sym typeface="Arial"/>
              </a:rPr>
              <a:t>dequeue</a:t>
            </a:r>
            <a:r>
              <a:rPr lang="en-US" sz="1600" b="0" i="0" u="none" strike="noStrike" cap="none">
                <a:solidFill>
                  <a:srgbClr val="333333"/>
                </a:solidFill>
                <a:latin typeface="Arial"/>
                <a:ea typeface="Arial"/>
                <a:cs typeface="Arial"/>
                <a:sym typeface="Arial"/>
              </a:rPr>
              <a:t> is executed. As the queue data is only the data between </a:t>
            </a:r>
            <a:r>
              <a:rPr lang="en-US" sz="1100" b="0" i="0" u="none" strike="noStrike" cap="none">
                <a:solidFill>
                  <a:srgbClr val="C7254E"/>
                </a:solidFill>
                <a:latin typeface="Courier New"/>
                <a:ea typeface="Courier New"/>
                <a:cs typeface="Courier New"/>
                <a:sym typeface="Courier New"/>
              </a:rPr>
              <a:t>head</a:t>
            </a:r>
            <a:r>
              <a:rPr lang="en-US" sz="1600" b="0" i="0" u="none" strike="noStrike" cap="none">
                <a:solidFill>
                  <a:srgbClr val="333333"/>
                </a:solidFill>
                <a:latin typeface="Arial"/>
                <a:ea typeface="Arial"/>
                <a:cs typeface="Arial"/>
                <a:sym typeface="Arial"/>
              </a:rPr>
              <a:t> and </a:t>
            </a:r>
            <a:r>
              <a:rPr lang="en-US" sz="1100" b="0" i="0" u="none" strike="noStrike" cap="none">
                <a:solidFill>
                  <a:srgbClr val="C7254E"/>
                </a:solidFill>
                <a:latin typeface="Courier New"/>
                <a:ea typeface="Courier New"/>
                <a:cs typeface="Courier New"/>
                <a:sym typeface="Courier New"/>
              </a:rPr>
              <a:t>tail</a:t>
            </a:r>
            <a:r>
              <a:rPr lang="en-US" sz="1600" b="0" i="0" u="none" strike="noStrike" cap="none">
                <a:solidFill>
                  <a:srgbClr val="333333"/>
                </a:solidFill>
                <a:latin typeface="Arial"/>
                <a:ea typeface="Arial"/>
                <a:cs typeface="Arial"/>
                <a:sym typeface="Arial"/>
              </a:rPr>
              <a:t>, hence the data left outside is not a part of the queue anymore, hence removed.</a:t>
            </a:r>
            <a:endParaRPr sz="11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a:solidFill>
                  <a:srgbClr val="333333"/>
                </a:solidFill>
                <a:latin typeface="Arial"/>
                <a:ea typeface="Arial"/>
                <a:cs typeface="Arial"/>
                <a:sym typeface="Arial"/>
              </a:rPr>
              <a:t>  </a:t>
            </a:r>
            <a:endParaRPr sz="18600" b="0" i="0" u="none" strike="noStrike" cap="none">
              <a:solidFill>
                <a:srgbClr val="333333"/>
              </a:solidFill>
              <a:latin typeface="Arial"/>
              <a:ea typeface="Arial"/>
              <a:cs typeface="Arial"/>
              <a:sym typeface="Arial"/>
            </a:endParaRPr>
          </a:p>
        </p:txBody>
      </p:sp>
      <p:pic>
        <p:nvPicPr>
          <p:cNvPr id="112" name="Google Shape;112;p17" descr="circular queue head and tail after first dequeue"/>
          <p:cNvPicPr preferRelativeResize="0"/>
          <p:nvPr/>
        </p:nvPicPr>
        <p:blipFill rotWithShape="1">
          <a:blip r:embed="rId3">
            <a:alphaModFix/>
          </a:blip>
          <a:srcRect/>
          <a:stretch/>
        </p:blipFill>
        <p:spPr>
          <a:xfrm>
            <a:off x="4642338" y="3060358"/>
            <a:ext cx="3743325" cy="2962275"/>
          </a:xfrm>
          <a:prstGeom prst="rect">
            <a:avLst/>
          </a:prstGeom>
          <a:noFill/>
          <a:ln>
            <a:noFill/>
          </a:ln>
        </p:spPr>
      </p:pic>
      <p:grpSp>
        <p:nvGrpSpPr>
          <p:cNvPr id="2" name="object 5"/>
          <p:cNvGrpSpPr>
            <a:grpSpLocks/>
          </p:cNvGrpSpPr>
          <p:nvPr/>
        </p:nvGrpSpPr>
        <p:grpSpPr bwMode="auto">
          <a:xfrm>
            <a:off x="0" y="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p:nvPr/>
        </p:nvSpPr>
        <p:spPr>
          <a:xfrm>
            <a:off x="0" y="334518"/>
            <a:ext cx="11123558" cy="40011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33333"/>
              </a:buClr>
              <a:buSzPts val="2000"/>
              <a:buFont typeface="Arial"/>
              <a:buNone/>
            </a:pPr>
            <a:r>
              <a:rPr lang="en-US" sz="2000" b="0" i="0" u="none" strike="noStrike" cap="none">
                <a:solidFill>
                  <a:srgbClr val="333333"/>
                </a:solidFill>
                <a:latin typeface="Arial"/>
                <a:ea typeface="Arial"/>
                <a:cs typeface="Arial"/>
                <a:sym typeface="Arial"/>
              </a:rPr>
              <a:t>The </a:t>
            </a:r>
            <a:r>
              <a:rPr lang="en-US" sz="1400" b="0" i="0" u="none" strike="noStrike" cap="none">
                <a:solidFill>
                  <a:srgbClr val="C7254E"/>
                </a:solidFill>
                <a:latin typeface="Courier New"/>
                <a:ea typeface="Courier New"/>
                <a:cs typeface="Courier New"/>
                <a:sym typeface="Courier New"/>
              </a:rPr>
              <a:t>head</a:t>
            </a:r>
            <a:r>
              <a:rPr lang="en-US" sz="2000" b="0" i="0" u="none" strike="noStrike" cap="none">
                <a:solidFill>
                  <a:srgbClr val="333333"/>
                </a:solidFill>
                <a:latin typeface="Arial"/>
                <a:ea typeface="Arial"/>
                <a:cs typeface="Arial"/>
                <a:sym typeface="Arial"/>
              </a:rPr>
              <a:t> and the </a:t>
            </a:r>
            <a:r>
              <a:rPr lang="en-US" sz="1400" b="0" i="0" u="none" strike="noStrike" cap="none">
                <a:solidFill>
                  <a:srgbClr val="C7254E"/>
                </a:solidFill>
                <a:latin typeface="Courier New"/>
                <a:ea typeface="Courier New"/>
                <a:cs typeface="Courier New"/>
                <a:sym typeface="Courier New"/>
              </a:rPr>
              <a:t>tail</a:t>
            </a:r>
            <a:r>
              <a:rPr lang="en-US" sz="2000" b="0" i="0" u="none" strike="noStrike" cap="none">
                <a:solidFill>
                  <a:srgbClr val="333333"/>
                </a:solidFill>
                <a:latin typeface="Arial"/>
                <a:ea typeface="Arial"/>
                <a:cs typeface="Arial"/>
                <a:sym typeface="Arial"/>
              </a:rPr>
              <a:t> pointer will get reinitialised to </a:t>
            </a:r>
            <a:r>
              <a:rPr lang="en-US" sz="2000" b="1" i="0" u="none" strike="noStrike" cap="none">
                <a:solidFill>
                  <a:srgbClr val="333333"/>
                </a:solidFill>
                <a:latin typeface="Arial"/>
                <a:ea typeface="Arial"/>
                <a:cs typeface="Arial"/>
                <a:sym typeface="Arial"/>
              </a:rPr>
              <a:t>0</a:t>
            </a:r>
            <a:r>
              <a:rPr lang="en-US" sz="2000" b="0" i="0" u="none" strike="noStrike" cap="none">
                <a:solidFill>
                  <a:srgbClr val="333333"/>
                </a:solidFill>
                <a:latin typeface="Arial"/>
                <a:ea typeface="Arial"/>
                <a:cs typeface="Arial"/>
                <a:sym typeface="Arial"/>
              </a:rPr>
              <a:t> every time they reach the end of the queue</a:t>
            </a:r>
            <a:r>
              <a:rPr lang="en-US" sz="1800" b="0" i="0" u="none" strike="noStrike" cap="none">
                <a:solidFill>
                  <a:schemeClr val="dk1"/>
                </a:solidFill>
                <a:latin typeface="Arial"/>
                <a:ea typeface="Arial"/>
                <a:cs typeface="Arial"/>
                <a:sym typeface="Arial"/>
              </a:rPr>
              <a:t> </a:t>
            </a:r>
            <a:endParaRPr sz="3200" b="0" i="0" u="none" strike="noStrike" cap="none">
              <a:solidFill>
                <a:schemeClr val="dk1"/>
              </a:solidFill>
              <a:latin typeface="Arial"/>
              <a:ea typeface="Arial"/>
              <a:cs typeface="Arial"/>
              <a:sym typeface="Arial"/>
            </a:endParaRPr>
          </a:p>
        </p:txBody>
      </p:sp>
      <p:pic>
        <p:nvPicPr>
          <p:cNvPr id="118" name="Google Shape;118;p18" descr="circular queue head and tail reinitialised"/>
          <p:cNvPicPr preferRelativeResize="0"/>
          <p:nvPr/>
        </p:nvPicPr>
        <p:blipFill rotWithShape="1">
          <a:blip r:embed="rId3">
            <a:alphaModFix/>
          </a:blip>
          <a:srcRect/>
          <a:stretch/>
        </p:blipFill>
        <p:spPr>
          <a:xfrm>
            <a:off x="2307931" y="1479232"/>
            <a:ext cx="5963871" cy="3775005"/>
          </a:xfrm>
          <a:prstGeom prst="rect">
            <a:avLst/>
          </a:prstGeom>
          <a:noFill/>
          <a:ln>
            <a:noFill/>
          </a:ln>
        </p:spPr>
      </p:pic>
      <p:grpSp>
        <p:nvGrpSpPr>
          <p:cNvPr id="2" name="object 5"/>
          <p:cNvGrpSpPr>
            <a:grpSpLocks/>
          </p:cNvGrpSpPr>
          <p:nvPr/>
        </p:nvGrpSpPr>
        <p:grpSpPr bwMode="auto">
          <a:xfrm>
            <a:off x="0" y="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p:nvPr/>
        </p:nvSpPr>
        <p:spPr>
          <a:xfrm>
            <a:off x="142538" y="610966"/>
            <a:ext cx="12321193" cy="1015663"/>
          </a:xfrm>
          <a:prstGeom prst="rect">
            <a:avLst/>
          </a:prstGeom>
          <a:solidFill>
            <a:srgbClr val="F9F2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33333"/>
              </a:buClr>
              <a:buSzPts val="2000"/>
              <a:buFont typeface="Arial"/>
              <a:buNone/>
            </a:pPr>
            <a:r>
              <a:rPr lang="en-US" sz="2000" b="0" i="0" u="none" strike="noStrike" cap="none">
                <a:solidFill>
                  <a:srgbClr val="333333"/>
                </a:solidFill>
                <a:latin typeface="Arial"/>
                <a:ea typeface="Arial"/>
                <a:cs typeface="Arial"/>
                <a:sym typeface="Arial"/>
              </a:rPr>
              <a:t>Also, the </a:t>
            </a:r>
            <a:r>
              <a:rPr lang="en-US" sz="1400" b="0" i="0" u="none" strike="noStrike" cap="none">
                <a:solidFill>
                  <a:srgbClr val="C7254E"/>
                </a:solidFill>
                <a:latin typeface="Courier New"/>
                <a:ea typeface="Courier New"/>
                <a:cs typeface="Courier New"/>
                <a:sym typeface="Courier New"/>
              </a:rPr>
              <a:t>head</a:t>
            </a:r>
            <a:r>
              <a:rPr lang="en-US" sz="2000" b="0" i="0" u="none" strike="noStrike" cap="none">
                <a:solidFill>
                  <a:srgbClr val="333333"/>
                </a:solidFill>
                <a:latin typeface="Arial"/>
                <a:ea typeface="Arial"/>
                <a:cs typeface="Arial"/>
                <a:sym typeface="Arial"/>
              </a:rPr>
              <a:t> and the </a:t>
            </a:r>
            <a:r>
              <a:rPr lang="en-US" sz="1400" b="0" i="0" u="none" strike="noStrike" cap="none">
                <a:solidFill>
                  <a:srgbClr val="C7254E"/>
                </a:solidFill>
                <a:latin typeface="Courier New"/>
                <a:ea typeface="Courier New"/>
                <a:cs typeface="Courier New"/>
                <a:sym typeface="Courier New"/>
              </a:rPr>
              <a:t>tail</a:t>
            </a:r>
            <a:r>
              <a:rPr lang="en-US" sz="2000" b="0" i="0" u="none" strike="noStrike" cap="none">
                <a:solidFill>
                  <a:srgbClr val="333333"/>
                </a:solidFill>
                <a:latin typeface="Arial"/>
                <a:ea typeface="Arial"/>
                <a:cs typeface="Arial"/>
                <a:sym typeface="Arial"/>
              </a:rPr>
              <a:t> pointers can cross each other. In other words, </a:t>
            </a:r>
            <a:r>
              <a:rPr lang="en-US" sz="1400" b="0" i="0" u="none" strike="noStrike" cap="none">
                <a:solidFill>
                  <a:srgbClr val="C7254E"/>
                </a:solidFill>
                <a:latin typeface="Courier New"/>
                <a:ea typeface="Courier New"/>
                <a:cs typeface="Courier New"/>
                <a:sym typeface="Courier New"/>
              </a:rPr>
              <a:t>head</a:t>
            </a:r>
            <a:r>
              <a:rPr lang="en-US" sz="2000" b="0" i="0" u="none" strike="noStrike" cap="none">
                <a:solidFill>
                  <a:srgbClr val="333333"/>
                </a:solidFill>
                <a:latin typeface="Arial"/>
                <a:ea typeface="Arial"/>
                <a:cs typeface="Arial"/>
                <a:sym typeface="Arial"/>
              </a:rPr>
              <a:t> pointer can be greater than </a:t>
            </a:r>
            <a:endParaRPr/>
          </a:p>
          <a:p>
            <a:pPr marL="0" marR="0" lvl="0" indent="0" algn="l" rtl="0">
              <a:lnSpc>
                <a:spcPct val="100000"/>
              </a:lnSpc>
              <a:spcBef>
                <a:spcPts val="0"/>
              </a:spcBef>
              <a:spcAft>
                <a:spcPts val="0"/>
              </a:spcAft>
              <a:buClr>
                <a:srgbClr val="333333"/>
              </a:buClr>
              <a:buSzPts val="2000"/>
              <a:buFont typeface="Arial"/>
              <a:buNone/>
            </a:pPr>
            <a:r>
              <a:rPr lang="en-US" sz="2000" b="0" i="0" u="none" strike="noStrike" cap="none">
                <a:solidFill>
                  <a:srgbClr val="333333"/>
                </a:solidFill>
                <a:latin typeface="Arial"/>
                <a:ea typeface="Arial"/>
                <a:cs typeface="Arial"/>
                <a:sym typeface="Arial"/>
              </a:rPr>
              <a:t>the </a:t>
            </a:r>
            <a:r>
              <a:rPr lang="en-US" sz="1400" b="0" i="0" u="none" strike="noStrike" cap="none">
                <a:solidFill>
                  <a:srgbClr val="C7254E"/>
                </a:solidFill>
                <a:latin typeface="Courier New"/>
                <a:ea typeface="Courier New"/>
                <a:cs typeface="Courier New"/>
                <a:sym typeface="Courier New"/>
              </a:rPr>
              <a:t>tail</a:t>
            </a:r>
            <a:r>
              <a:rPr lang="en-US" sz="2000" b="0" i="0" u="none" strike="noStrike" cap="none">
                <a:solidFill>
                  <a:srgbClr val="333333"/>
                </a:solidFill>
                <a:latin typeface="Arial"/>
                <a:ea typeface="Arial"/>
                <a:cs typeface="Arial"/>
                <a:sym typeface="Arial"/>
              </a:rPr>
              <a:t>. Sounds odd? This will happen when we dequeue the queue a couple of times and the </a:t>
            </a:r>
            <a:r>
              <a:rPr lang="en-US" sz="1400" b="0" i="0" u="none" strike="noStrike" cap="none">
                <a:solidFill>
                  <a:srgbClr val="C7254E"/>
                </a:solidFill>
                <a:latin typeface="Courier New"/>
                <a:ea typeface="Courier New"/>
                <a:cs typeface="Courier New"/>
                <a:sym typeface="Courier New"/>
              </a:rPr>
              <a:t>tail</a:t>
            </a:r>
            <a:r>
              <a:rPr lang="en-US" sz="2000" b="0" i="0" u="none" strike="noStrike" cap="none">
                <a:solidFill>
                  <a:srgbClr val="333333"/>
                </a:solidFill>
                <a:latin typeface="Arial"/>
                <a:ea typeface="Arial"/>
                <a:cs typeface="Arial"/>
                <a:sym typeface="Arial"/>
              </a:rPr>
              <a:t> pointer </a:t>
            </a:r>
            <a:endParaRPr/>
          </a:p>
          <a:p>
            <a:pPr marL="0" marR="0" lvl="0" indent="0" algn="l" rtl="0">
              <a:lnSpc>
                <a:spcPct val="100000"/>
              </a:lnSpc>
              <a:spcBef>
                <a:spcPts val="0"/>
              </a:spcBef>
              <a:spcAft>
                <a:spcPts val="0"/>
              </a:spcAft>
              <a:buClr>
                <a:srgbClr val="333333"/>
              </a:buClr>
              <a:buSzPts val="2000"/>
              <a:buFont typeface="Arial"/>
              <a:buNone/>
            </a:pPr>
            <a:r>
              <a:rPr lang="en-US" sz="2000" b="0" i="0" u="none" strike="noStrike" cap="none">
                <a:solidFill>
                  <a:srgbClr val="333333"/>
                </a:solidFill>
                <a:latin typeface="Arial"/>
                <a:ea typeface="Arial"/>
                <a:cs typeface="Arial"/>
                <a:sym typeface="Arial"/>
              </a:rPr>
              <a:t>gets reinitialised upon reaching the end of the queue.</a:t>
            </a:r>
            <a:r>
              <a:rPr lang="en-US" sz="1800" b="0" i="0" u="none" strike="noStrike" cap="none">
                <a:solidFill>
                  <a:schemeClr val="dk1"/>
                </a:solidFill>
                <a:latin typeface="Arial"/>
                <a:ea typeface="Arial"/>
                <a:cs typeface="Arial"/>
                <a:sym typeface="Arial"/>
              </a:rPr>
              <a:t> </a:t>
            </a:r>
            <a:endParaRPr sz="3200" b="0" i="0" u="none" strike="noStrike" cap="none">
              <a:solidFill>
                <a:schemeClr val="dk1"/>
              </a:solidFill>
              <a:latin typeface="Arial"/>
              <a:ea typeface="Arial"/>
              <a:cs typeface="Arial"/>
              <a:sym typeface="Arial"/>
            </a:endParaRPr>
          </a:p>
        </p:txBody>
      </p:sp>
      <p:pic>
        <p:nvPicPr>
          <p:cNvPr id="124" name="Google Shape;124;p19" descr="circular queue head ahead of tail"/>
          <p:cNvPicPr preferRelativeResize="0"/>
          <p:nvPr/>
        </p:nvPicPr>
        <p:blipFill rotWithShape="1">
          <a:blip r:embed="rId3">
            <a:alphaModFix/>
          </a:blip>
          <a:srcRect/>
          <a:stretch/>
        </p:blipFill>
        <p:spPr>
          <a:xfrm>
            <a:off x="3719045" y="2338760"/>
            <a:ext cx="4171207" cy="3161087"/>
          </a:xfrm>
          <a:prstGeom prst="rect">
            <a:avLst/>
          </a:prstGeom>
          <a:noFill/>
          <a:ln>
            <a:noFill/>
          </a:ln>
        </p:spPr>
      </p:pic>
      <p:grpSp>
        <p:nvGrpSpPr>
          <p:cNvPr id="2" name="object 5"/>
          <p:cNvGrpSpPr>
            <a:grpSpLocks/>
          </p:cNvGrpSpPr>
          <p:nvPr/>
        </p:nvGrpSpPr>
        <p:grpSpPr bwMode="auto">
          <a:xfrm>
            <a:off x="0" y="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Queue operations work as follows:</a:t>
            </a:r>
            <a:endParaRPr/>
          </a:p>
        </p:txBody>
      </p:sp>
      <p:sp>
        <p:nvSpPr>
          <p:cNvPr id="130" name="Google Shape;130;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0"/>
              </a:spcAft>
              <a:buClr>
                <a:schemeClr val="dk1"/>
              </a:buClr>
              <a:buSzPts val="2590"/>
              <a:buChar char="•"/>
            </a:pPr>
            <a:r>
              <a:rPr lang="en-US" sz="2590"/>
              <a:t>Two pointers called FRONT and REAR are used to keep track of the first and last elements in the queue.</a:t>
            </a:r>
            <a:endParaRPr/>
          </a:p>
          <a:p>
            <a:pPr marL="228600" lvl="0" indent="-228600" algn="l" rtl="0">
              <a:lnSpc>
                <a:spcPct val="70000"/>
              </a:lnSpc>
              <a:spcBef>
                <a:spcPts val="1000"/>
              </a:spcBef>
              <a:spcAft>
                <a:spcPts val="0"/>
              </a:spcAft>
              <a:buClr>
                <a:schemeClr val="dk1"/>
              </a:buClr>
              <a:buSzPts val="2590"/>
              <a:buChar char="•"/>
            </a:pPr>
            <a:r>
              <a:rPr lang="en-US" sz="2590"/>
              <a:t>When initializing the queue, we set the value of FRONT and REAR to -1.</a:t>
            </a:r>
            <a:endParaRPr/>
          </a:p>
          <a:p>
            <a:pPr marL="228600" lvl="0" indent="-228600" algn="l" rtl="0">
              <a:lnSpc>
                <a:spcPct val="70000"/>
              </a:lnSpc>
              <a:spcBef>
                <a:spcPts val="1000"/>
              </a:spcBef>
              <a:spcAft>
                <a:spcPts val="0"/>
              </a:spcAft>
              <a:buClr>
                <a:schemeClr val="dk1"/>
              </a:buClr>
              <a:buSzPts val="2590"/>
              <a:buChar char="•"/>
            </a:pPr>
            <a:r>
              <a:rPr lang="en-US" sz="2590"/>
              <a:t>On enqueuing an element, we circularly increase the value of REAR index and place the new element in the position pointed to by REAR.</a:t>
            </a:r>
            <a:endParaRPr/>
          </a:p>
          <a:p>
            <a:pPr marL="228600" lvl="0" indent="-228600" algn="l" rtl="0">
              <a:lnSpc>
                <a:spcPct val="70000"/>
              </a:lnSpc>
              <a:spcBef>
                <a:spcPts val="1000"/>
              </a:spcBef>
              <a:spcAft>
                <a:spcPts val="0"/>
              </a:spcAft>
              <a:buClr>
                <a:schemeClr val="dk1"/>
              </a:buClr>
              <a:buSzPts val="2590"/>
              <a:buChar char="•"/>
            </a:pPr>
            <a:r>
              <a:rPr lang="en-US" sz="2590"/>
              <a:t>On dequeuing an element, we return the value pointed to by FRONT and circularly increase the FRONT index.</a:t>
            </a:r>
            <a:endParaRPr/>
          </a:p>
          <a:p>
            <a:pPr marL="228600" lvl="0" indent="-228600" algn="l" rtl="0">
              <a:lnSpc>
                <a:spcPct val="70000"/>
              </a:lnSpc>
              <a:spcBef>
                <a:spcPts val="1000"/>
              </a:spcBef>
              <a:spcAft>
                <a:spcPts val="0"/>
              </a:spcAft>
              <a:buClr>
                <a:schemeClr val="dk1"/>
              </a:buClr>
              <a:buSzPts val="2590"/>
              <a:buChar char="•"/>
            </a:pPr>
            <a:r>
              <a:rPr lang="en-US" sz="2590"/>
              <a:t>Before enqueuing, we check if the queue is already full.</a:t>
            </a:r>
            <a:endParaRPr/>
          </a:p>
          <a:p>
            <a:pPr marL="228600" lvl="0" indent="-228600" algn="l" rtl="0">
              <a:lnSpc>
                <a:spcPct val="70000"/>
              </a:lnSpc>
              <a:spcBef>
                <a:spcPts val="1000"/>
              </a:spcBef>
              <a:spcAft>
                <a:spcPts val="0"/>
              </a:spcAft>
              <a:buClr>
                <a:schemeClr val="dk1"/>
              </a:buClr>
              <a:buSzPts val="2590"/>
              <a:buChar char="•"/>
            </a:pPr>
            <a:r>
              <a:rPr lang="en-US" sz="2590"/>
              <a:t>Before dequeuing, we check if the queue is already empty.</a:t>
            </a:r>
            <a:endParaRPr/>
          </a:p>
          <a:p>
            <a:pPr marL="228600" lvl="0" indent="-228600" algn="l" rtl="0">
              <a:lnSpc>
                <a:spcPct val="70000"/>
              </a:lnSpc>
              <a:spcBef>
                <a:spcPts val="1000"/>
              </a:spcBef>
              <a:spcAft>
                <a:spcPts val="0"/>
              </a:spcAft>
              <a:buClr>
                <a:schemeClr val="dk1"/>
              </a:buClr>
              <a:buSzPts val="2590"/>
              <a:buChar char="•"/>
            </a:pPr>
            <a:r>
              <a:rPr lang="en-US" sz="2590"/>
              <a:t>When enqueuing the first element, we set the value of FRONT to 0.</a:t>
            </a:r>
            <a:endParaRPr/>
          </a:p>
          <a:p>
            <a:pPr marL="228600" lvl="0" indent="-228600" algn="l" rtl="0">
              <a:lnSpc>
                <a:spcPct val="70000"/>
              </a:lnSpc>
              <a:spcBef>
                <a:spcPts val="1000"/>
              </a:spcBef>
              <a:spcAft>
                <a:spcPts val="0"/>
              </a:spcAft>
              <a:buClr>
                <a:schemeClr val="dk1"/>
              </a:buClr>
              <a:buSzPts val="2590"/>
              <a:buChar char="•"/>
            </a:pPr>
            <a:r>
              <a:rPr lang="en-US" sz="2590"/>
              <a:t>When dequeuing the last element, we reset the values of FRONT and REAR to -1.</a:t>
            </a:r>
            <a:endParaRPr/>
          </a:p>
        </p:txBody>
      </p:sp>
      <p:grpSp>
        <p:nvGrpSpPr>
          <p:cNvPr id="2" name="object 5"/>
          <p:cNvGrpSpPr>
            <a:grpSpLocks/>
          </p:cNvGrpSpPr>
          <p:nvPr/>
        </p:nvGrpSpPr>
        <p:grpSpPr bwMode="auto">
          <a:xfrm>
            <a:off x="0" y="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1"/>
          <p:cNvSpPr/>
          <p:nvPr/>
        </p:nvSpPr>
        <p:spPr>
          <a:xfrm>
            <a:off x="0" y="538098"/>
            <a:ext cx="12290544" cy="4026663"/>
          </a:xfrm>
          <a:prstGeom prst="rect">
            <a:avLst/>
          </a:prstGeom>
          <a:solidFill>
            <a:srgbClr val="F9F2F4"/>
          </a:solidFill>
          <a:ln>
            <a:noFill/>
          </a:ln>
        </p:spPr>
        <p:txBody>
          <a:bodyPr spcFirstLastPara="1" wrap="square" lIns="91425" tIns="158700" rIns="91425" bIns="95200" anchor="ctr" anchorCtr="0">
            <a:noAutofit/>
          </a:bodyPr>
          <a:lstStyle/>
          <a:p>
            <a:pPr marL="0" marR="0" lvl="0" indent="0" algn="l" rtl="0">
              <a:lnSpc>
                <a:spcPct val="100000"/>
              </a:lnSpc>
              <a:spcBef>
                <a:spcPts val="0"/>
              </a:spcBef>
              <a:spcAft>
                <a:spcPts val="0"/>
              </a:spcAft>
              <a:buClr>
                <a:srgbClr val="333333"/>
              </a:buClr>
              <a:buSzPts val="2800"/>
              <a:buFont typeface="Helvetica Neue"/>
              <a:buNone/>
            </a:pPr>
            <a:r>
              <a:rPr lang="en-US" sz="2800" b="0" i="0" u="none" strike="noStrike" cap="none">
                <a:solidFill>
                  <a:srgbClr val="333333"/>
                </a:solidFill>
                <a:latin typeface="Helvetica Neue"/>
                <a:ea typeface="Helvetica Neue"/>
                <a:cs typeface="Helvetica Neue"/>
                <a:sym typeface="Helvetica Neue"/>
              </a:rPr>
              <a:t>Going Round and Round</a:t>
            </a:r>
            <a:endParaRPr/>
          </a:p>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rgbClr val="333333"/>
              </a:solidFill>
              <a:latin typeface="Helvetica Neue"/>
              <a:ea typeface="Helvetica Neue"/>
              <a:cs typeface="Helvetica Neue"/>
              <a:sym typeface="Helvetica Neue"/>
            </a:endParaRPr>
          </a:p>
          <a:p>
            <a:pPr marL="0" marR="0" lvl="0" indent="0" algn="just" rtl="0">
              <a:lnSpc>
                <a:spcPct val="150000"/>
              </a:lnSpc>
              <a:spcBef>
                <a:spcPts val="0"/>
              </a:spcBef>
              <a:spcAft>
                <a:spcPts val="0"/>
              </a:spcAft>
              <a:buClr>
                <a:srgbClr val="333333"/>
              </a:buClr>
              <a:buSzPts val="1800"/>
              <a:buFont typeface="Arial"/>
              <a:buNone/>
            </a:pPr>
            <a:r>
              <a:rPr lang="en-US" sz="1800" b="0" i="0" u="none" strike="noStrike" cap="none">
                <a:solidFill>
                  <a:srgbClr val="333333"/>
                </a:solidFill>
                <a:latin typeface="Arial"/>
                <a:ea typeface="Arial"/>
                <a:cs typeface="Arial"/>
                <a:sym typeface="Arial"/>
              </a:rPr>
              <a:t>Another very important point is keeping the value of the </a:t>
            </a:r>
            <a:r>
              <a:rPr lang="en-US" sz="1200" b="0" i="0" u="none" strike="noStrike" cap="none">
                <a:solidFill>
                  <a:srgbClr val="C7254E"/>
                </a:solidFill>
                <a:latin typeface="Courier New"/>
                <a:ea typeface="Courier New"/>
                <a:cs typeface="Courier New"/>
                <a:sym typeface="Courier New"/>
              </a:rPr>
              <a:t>tail</a:t>
            </a:r>
            <a:r>
              <a:rPr lang="en-US" sz="1800" b="0" i="0" u="none" strike="noStrike" cap="none">
                <a:solidFill>
                  <a:srgbClr val="333333"/>
                </a:solidFill>
                <a:latin typeface="Arial"/>
                <a:ea typeface="Arial"/>
                <a:cs typeface="Arial"/>
                <a:sym typeface="Arial"/>
              </a:rPr>
              <a:t> and the </a:t>
            </a:r>
            <a:r>
              <a:rPr lang="en-US" sz="1200" b="0" i="0" u="none" strike="noStrike" cap="none">
                <a:solidFill>
                  <a:srgbClr val="C7254E"/>
                </a:solidFill>
                <a:latin typeface="Courier New"/>
                <a:ea typeface="Courier New"/>
                <a:cs typeface="Courier New"/>
                <a:sym typeface="Courier New"/>
              </a:rPr>
              <a:t>head</a:t>
            </a:r>
            <a:r>
              <a:rPr lang="en-US" sz="1800" b="0" i="0" u="none" strike="noStrike" cap="none">
                <a:solidFill>
                  <a:srgbClr val="333333"/>
                </a:solidFill>
                <a:latin typeface="Arial"/>
                <a:ea typeface="Arial"/>
                <a:cs typeface="Arial"/>
                <a:sym typeface="Arial"/>
              </a:rPr>
              <a:t> pointer within the maximum queue size.In the </a:t>
            </a:r>
            <a:endParaRPr/>
          </a:p>
          <a:p>
            <a:pPr marL="0" marR="0" lvl="0" indent="0" algn="just" rtl="0">
              <a:lnSpc>
                <a:spcPct val="150000"/>
              </a:lnSpc>
              <a:spcBef>
                <a:spcPts val="0"/>
              </a:spcBef>
              <a:spcAft>
                <a:spcPts val="0"/>
              </a:spcAft>
              <a:buClr>
                <a:srgbClr val="333333"/>
              </a:buClr>
              <a:buSzPts val="1800"/>
              <a:buFont typeface="Arial"/>
              <a:buNone/>
            </a:pPr>
            <a:r>
              <a:rPr lang="en-US" sz="1800" b="0" i="0" u="none" strike="noStrike" cap="none">
                <a:solidFill>
                  <a:srgbClr val="333333"/>
                </a:solidFill>
                <a:latin typeface="Arial"/>
                <a:ea typeface="Arial"/>
                <a:cs typeface="Arial"/>
                <a:sym typeface="Arial"/>
              </a:rPr>
              <a:t>diagrams above the queue has a size of </a:t>
            </a:r>
            <a:r>
              <a:rPr lang="en-US" sz="1200" b="0" i="0" u="none" strike="noStrike" cap="none">
                <a:solidFill>
                  <a:srgbClr val="C7254E"/>
                </a:solidFill>
                <a:latin typeface="Courier New"/>
                <a:ea typeface="Courier New"/>
                <a:cs typeface="Courier New"/>
                <a:sym typeface="Courier New"/>
              </a:rPr>
              <a:t>8</a:t>
            </a:r>
            <a:r>
              <a:rPr lang="en-US" sz="1800" b="0" i="0" u="none" strike="noStrike" cap="none">
                <a:solidFill>
                  <a:srgbClr val="333333"/>
                </a:solidFill>
                <a:latin typeface="Arial"/>
                <a:ea typeface="Arial"/>
                <a:cs typeface="Arial"/>
                <a:sym typeface="Arial"/>
              </a:rPr>
              <a:t>, hence, the value of </a:t>
            </a:r>
            <a:r>
              <a:rPr lang="en-US" sz="1200" b="0" i="0" u="none" strike="noStrike" cap="none">
                <a:solidFill>
                  <a:srgbClr val="C7254E"/>
                </a:solidFill>
                <a:latin typeface="Courier New"/>
                <a:ea typeface="Courier New"/>
                <a:cs typeface="Courier New"/>
                <a:sym typeface="Courier New"/>
              </a:rPr>
              <a:t>tail</a:t>
            </a:r>
            <a:r>
              <a:rPr lang="en-US" sz="1800" b="0" i="0" u="none" strike="noStrike" cap="none">
                <a:solidFill>
                  <a:srgbClr val="333333"/>
                </a:solidFill>
                <a:latin typeface="Arial"/>
                <a:ea typeface="Arial"/>
                <a:cs typeface="Arial"/>
                <a:sym typeface="Arial"/>
              </a:rPr>
              <a:t> and </a:t>
            </a:r>
            <a:r>
              <a:rPr lang="en-US" sz="1200" b="0" i="0" u="none" strike="noStrike" cap="none">
                <a:solidFill>
                  <a:srgbClr val="C7254E"/>
                </a:solidFill>
                <a:latin typeface="Courier New"/>
                <a:ea typeface="Courier New"/>
                <a:cs typeface="Courier New"/>
                <a:sym typeface="Courier New"/>
              </a:rPr>
              <a:t>head</a:t>
            </a:r>
            <a:r>
              <a:rPr lang="en-US" sz="1800" b="0" i="0" u="none" strike="noStrike" cap="none">
                <a:solidFill>
                  <a:srgbClr val="333333"/>
                </a:solidFill>
                <a:latin typeface="Arial"/>
                <a:ea typeface="Arial"/>
                <a:cs typeface="Arial"/>
                <a:sym typeface="Arial"/>
              </a:rPr>
              <a:t> pointers will always be between </a:t>
            </a:r>
            <a:r>
              <a:rPr lang="en-US" sz="1200" b="0" i="0" u="none" strike="noStrike" cap="none">
                <a:solidFill>
                  <a:srgbClr val="C7254E"/>
                </a:solidFill>
                <a:latin typeface="Courier New"/>
                <a:ea typeface="Courier New"/>
                <a:cs typeface="Courier New"/>
                <a:sym typeface="Courier New"/>
              </a:rPr>
              <a:t>0</a:t>
            </a:r>
            <a:r>
              <a:rPr lang="en-US" sz="1800" b="0" i="0" u="none" strike="noStrike" cap="none">
                <a:solidFill>
                  <a:srgbClr val="333333"/>
                </a:solidFill>
                <a:latin typeface="Arial"/>
                <a:ea typeface="Arial"/>
                <a:cs typeface="Arial"/>
                <a:sym typeface="Arial"/>
              </a:rPr>
              <a:t> and </a:t>
            </a:r>
            <a:r>
              <a:rPr lang="en-US" sz="1200" b="0" i="0" u="none" strike="noStrike" cap="none">
                <a:solidFill>
                  <a:srgbClr val="C7254E"/>
                </a:solidFill>
                <a:latin typeface="Courier New"/>
                <a:ea typeface="Courier New"/>
                <a:cs typeface="Courier New"/>
                <a:sym typeface="Courier New"/>
              </a:rPr>
              <a:t>7</a:t>
            </a:r>
            <a:r>
              <a:rPr lang="en-US" sz="1800" b="0" i="0" u="none" strike="noStrike" cap="none">
                <a:solidFill>
                  <a:srgbClr val="333333"/>
                </a:solidFill>
                <a:latin typeface="Arial"/>
                <a:ea typeface="Arial"/>
                <a:cs typeface="Arial"/>
                <a:sym typeface="Arial"/>
              </a:rPr>
              <a:t>.</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333333"/>
              </a:buClr>
              <a:buSzPts val="1800"/>
              <a:buFont typeface="Arial"/>
              <a:buNone/>
            </a:pPr>
            <a:r>
              <a:rPr lang="en-US" sz="1800" b="0" i="0" u="none" strike="noStrike" cap="none">
                <a:solidFill>
                  <a:srgbClr val="333333"/>
                </a:solidFill>
                <a:latin typeface="Arial"/>
                <a:ea typeface="Arial"/>
                <a:cs typeface="Arial"/>
                <a:sym typeface="Arial"/>
              </a:rPr>
              <a:t>This can be controlled either by checking everytime whether </a:t>
            </a:r>
            <a:r>
              <a:rPr lang="en-US" sz="1200" b="0" i="0" u="none" strike="noStrike" cap="none">
                <a:solidFill>
                  <a:srgbClr val="C7254E"/>
                </a:solidFill>
                <a:latin typeface="Courier New"/>
                <a:ea typeface="Courier New"/>
                <a:cs typeface="Courier New"/>
                <a:sym typeface="Courier New"/>
              </a:rPr>
              <a:t>tail</a:t>
            </a:r>
            <a:r>
              <a:rPr lang="en-US" sz="1800" b="0" i="0" u="none" strike="noStrike" cap="none">
                <a:solidFill>
                  <a:srgbClr val="333333"/>
                </a:solidFill>
                <a:latin typeface="Arial"/>
                <a:ea typeface="Arial"/>
                <a:cs typeface="Arial"/>
                <a:sym typeface="Arial"/>
              </a:rPr>
              <a:t> or </a:t>
            </a:r>
            <a:r>
              <a:rPr lang="en-US" sz="1200" b="0" i="0" u="none" strike="noStrike" cap="none">
                <a:solidFill>
                  <a:srgbClr val="C7254E"/>
                </a:solidFill>
                <a:latin typeface="Courier New"/>
                <a:ea typeface="Courier New"/>
                <a:cs typeface="Courier New"/>
                <a:sym typeface="Courier New"/>
              </a:rPr>
              <a:t>head</a:t>
            </a:r>
            <a:r>
              <a:rPr lang="en-US" sz="1800" b="0" i="0" u="none" strike="noStrike" cap="none">
                <a:solidFill>
                  <a:srgbClr val="333333"/>
                </a:solidFill>
                <a:latin typeface="Arial"/>
                <a:ea typeface="Arial"/>
                <a:cs typeface="Arial"/>
                <a:sym typeface="Arial"/>
              </a:rPr>
              <a:t> have reached the </a:t>
            </a:r>
            <a:r>
              <a:rPr lang="en-US" sz="1200" b="0" i="0" u="none" strike="noStrike" cap="none">
                <a:solidFill>
                  <a:srgbClr val="C7254E"/>
                </a:solidFill>
                <a:latin typeface="Courier New"/>
                <a:ea typeface="Courier New"/>
                <a:cs typeface="Courier New"/>
                <a:sym typeface="Courier New"/>
              </a:rPr>
              <a:t>maxSize</a:t>
            </a:r>
            <a:r>
              <a:rPr lang="en-US" sz="1800" b="0" i="0" u="none" strike="noStrike" cap="none">
                <a:solidFill>
                  <a:srgbClr val="333333"/>
                </a:solidFill>
                <a:latin typeface="Arial"/>
                <a:ea typeface="Arial"/>
                <a:cs typeface="Arial"/>
                <a:sym typeface="Arial"/>
              </a:rPr>
              <a:t> and then setting the</a:t>
            </a:r>
            <a:endParaRPr/>
          </a:p>
          <a:p>
            <a:pPr marL="0" marR="0" lvl="0" indent="0" algn="just" rtl="0">
              <a:lnSpc>
                <a:spcPct val="150000"/>
              </a:lnSpc>
              <a:spcBef>
                <a:spcPts val="0"/>
              </a:spcBef>
              <a:spcAft>
                <a:spcPts val="0"/>
              </a:spcAft>
              <a:buClr>
                <a:srgbClr val="333333"/>
              </a:buClr>
              <a:buSzPts val="1800"/>
              <a:buFont typeface="Arial"/>
              <a:buNone/>
            </a:pPr>
            <a:r>
              <a:rPr lang="en-US" sz="1800" b="0" i="0" u="none" strike="noStrike" cap="none">
                <a:solidFill>
                  <a:srgbClr val="333333"/>
                </a:solidFill>
                <a:latin typeface="Arial"/>
                <a:ea typeface="Arial"/>
                <a:cs typeface="Arial"/>
                <a:sym typeface="Arial"/>
              </a:rPr>
              <a:t> value </a:t>
            </a:r>
            <a:r>
              <a:rPr lang="en-US" sz="1200" b="0" i="0" u="none" strike="noStrike" cap="none">
                <a:solidFill>
                  <a:srgbClr val="C7254E"/>
                </a:solidFill>
                <a:latin typeface="Courier New"/>
                <a:ea typeface="Courier New"/>
                <a:cs typeface="Courier New"/>
                <a:sym typeface="Courier New"/>
              </a:rPr>
              <a:t>0</a:t>
            </a:r>
            <a:r>
              <a:rPr lang="en-US" sz="1800" b="0" i="0" u="none" strike="noStrike" cap="none">
                <a:solidFill>
                  <a:srgbClr val="333333"/>
                </a:solidFill>
                <a:latin typeface="Arial"/>
                <a:ea typeface="Arial"/>
                <a:cs typeface="Arial"/>
                <a:sym typeface="Arial"/>
              </a:rPr>
              <a:t> or, we have a better way, which is, for a value </a:t>
            </a:r>
            <a:r>
              <a:rPr lang="en-US" sz="1200" b="0" i="0" u="none" strike="noStrike" cap="none">
                <a:solidFill>
                  <a:srgbClr val="C7254E"/>
                </a:solidFill>
                <a:latin typeface="Courier New"/>
                <a:ea typeface="Courier New"/>
                <a:cs typeface="Courier New"/>
                <a:sym typeface="Courier New"/>
              </a:rPr>
              <a:t>x</a:t>
            </a:r>
            <a:r>
              <a:rPr lang="en-US" sz="1800" b="0" i="0" u="none" strike="noStrike" cap="none">
                <a:solidFill>
                  <a:srgbClr val="333333"/>
                </a:solidFill>
                <a:latin typeface="Arial"/>
                <a:ea typeface="Arial"/>
                <a:cs typeface="Arial"/>
                <a:sym typeface="Arial"/>
              </a:rPr>
              <a:t> if we divide it by </a:t>
            </a:r>
            <a:r>
              <a:rPr lang="en-US" sz="1200" b="0" i="0" u="none" strike="noStrike" cap="none">
                <a:solidFill>
                  <a:srgbClr val="C7254E"/>
                </a:solidFill>
                <a:latin typeface="Courier New"/>
                <a:ea typeface="Courier New"/>
                <a:cs typeface="Courier New"/>
                <a:sym typeface="Courier New"/>
              </a:rPr>
              <a:t>8</a:t>
            </a:r>
            <a:r>
              <a:rPr lang="en-US" sz="1800" b="0" i="0" u="none" strike="noStrike" cap="none">
                <a:solidFill>
                  <a:srgbClr val="333333"/>
                </a:solidFill>
                <a:latin typeface="Arial"/>
                <a:ea typeface="Arial"/>
                <a:cs typeface="Arial"/>
                <a:sym typeface="Arial"/>
              </a:rPr>
              <a:t>, the remainder will never be greater than </a:t>
            </a:r>
            <a:r>
              <a:rPr lang="en-US" sz="1200" b="0" i="0" u="none" strike="noStrike" cap="none">
                <a:solidFill>
                  <a:srgbClr val="C7254E"/>
                </a:solidFill>
                <a:latin typeface="Courier New"/>
                <a:ea typeface="Courier New"/>
                <a:cs typeface="Courier New"/>
                <a:sym typeface="Courier New"/>
              </a:rPr>
              <a:t>8</a:t>
            </a:r>
            <a:r>
              <a:rPr lang="en-US" sz="1800" b="0" i="0" u="none" strike="noStrike" cap="none">
                <a:solidFill>
                  <a:srgbClr val="333333"/>
                </a:solidFill>
                <a:latin typeface="Arial"/>
                <a:ea typeface="Arial"/>
                <a:cs typeface="Arial"/>
                <a:sym typeface="Arial"/>
              </a:rPr>
              <a:t>, </a:t>
            </a:r>
            <a:endParaRPr/>
          </a:p>
          <a:p>
            <a:pPr marL="0" marR="0" lvl="0" indent="0" algn="just" rtl="0">
              <a:lnSpc>
                <a:spcPct val="150000"/>
              </a:lnSpc>
              <a:spcBef>
                <a:spcPts val="0"/>
              </a:spcBef>
              <a:spcAft>
                <a:spcPts val="0"/>
              </a:spcAft>
              <a:buClr>
                <a:srgbClr val="333333"/>
              </a:buClr>
              <a:buSzPts val="1800"/>
              <a:buFont typeface="Arial"/>
              <a:buNone/>
            </a:pPr>
            <a:r>
              <a:rPr lang="en-US" sz="1800" b="0" i="0" u="none" strike="noStrike" cap="none">
                <a:solidFill>
                  <a:srgbClr val="333333"/>
                </a:solidFill>
                <a:latin typeface="Arial"/>
                <a:ea typeface="Arial"/>
                <a:cs typeface="Arial"/>
                <a:sym typeface="Arial"/>
              </a:rPr>
              <a:t>it will always be between </a:t>
            </a:r>
            <a:r>
              <a:rPr lang="en-US" sz="1200" b="0" i="0" u="none" strike="noStrike" cap="none">
                <a:solidFill>
                  <a:srgbClr val="C7254E"/>
                </a:solidFill>
                <a:latin typeface="Courier New"/>
                <a:ea typeface="Courier New"/>
                <a:cs typeface="Courier New"/>
                <a:sym typeface="Courier New"/>
              </a:rPr>
              <a:t>0</a:t>
            </a:r>
            <a:r>
              <a:rPr lang="en-US" sz="1800" b="0" i="0" u="none" strike="noStrike" cap="none">
                <a:solidFill>
                  <a:srgbClr val="333333"/>
                </a:solidFill>
                <a:latin typeface="Arial"/>
                <a:ea typeface="Arial"/>
                <a:cs typeface="Arial"/>
                <a:sym typeface="Arial"/>
              </a:rPr>
              <a:t> and </a:t>
            </a:r>
            <a:r>
              <a:rPr lang="en-US" sz="1200" b="0" i="0" u="none" strike="noStrike" cap="none">
                <a:solidFill>
                  <a:srgbClr val="C7254E"/>
                </a:solidFill>
                <a:latin typeface="Courier New"/>
                <a:ea typeface="Courier New"/>
                <a:cs typeface="Courier New"/>
                <a:sym typeface="Courier New"/>
              </a:rPr>
              <a:t>0</a:t>
            </a:r>
            <a:r>
              <a:rPr lang="en-US" sz="1800" b="0" i="0" u="none" strike="noStrike" cap="none">
                <a:solidFill>
                  <a:srgbClr val="333333"/>
                </a:solidFill>
                <a:latin typeface="Arial"/>
                <a:ea typeface="Arial"/>
                <a:cs typeface="Arial"/>
                <a:sym typeface="Arial"/>
              </a:rPr>
              <a:t>, which is exactly what we want.</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333333"/>
              </a:buClr>
              <a:buSzPts val="1800"/>
              <a:buFont typeface="Arial"/>
              <a:buNone/>
            </a:pPr>
            <a:r>
              <a:rPr lang="en-US" sz="1800" b="0" i="0" u="none" strike="noStrike" cap="none">
                <a:solidFill>
                  <a:srgbClr val="333333"/>
                </a:solidFill>
                <a:latin typeface="Arial"/>
                <a:ea typeface="Arial"/>
                <a:cs typeface="Arial"/>
                <a:sym typeface="Arial"/>
              </a:rPr>
              <a:t>So the formula to increment the </a:t>
            </a:r>
            <a:r>
              <a:rPr lang="en-US" sz="1200" b="0" i="0" u="none" strike="noStrike" cap="none">
                <a:solidFill>
                  <a:srgbClr val="C7254E"/>
                </a:solidFill>
                <a:latin typeface="Courier New"/>
                <a:ea typeface="Courier New"/>
                <a:cs typeface="Courier New"/>
                <a:sym typeface="Courier New"/>
              </a:rPr>
              <a:t>head</a:t>
            </a:r>
            <a:r>
              <a:rPr lang="en-US" sz="1800" b="0" i="0" u="none" strike="noStrike" cap="none">
                <a:solidFill>
                  <a:srgbClr val="333333"/>
                </a:solidFill>
                <a:latin typeface="Arial"/>
                <a:ea typeface="Arial"/>
                <a:cs typeface="Arial"/>
                <a:sym typeface="Arial"/>
              </a:rPr>
              <a:t> and </a:t>
            </a:r>
            <a:r>
              <a:rPr lang="en-US" sz="1200" b="0" i="0" u="none" strike="noStrike" cap="none">
                <a:solidFill>
                  <a:srgbClr val="C7254E"/>
                </a:solidFill>
                <a:latin typeface="Courier New"/>
                <a:ea typeface="Courier New"/>
                <a:cs typeface="Courier New"/>
                <a:sym typeface="Courier New"/>
              </a:rPr>
              <a:t>tail</a:t>
            </a:r>
            <a:r>
              <a:rPr lang="en-US" sz="1800" b="0" i="0" u="none" strike="noStrike" cap="none">
                <a:solidFill>
                  <a:srgbClr val="333333"/>
                </a:solidFill>
                <a:latin typeface="Arial"/>
                <a:ea typeface="Arial"/>
                <a:cs typeface="Arial"/>
                <a:sym typeface="Arial"/>
              </a:rPr>
              <a:t> pointers to make them </a:t>
            </a:r>
            <a:r>
              <a:rPr lang="en-US" sz="1800" b="1" i="0" u="none" strike="noStrike" cap="none">
                <a:solidFill>
                  <a:srgbClr val="333333"/>
                </a:solidFill>
                <a:latin typeface="Arial"/>
                <a:ea typeface="Arial"/>
                <a:cs typeface="Arial"/>
                <a:sym typeface="Arial"/>
              </a:rPr>
              <a:t>go round and round</a:t>
            </a:r>
            <a:r>
              <a:rPr lang="en-US" sz="1800" b="0" i="0" u="none" strike="noStrike" cap="none">
                <a:solidFill>
                  <a:srgbClr val="333333"/>
                </a:solidFill>
                <a:latin typeface="Arial"/>
                <a:ea typeface="Arial"/>
                <a:cs typeface="Arial"/>
                <a:sym typeface="Arial"/>
              </a:rPr>
              <a:t> over and again will be,</a:t>
            </a:r>
            <a:endParaRPr/>
          </a:p>
          <a:p>
            <a:pPr marL="0" marR="0" lvl="0" indent="0" algn="just" rtl="0">
              <a:lnSpc>
                <a:spcPct val="150000"/>
              </a:lnSpc>
              <a:spcBef>
                <a:spcPts val="0"/>
              </a:spcBef>
              <a:spcAft>
                <a:spcPts val="0"/>
              </a:spcAft>
              <a:buClr>
                <a:srgbClr val="333333"/>
              </a:buClr>
              <a:buSzPts val="1800"/>
              <a:buFont typeface="Arial"/>
              <a:buNone/>
            </a:pPr>
            <a:r>
              <a:rPr lang="en-US" sz="1800" b="0" i="0" u="none" strike="noStrike" cap="none">
                <a:solidFill>
                  <a:srgbClr val="333333"/>
                </a:solidFill>
                <a:latin typeface="Arial"/>
                <a:ea typeface="Arial"/>
                <a:cs typeface="Arial"/>
                <a:sym typeface="Arial"/>
              </a:rPr>
              <a:t> </a:t>
            </a:r>
            <a:r>
              <a:rPr lang="en-US" sz="1200" b="0" i="0" u="none" strike="noStrike" cap="none">
                <a:solidFill>
                  <a:srgbClr val="C7254E"/>
                </a:solidFill>
                <a:latin typeface="Courier New"/>
                <a:ea typeface="Courier New"/>
                <a:cs typeface="Courier New"/>
                <a:sym typeface="Courier New"/>
              </a:rPr>
              <a:t>head = (head+1) % maxSize</a:t>
            </a:r>
            <a:r>
              <a:rPr lang="en-US" sz="1800" b="0" i="0" u="none" strike="noStrike" cap="none">
                <a:solidFill>
                  <a:srgbClr val="333333"/>
                </a:solidFill>
                <a:latin typeface="Arial"/>
                <a:ea typeface="Arial"/>
                <a:cs typeface="Arial"/>
                <a:sym typeface="Arial"/>
              </a:rPr>
              <a:t> or </a:t>
            </a:r>
            <a:r>
              <a:rPr lang="en-US" sz="1200" b="0" i="0" u="none" strike="noStrike" cap="none">
                <a:solidFill>
                  <a:srgbClr val="C7254E"/>
                </a:solidFill>
                <a:latin typeface="Courier New"/>
                <a:ea typeface="Courier New"/>
                <a:cs typeface="Courier New"/>
                <a:sym typeface="Courier New"/>
              </a:rPr>
              <a:t>tail = (tail+1) % maxSize</a:t>
            </a:r>
            <a:endParaRPr sz="2800" b="0" i="0" u="none" strike="noStrike" cap="none">
              <a:solidFill>
                <a:schemeClr val="dk1"/>
              </a:solidFill>
              <a:latin typeface="Arial"/>
              <a:ea typeface="Arial"/>
              <a:cs typeface="Arial"/>
              <a:sym typeface="Arial"/>
            </a:endParaRPr>
          </a:p>
        </p:txBody>
      </p:sp>
      <p:grpSp>
        <p:nvGrpSpPr>
          <p:cNvPr id="2" name="object 5"/>
          <p:cNvGrpSpPr>
            <a:grpSpLocks/>
          </p:cNvGrpSpPr>
          <p:nvPr/>
        </p:nvGrpSpPr>
        <p:grpSpPr bwMode="auto">
          <a:xfrm>
            <a:off x="0" y="0"/>
            <a:ext cx="12192000" cy="6858000"/>
            <a:chOff x="0" y="0"/>
            <a:chExt cx="16217900" cy="9118600"/>
          </a:xfrm>
        </p:grpSpPr>
        <p:sp>
          <p:nvSpPr>
            <p:cNvPr id="4" name="object 6"/>
            <p:cNvSpPr>
              <a:spLocks noChangeArrowheads="1"/>
            </p:cNvSpPr>
            <p:nvPr/>
          </p:nvSpPr>
          <p:spPr bwMode="auto">
            <a:xfrm>
              <a:off x="0" y="0"/>
              <a:ext cx="10033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p:nvPr/>
        </p:nvSpPr>
        <p:spPr>
          <a:xfrm>
            <a:off x="654422" y="494437"/>
            <a:ext cx="10896601" cy="169277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i="0">
                <a:solidFill>
                  <a:srgbClr val="333333"/>
                </a:solidFill>
                <a:latin typeface="Helvetica Neue"/>
                <a:ea typeface="Helvetica Neue"/>
                <a:cs typeface="Helvetica Neue"/>
                <a:sym typeface="Helvetica Neue"/>
              </a:rPr>
              <a:t>Application of Circular Queue</a:t>
            </a:r>
            <a:endParaRPr/>
          </a:p>
          <a:p>
            <a:pPr marL="0" marR="0" lvl="0" indent="0" algn="l" rtl="0">
              <a:spcBef>
                <a:spcPts val="0"/>
              </a:spcBef>
              <a:spcAft>
                <a:spcPts val="0"/>
              </a:spcAft>
              <a:buNone/>
            </a:pPr>
            <a:r>
              <a:rPr lang="en-US" sz="1800" b="0" i="0">
                <a:solidFill>
                  <a:srgbClr val="333333"/>
                </a:solidFill>
                <a:latin typeface="Arial"/>
                <a:ea typeface="Arial"/>
                <a:cs typeface="Arial"/>
                <a:sym typeface="Arial"/>
              </a:rPr>
              <a:t>Below we have some common real-world examples where circular queues are used:</a:t>
            </a:r>
            <a:endParaRPr/>
          </a:p>
          <a:p>
            <a:pPr marL="0" marR="0" lvl="0" indent="0" algn="l" rtl="0">
              <a:spcBef>
                <a:spcPts val="0"/>
              </a:spcBef>
              <a:spcAft>
                <a:spcPts val="0"/>
              </a:spcAft>
              <a:buNone/>
            </a:pPr>
            <a:endParaRPr sz="1800" b="0" i="0">
              <a:solidFill>
                <a:srgbClr val="333333"/>
              </a:solidFill>
              <a:latin typeface="Arial"/>
              <a:ea typeface="Arial"/>
              <a:cs typeface="Arial"/>
              <a:sym typeface="Arial"/>
            </a:endParaRPr>
          </a:p>
          <a:p>
            <a:pPr marL="0" marR="0" lvl="0" indent="-114300" algn="l" rtl="0">
              <a:spcBef>
                <a:spcPts val="0"/>
              </a:spcBef>
              <a:spcAft>
                <a:spcPts val="0"/>
              </a:spcAft>
              <a:buClr>
                <a:srgbClr val="333333"/>
              </a:buClr>
              <a:buSzPts val="1800"/>
              <a:buFont typeface="Calibri"/>
              <a:buAutoNum type="arabicPeriod"/>
            </a:pPr>
            <a:r>
              <a:rPr lang="en-US" sz="1800" b="0" i="0">
                <a:solidFill>
                  <a:srgbClr val="333333"/>
                </a:solidFill>
                <a:latin typeface="Arial"/>
                <a:ea typeface="Arial"/>
                <a:cs typeface="Arial"/>
                <a:sym typeface="Arial"/>
              </a:rPr>
              <a:t>Computer controlled </a:t>
            </a:r>
            <a:r>
              <a:rPr lang="en-US" sz="1800" b="1" i="0">
                <a:solidFill>
                  <a:srgbClr val="333333"/>
                </a:solidFill>
                <a:latin typeface="Arial"/>
                <a:ea typeface="Arial"/>
                <a:cs typeface="Arial"/>
                <a:sym typeface="Arial"/>
              </a:rPr>
              <a:t>Traffic Signal System</a:t>
            </a:r>
            <a:r>
              <a:rPr lang="en-US" sz="1800" b="0" i="0">
                <a:solidFill>
                  <a:srgbClr val="333333"/>
                </a:solidFill>
                <a:latin typeface="Arial"/>
                <a:ea typeface="Arial"/>
                <a:cs typeface="Arial"/>
                <a:sym typeface="Arial"/>
              </a:rPr>
              <a:t> uses circular queue.2</a:t>
            </a:r>
            <a:endParaRPr/>
          </a:p>
          <a:p>
            <a:pPr marL="0" marR="0" lvl="0" indent="-114300" algn="l" rtl="0">
              <a:spcBef>
                <a:spcPts val="0"/>
              </a:spcBef>
              <a:spcAft>
                <a:spcPts val="0"/>
              </a:spcAft>
              <a:buClr>
                <a:srgbClr val="333333"/>
              </a:buClr>
              <a:buSzPts val="1800"/>
              <a:buFont typeface="Calibri"/>
              <a:buAutoNum type="arabicPeriod"/>
            </a:pPr>
            <a:r>
              <a:rPr lang="en-US" sz="1800" b="0" i="0">
                <a:solidFill>
                  <a:srgbClr val="333333"/>
                </a:solidFill>
                <a:latin typeface="Arial"/>
                <a:ea typeface="Arial"/>
                <a:cs typeface="Arial"/>
                <a:sym typeface="Arial"/>
              </a:rPr>
              <a:t>CPU scheduling and Memory management.</a:t>
            </a:r>
            <a:endParaRPr sz="1800" b="0" i="0">
              <a:solidFill>
                <a:srgbClr val="333333"/>
              </a:solidFill>
              <a:latin typeface="Arial"/>
              <a:ea typeface="Arial"/>
              <a:cs typeface="Arial"/>
              <a:sym typeface="Arial"/>
            </a:endParaRPr>
          </a:p>
        </p:txBody>
      </p:sp>
      <p:grpSp>
        <p:nvGrpSpPr>
          <p:cNvPr id="2" name="object 5"/>
          <p:cNvGrpSpPr>
            <a:grpSpLocks/>
          </p:cNvGrpSpPr>
          <p:nvPr/>
        </p:nvGrpSpPr>
        <p:grpSpPr bwMode="auto">
          <a:xfrm>
            <a:off x="0" y="0"/>
            <a:ext cx="12192000" cy="6858000"/>
            <a:chOff x="0" y="0"/>
            <a:chExt cx="16217900" cy="9118600"/>
          </a:xfrm>
        </p:grpSpPr>
        <p:sp>
          <p:nvSpPr>
            <p:cNvPr id="4" name="object 6"/>
            <p:cNvSpPr>
              <a:spLocks noChangeArrowheads="1"/>
            </p:cNvSpPr>
            <p:nvPr/>
          </p:nvSpPr>
          <p:spPr bwMode="auto">
            <a:xfrm>
              <a:off x="0" y="0"/>
              <a:ext cx="10033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p:nvPr/>
        </p:nvSpPr>
        <p:spPr>
          <a:xfrm>
            <a:off x="0" y="0"/>
            <a:ext cx="12192000" cy="4431983"/>
          </a:xfrm>
          <a:prstGeom prst="rect">
            <a:avLst/>
          </a:prstGeom>
          <a:solidFill>
            <a:srgbClr val="F9F2F4"/>
          </a:solidFill>
          <a:ln>
            <a:noFill/>
          </a:ln>
        </p:spPr>
        <p:txBody>
          <a:bodyPr spcFirstLastPara="1" wrap="square" lIns="91425" tIns="0" rIns="91425" bIns="0" anchor="ctr" anchorCtr="0">
            <a:noAutofit/>
          </a:bodyPr>
          <a:lstStyle/>
          <a:p>
            <a:pPr marL="0" marR="0" lvl="0" indent="0" algn="l" rtl="0">
              <a:lnSpc>
                <a:spcPct val="100000"/>
              </a:lnSpc>
              <a:spcBef>
                <a:spcPts val="0"/>
              </a:spcBef>
              <a:spcAft>
                <a:spcPts val="0"/>
              </a:spcAft>
              <a:buClr>
                <a:srgbClr val="333333"/>
              </a:buClr>
              <a:buSzPts val="3600"/>
              <a:buFont typeface="Helvetica Neue"/>
              <a:buNone/>
            </a:pPr>
            <a:r>
              <a:rPr lang="en-US" sz="3600" b="0" i="0" u="none" strike="noStrike" cap="none">
                <a:solidFill>
                  <a:srgbClr val="333333"/>
                </a:solidFill>
                <a:latin typeface="Helvetica Neue"/>
                <a:ea typeface="Helvetica Neue"/>
                <a:cs typeface="Helvetica Neue"/>
                <a:sym typeface="Helvetica Neue"/>
              </a:rPr>
              <a:t>Implementation of Circular Queue</a:t>
            </a:r>
            <a:endParaRPr/>
          </a:p>
          <a:p>
            <a:pPr marL="0" marR="0" lvl="0" indent="0" algn="l" rtl="0">
              <a:lnSpc>
                <a:spcPct val="100000"/>
              </a:lnSpc>
              <a:spcBef>
                <a:spcPts val="0"/>
              </a:spcBef>
              <a:spcAft>
                <a:spcPts val="0"/>
              </a:spcAft>
              <a:buClr>
                <a:srgbClr val="333333"/>
              </a:buClr>
              <a:buSzPts val="2000"/>
              <a:buFont typeface="Arial"/>
              <a:buNone/>
            </a:pPr>
            <a:r>
              <a:rPr lang="en-US" sz="2000" b="0" i="0" u="none" strike="noStrike" cap="none">
                <a:solidFill>
                  <a:srgbClr val="333333"/>
                </a:solidFill>
                <a:latin typeface="Arial"/>
                <a:ea typeface="Arial"/>
                <a:cs typeface="Arial"/>
                <a:sym typeface="Arial"/>
              </a:rPr>
              <a:t>Below we have the implementation of a circular queue:</a:t>
            </a:r>
            <a:endParaRPr sz="1800" b="0" i="0" u="none" strike="noStrike" cap="none">
              <a:solidFill>
                <a:schemeClr val="dk1"/>
              </a:solidFill>
              <a:latin typeface="Arial"/>
              <a:ea typeface="Arial"/>
              <a:cs typeface="Arial"/>
              <a:sym typeface="Arial"/>
            </a:endParaRPr>
          </a:p>
          <a:p>
            <a:pPr marL="0" marR="0" lvl="0" indent="-127000" algn="l" rtl="0">
              <a:lnSpc>
                <a:spcPct val="100000"/>
              </a:lnSpc>
              <a:spcBef>
                <a:spcPts val="0"/>
              </a:spcBef>
              <a:spcAft>
                <a:spcPts val="0"/>
              </a:spcAft>
              <a:buClr>
                <a:srgbClr val="333333"/>
              </a:buClr>
              <a:buSzPts val="2000"/>
              <a:buFont typeface="Arial"/>
              <a:buAutoNum type="arabicPeriod"/>
            </a:pPr>
            <a:r>
              <a:rPr lang="en-US" sz="2000" b="0" i="0" u="none" strike="noStrike" cap="none">
                <a:solidFill>
                  <a:srgbClr val="333333"/>
                </a:solidFill>
                <a:latin typeface="Arial"/>
                <a:ea typeface="Arial"/>
                <a:cs typeface="Arial"/>
                <a:sym typeface="Arial"/>
              </a:rPr>
              <a:t>Initialize the queue, with size of the queue defined (</a:t>
            </a:r>
            <a:r>
              <a:rPr lang="en-US" sz="1400" b="0" i="0" u="none" strike="noStrike" cap="none">
                <a:solidFill>
                  <a:srgbClr val="C7254E"/>
                </a:solidFill>
                <a:latin typeface="Courier New"/>
                <a:ea typeface="Courier New"/>
                <a:cs typeface="Courier New"/>
                <a:sym typeface="Courier New"/>
              </a:rPr>
              <a:t>maxSize</a:t>
            </a:r>
            <a:r>
              <a:rPr lang="en-US" sz="2000" b="0" i="0" u="none" strike="noStrike" cap="none">
                <a:solidFill>
                  <a:srgbClr val="333333"/>
                </a:solidFill>
                <a:latin typeface="Arial"/>
                <a:ea typeface="Arial"/>
                <a:cs typeface="Arial"/>
                <a:sym typeface="Arial"/>
              </a:rPr>
              <a:t>), and </a:t>
            </a:r>
            <a:r>
              <a:rPr lang="en-US" sz="1400" b="0" i="0" u="none" strike="noStrike" cap="none">
                <a:solidFill>
                  <a:srgbClr val="C7254E"/>
                </a:solidFill>
                <a:latin typeface="Courier New"/>
                <a:ea typeface="Courier New"/>
                <a:cs typeface="Courier New"/>
                <a:sym typeface="Courier New"/>
              </a:rPr>
              <a:t>head</a:t>
            </a:r>
            <a:r>
              <a:rPr lang="en-US" sz="2000" b="0" i="0" u="none" strike="noStrike" cap="none">
                <a:solidFill>
                  <a:srgbClr val="333333"/>
                </a:solidFill>
                <a:latin typeface="Arial"/>
                <a:ea typeface="Arial"/>
                <a:cs typeface="Arial"/>
                <a:sym typeface="Arial"/>
              </a:rPr>
              <a:t> and </a:t>
            </a:r>
            <a:r>
              <a:rPr lang="en-US" sz="1400" b="0" i="0" u="none" strike="noStrike" cap="none">
                <a:solidFill>
                  <a:srgbClr val="C7254E"/>
                </a:solidFill>
                <a:latin typeface="Courier New"/>
                <a:ea typeface="Courier New"/>
                <a:cs typeface="Courier New"/>
                <a:sym typeface="Courier New"/>
              </a:rPr>
              <a:t>tail</a:t>
            </a:r>
            <a:r>
              <a:rPr lang="en-US" sz="2000" b="0" i="0" u="none" strike="noStrike" cap="none">
                <a:solidFill>
                  <a:srgbClr val="333333"/>
                </a:solidFill>
                <a:latin typeface="Arial"/>
                <a:ea typeface="Arial"/>
                <a:cs typeface="Arial"/>
                <a:sym typeface="Arial"/>
              </a:rPr>
              <a:t> pointers.</a:t>
            </a:r>
            <a:endParaRPr/>
          </a:p>
          <a:p>
            <a:pPr marL="0" marR="0" lvl="0" indent="-88900" algn="l" rtl="0">
              <a:lnSpc>
                <a:spcPct val="100000"/>
              </a:lnSpc>
              <a:spcBef>
                <a:spcPts val="0"/>
              </a:spcBef>
              <a:spcAft>
                <a:spcPts val="0"/>
              </a:spcAft>
              <a:buClr>
                <a:srgbClr val="C7254E"/>
              </a:buClr>
              <a:buSzPts val="1400"/>
              <a:buFont typeface="Courier New"/>
              <a:buAutoNum type="arabicPeriod"/>
            </a:pPr>
            <a:r>
              <a:rPr lang="en-US" sz="1400" b="0" i="0" u="none" strike="noStrike" cap="none">
                <a:solidFill>
                  <a:srgbClr val="C7254E"/>
                </a:solidFill>
                <a:latin typeface="Courier New"/>
                <a:ea typeface="Courier New"/>
                <a:cs typeface="Courier New"/>
                <a:sym typeface="Courier New"/>
              </a:rPr>
              <a:t>enqueue</a:t>
            </a:r>
            <a:r>
              <a:rPr lang="en-US" sz="2000" b="0" i="0" u="none" strike="noStrike" cap="none">
                <a:solidFill>
                  <a:srgbClr val="333333"/>
                </a:solidFill>
                <a:latin typeface="Arial"/>
                <a:ea typeface="Arial"/>
                <a:cs typeface="Arial"/>
                <a:sym typeface="Arial"/>
              </a:rPr>
              <a:t>: Check if the number of elements is equal to maxSize - 1:</a:t>
            </a:r>
            <a:endParaRPr/>
          </a:p>
          <a:p>
            <a:pPr marL="457200" marR="0" lvl="1" indent="-127000" algn="l" rtl="0">
              <a:lnSpc>
                <a:spcPct val="100000"/>
              </a:lnSpc>
              <a:spcBef>
                <a:spcPts val="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If </a:t>
            </a:r>
            <a:r>
              <a:rPr lang="en-US" sz="2000" b="1" i="0" u="none" strike="noStrike" cap="none">
                <a:solidFill>
                  <a:srgbClr val="333333"/>
                </a:solidFill>
                <a:latin typeface="Arial"/>
                <a:ea typeface="Arial"/>
                <a:cs typeface="Arial"/>
                <a:sym typeface="Arial"/>
              </a:rPr>
              <a:t>Yes</a:t>
            </a:r>
            <a:r>
              <a:rPr lang="en-US" sz="2000" b="0" i="0" u="none" strike="noStrike" cap="none">
                <a:solidFill>
                  <a:srgbClr val="333333"/>
                </a:solidFill>
                <a:latin typeface="Arial"/>
                <a:ea typeface="Arial"/>
                <a:cs typeface="Arial"/>
                <a:sym typeface="Arial"/>
              </a:rPr>
              <a:t>, then return </a:t>
            </a:r>
            <a:r>
              <a:rPr lang="en-US" sz="2000" b="1" i="0" u="none" strike="noStrike" cap="none">
                <a:solidFill>
                  <a:srgbClr val="333333"/>
                </a:solidFill>
                <a:latin typeface="Arial"/>
                <a:ea typeface="Arial"/>
                <a:cs typeface="Arial"/>
                <a:sym typeface="Arial"/>
              </a:rPr>
              <a:t>Queue is full</a:t>
            </a:r>
            <a:r>
              <a:rPr lang="en-US" sz="2000" b="0" i="0" u="none" strike="noStrike" cap="none">
                <a:solidFill>
                  <a:srgbClr val="333333"/>
                </a:solidFill>
                <a:latin typeface="Arial"/>
                <a:ea typeface="Arial"/>
                <a:cs typeface="Arial"/>
                <a:sym typeface="Arial"/>
              </a:rPr>
              <a:t>.</a:t>
            </a:r>
            <a:endParaRPr/>
          </a:p>
          <a:p>
            <a:pPr marL="457200" marR="0" lvl="1" indent="-127000" algn="l" rtl="0">
              <a:lnSpc>
                <a:spcPct val="100000"/>
              </a:lnSpc>
              <a:spcBef>
                <a:spcPts val="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If </a:t>
            </a:r>
            <a:r>
              <a:rPr lang="en-US" sz="2000" b="1" i="0" u="none" strike="noStrike" cap="none">
                <a:solidFill>
                  <a:srgbClr val="333333"/>
                </a:solidFill>
                <a:latin typeface="Arial"/>
                <a:ea typeface="Arial"/>
                <a:cs typeface="Arial"/>
                <a:sym typeface="Arial"/>
              </a:rPr>
              <a:t>No</a:t>
            </a:r>
            <a:r>
              <a:rPr lang="en-US" sz="2000" b="0" i="0" u="none" strike="noStrike" cap="none">
                <a:solidFill>
                  <a:srgbClr val="333333"/>
                </a:solidFill>
                <a:latin typeface="Arial"/>
                <a:ea typeface="Arial"/>
                <a:cs typeface="Arial"/>
                <a:sym typeface="Arial"/>
              </a:rPr>
              <a:t>, then add the new data element to the location of </a:t>
            </a:r>
            <a:r>
              <a:rPr lang="en-US" sz="1400" b="0" i="0" u="none" strike="noStrike" cap="none">
                <a:solidFill>
                  <a:srgbClr val="C7254E"/>
                </a:solidFill>
                <a:latin typeface="Courier New"/>
                <a:ea typeface="Courier New"/>
                <a:cs typeface="Courier New"/>
                <a:sym typeface="Courier New"/>
              </a:rPr>
              <a:t>tail</a:t>
            </a:r>
            <a:r>
              <a:rPr lang="en-US" sz="2000" b="0" i="0" u="none" strike="noStrike" cap="none">
                <a:solidFill>
                  <a:srgbClr val="333333"/>
                </a:solidFill>
                <a:latin typeface="Arial"/>
                <a:ea typeface="Arial"/>
                <a:cs typeface="Arial"/>
                <a:sym typeface="Arial"/>
              </a:rPr>
              <a:t> pointer and increment the </a:t>
            </a:r>
            <a:r>
              <a:rPr lang="en-US" sz="1400" b="0" i="0" u="none" strike="noStrike" cap="none">
                <a:solidFill>
                  <a:srgbClr val="C7254E"/>
                </a:solidFill>
                <a:latin typeface="Courier New"/>
                <a:ea typeface="Courier New"/>
                <a:cs typeface="Courier New"/>
                <a:sym typeface="Courier New"/>
              </a:rPr>
              <a:t>tail</a:t>
            </a:r>
            <a:r>
              <a:rPr lang="en-US" sz="2000" b="0" i="0" u="none" strike="noStrike" cap="none">
                <a:solidFill>
                  <a:srgbClr val="333333"/>
                </a:solidFill>
                <a:latin typeface="Arial"/>
                <a:ea typeface="Arial"/>
                <a:cs typeface="Arial"/>
                <a:sym typeface="Arial"/>
              </a:rPr>
              <a:t> pointer.</a:t>
            </a:r>
            <a:endParaRPr/>
          </a:p>
          <a:p>
            <a:pPr marL="0" marR="0" lvl="0" indent="-88900" algn="l" rtl="0">
              <a:lnSpc>
                <a:spcPct val="100000"/>
              </a:lnSpc>
              <a:spcBef>
                <a:spcPts val="0"/>
              </a:spcBef>
              <a:spcAft>
                <a:spcPts val="0"/>
              </a:spcAft>
              <a:buClr>
                <a:srgbClr val="C7254E"/>
              </a:buClr>
              <a:buSzPts val="1400"/>
              <a:buFont typeface="Courier New"/>
              <a:buAutoNum type="arabicPeriod"/>
            </a:pPr>
            <a:r>
              <a:rPr lang="en-US" sz="1400" b="0" i="0" u="none" strike="noStrike" cap="none">
                <a:solidFill>
                  <a:srgbClr val="C7254E"/>
                </a:solidFill>
                <a:latin typeface="Courier New"/>
                <a:ea typeface="Courier New"/>
                <a:cs typeface="Courier New"/>
                <a:sym typeface="Courier New"/>
              </a:rPr>
              <a:t>dequeue</a:t>
            </a:r>
            <a:r>
              <a:rPr lang="en-US" sz="2000" b="0" i="0" u="none" strike="noStrike" cap="none">
                <a:solidFill>
                  <a:srgbClr val="333333"/>
                </a:solidFill>
                <a:latin typeface="Arial"/>
                <a:ea typeface="Arial"/>
                <a:cs typeface="Arial"/>
                <a:sym typeface="Arial"/>
              </a:rPr>
              <a:t>: Check if the number of elements in the queue is zero:</a:t>
            </a:r>
            <a:endParaRPr/>
          </a:p>
          <a:p>
            <a:pPr marL="457200" marR="0" lvl="1" indent="-127000" algn="l" rtl="0">
              <a:lnSpc>
                <a:spcPct val="100000"/>
              </a:lnSpc>
              <a:spcBef>
                <a:spcPts val="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If </a:t>
            </a:r>
            <a:r>
              <a:rPr lang="en-US" sz="2000" b="1" i="0" u="none" strike="noStrike" cap="none">
                <a:solidFill>
                  <a:srgbClr val="333333"/>
                </a:solidFill>
                <a:latin typeface="Arial"/>
                <a:ea typeface="Arial"/>
                <a:cs typeface="Arial"/>
                <a:sym typeface="Arial"/>
              </a:rPr>
              <a:t>Yes</a:t>
            </a:r>
            <a:r>
              <a:rPr lang="en-US" sz="2000" b="0" i="0" u="none" strike="noStrike" cap="none">
                <a:solidFill>
                  <a:srgbClr val="333333"/>
                </a:solidFill>
                <a:latin typeface="Arial"/>
                <a:ea typeface="Arial"/>
                <a:cs typeface="Arial"/>
                <a:sym typeface="Arial"/>
              </a:rPr>
              <a:t>, then return </a:t>
            </a:r>
            <a:r>
              <a:rPr lang="en-US" sz="2000" b="1" i="0" u="none" strike="noStrike" cap="none">
                <a:solidFill>
                  <a:srgbClr val="333333"/>
                </a:solidFill>
                <a:latin typeface="Arial"/>
                <a:ea typeface="Arial"/>
                <a:cs typeface="Arial"/>
                <a:sym typeface="Arial"/>
              </a:rPr>
              <a:t>Queue is empty</a:t>
            </a:r>
            <a:r>
              <a:rPr lang="en-US" sz="2000" b="0" i="0" u="none" strike="noStrike" cap="none">
                <a:solidFill>
                  <a:srgbClr val="333333"/>
                </a:solidFill>
                <a:latin typeface="Arial"/>
                <a:ea typeface="Arial"/>
                <a:cs typeface="Arial"/>
                <a:sym typeface="Arial"/>
              </a:rPr>
              <a:t>.</a:t>
            </a:r>
            <a:endParaRPr/>
          </a:p>
          <a:p>
            <a:pPr marL="457200" marR="0" lvl="1" indent="-127000" algn="l" rtl="0">
              <a:lnSpc>
                <a:spcPct val="100000"/>
              </a:lnSpc>
              <a:spcBef>
                <a:spcPts val="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If </a:t>
            </a:r>
            <a:r>
              <a:rPr lang="en-US" sz="2000" b="1" i="0" u="none" strike="noStrike" cap="none">
                <a:solidFill>
                  <a:srgbClr val="333333"/>
                </a:solidFill>
                <a:latin typeface="Arial"/>
                <a:ea typeface="Arial"/>
                <a:cs typeface="Arial"/>
                <a:sym typeface="Arial"/>
              </a:rPr>
              <a:t>No</a:t>
            </a:r>
            <a:r>
              <a:rPr lang="en-US" sz="2000" b="0" i="0" u="none" strike="noStrike" cap="none">
                <a:solidFill>
                  <a:srgbClr val="333333"/>
                </a:solidFill>
                <a:latin typeface="Arial"/>
                <a:ea typeface="Arial"/>
                <a:cs typeface="Arial"/>
                <a:sym typeface="Arial"/>
              </a:rPr>
              <a:t>, then increment the </a:t>
            </a:r>
            <a:r>
              <a:rPr lang="en-US" sz="1400" b="0" i="0" u="none" strike="noStrike" cap="none">
                <a:solidFill>
                  <a:srgbClr val="C7254E"/>
                </a:solidFill>
                <a:latin typeface="Courier New"/>
                <a:ea typeface="Courier New"/>
                <a:cs typeface="Courier New"/>
                <a:sym typeface="Courier New"/>
              </a:rPr>
              <a:t>head</a:t>
            </a:r>
            <a:r>
              <a:rPr lang="en-US" sz="2000" b="0" i="0" u="none" strike="noStrike" cap="none">
                <a:solidFill>
                  <a:srgbClr val="333333"/>
                </a:solidFill>
                <a:latin typeface="Arial"/>
                <a:ea typeface="Arial"/>
                <a:cs typeface="Arial"/>
                <a:sym typeface="Arial"/>
              </a:rPr>
              <a:t> pointer.</a:t>
            </a:r>
            <a:endParaRPr/>
          </a:p>
          <a:p>
            <a:pPr marL="0" marR="0" lvl="0" indent="-127000" algn="l" rtl="0">
              <a:lnSpc>
                <a:spcPct val="100000"/>
              </a:lnSpc>
              <a:spcBef>
                <a:spcPts val="0"/>
              </a:spcBef>
              <a:spcAft>
                <a:spcPts val="0"/>
              </a:spcAft>
              <a:buClr>
                <a:srgbClr val="333333"/>
              </a:buClr>
              <a:buSzPts val="2000"/>
              <a:buFont typeface="Arial"/>
              <a:buAutoNum type="arabicPeriod"/>
            </a:pPr>
            <a:r>
              <a:rPr lang="en-US" sz="2000" b="0" i="0" u="none" strike="noStrike" cap="none">
                <a:solidFill>
                  <a:srgbClr val="333333"/>
                </a:solidFill>
                <a:latin typeface="Arial"/>
                <a:ea typeface="Arial"/>
                <a:cs typeface="Arial"/>
                <a:sym typeface="Arial"/>
              </a:rPr>
              <a:t>Finding the </a:t>
            </a:r>
            <a:r>
              <a:rPr lang="en-US" sz="1400" b="0" i="0" u="none" strike="noStrike" cap="none">
                <a:solidFill>
                  <a:srgbClr val="C7254E"/>
                </a:solidFill>
                <a:latin typeface="Courier New"/>
                <a:ea typeface="Courier New"/>
                <a:cs typeface="Courier New"/>
                <a:sym typeface="Courier New"/>
              </a:rPr>
              <a:t>size</a:t>
            </a:r>
            <a:r>
              <a:rPr lang="en-US" sz="2000" b="0" i="0" u="none" strike="noStrike" cap="none">
                <a:solidFill>
                  <a:srgbClr val="333333"/>
                </a:solidFill>
                <a:latin typeface="Arial"/>
                <a:ea typeface="Arial"/>
                <a:cs typeface="Arial"/>
                <a:sym typeface="Arial"/>
              </a:rPr>
              <a:t>:</a:t>
            </a:r>
            <a:endParaRPr/>
          </a:p>
          <a:p>
            <a:pPr marL="457200" marR="0" lvl="1" indent="-127000" algn="l" rtl="0">
              <a:lnSpc>
                <a:spcPct val="100000"/>
              </a:lnSpc>
              <a:spcBef>
                <a:spcPts val="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If, </a:t>
            </a:r>
            <a:r>
              <a:rPr lang="en-US" sz="2000" b="1" i="0" u="none" strike="noStrike" cap="none">
                <a:solidFill>
                  <a:srgbClr val="333333"/>
                </a:solidFill>
                <a:latin typeface="Arial"/>
                <a:ea typeface="Arial"/>
                <a:cs typeface="Arial"/>
                <a:sym typeface="Arial"/>
              </a:rPr>
              <a:t>tail &gt;= head</a:t>
            </a:r>
            <a:r>
              <a:rPr lang="en-US" sz="2000" b="0" i="0" u="none" strike="noStrike" cap="none">
                <a:solidFill>
                  <a:srgbClr val="333333"/>
                </a:solidFill>
                <a:latin typeface="Arial"/>
                <a:ea typeface="Arial"/>
                <a:cs typeface="Arial"/>
                <a:sym typeface="Arial"/>
              </a:rPr>
              <a:t>, </a:t>
            </a:r>
            <a:r>
              <a:rPr lang="en-US" sz="1400" b="0" i="0" u="none" strike="noStrike" cap="none">
                <a:solidFill>
                  <a:srgbClr val="C7254E"/>
                </a:solidFill>
                <a:latin typeface="Courier New"/>
                <a:ea typeface="Courier New"/>
                <a:cs typeface="Courier New"/>
                <a:sym typeface="Courier New"/>
              </a:rPr>
              <a:t>size = (tail - head) + 1</a:t>
            </a:r>
            <a:endParaRPr sz="2000" b="0" i="0" u="none" strike="noStrike" cap="none">
              <a:solidFill>
                <a:srgbClr val="333333"/>
              </a:solidFill>
              <a:latin typeface="Arial"/>
              <a:ea typeface="Arial"/>
              <a:cs typeface="Arial"/>
              <a:sym typeface="Arial"/>
            </a:endParaRPr>
          </a:p>
          <a:p>
            <a:pPr marL="457200" marR="0" lvl="1" indent="-127000" algn="l" rtl="0">
              <a:lnSpc>
                <a:spcPct val="100000"/>
              </a:lnSpc>
              <a:spcBef>
                <a:spcPts val="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But if, </a:t>
            </a:r>
            <a:r>
              <a:rPr lang="en-US" sz="2000" b="1" i="0" u="none" strike="noStrike" cap="none">
                <a:solidFill>
                  <a:srgbClr val="333333"/>
                </a:solidFill>
                <a:latin typeface="Arial"/>
                <a:ea typeface="Arial"/>
                <a:cs typeface="Arial"/>
                <a:sym typeface="Arial"/>
              </a:rPr>
              <a:t>head &gt; tail</a:t>
            </a:r>
            <a:r>
              <a:rPr lang="en-US" sz="2000" b="0" i="0" u="none" strike="noStrike" cap="none">
                <a:solidFill>
                  <a:srgbClr val="333333"/>
                </a:solidFill>
                <a:latin typeface="Arial"/>
                <a:ea typeface="Arial"/>
                <a:cs typeface="Arial"/>
                <a:sym typeface="Arial"/>
              </a:rPr>
              <a:t>, then </a:t>
            </a:r>
            <a:r>
              <a:rPr lang="en-US" sz="1400" b="0" i="0" u="none" strike="noStrike" cap="none">
                <a:solidFill>
                  <a:srgbClr val="C7254E"/>
                </a:solidFill>
                <a:latin typeface="Courier New"/>
                <a:ea typeface="Courier New"/>
                <a:cs typeface="Courier New"/>
                <a:sym typeface="Courier New"/>
              </a:rPr>
              <a:t>size = maxSize - (head - tail) + 1</a:t>
            </a:r>
            <a:endParaRPr sz="20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p:txBody>
      </p:sp>
      <p:grpSp>
        <p:nvGrpSpPr>
          <p:cNvPr id="2" name="object 5"/>
          <p:cNvGrpSpPr>
            <a:grpSpLocks/>
          </p:cNvGrpSpPr>
          <p:nvPr/>
        </p:nvGrpSpPr>
        <p:grpSpPr bwMode="auto">
          <a:xfrm>
            <a:off x="0" y="0"/>
            <a:ext cx="12192000" cy="6858000"/>
            <a:chOff x="0" y="0"/>
            <a:chExt cx="16217900" cy="9118600"/>
          </a:xfrm>
        </p:grpSpPr>
        <p:sp>
          <p:nvSpPr>
            <p:cNvPr id="4" name="object 6"/>
            <p:cNvSpPr>
              <a:spLocks noChangeArrowheads="1"/>
            </p:cNvSpPr>
            <p:nvPr/>
          </p:nvSpPr>
          <p:spPr bwMode="auto">
            <a:xfrm>
              <a:off x="0" y="0"/>
              <a:ext cx="10033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9"/>
          <p:cNvSpPr txBox="1"/>
          <p:nvPr/>
        </p:nvSpPr>
        <p:spPr>
          <a:xfrm>
            <a:off x="11179980" y="6389976"/>
            <a:ext cx="103828" cy="194613"/>
          </a:xfrm>
          <a:prstGeom prst="rect">
            <a:avLst/>
          </a:prstGeom>
          <a:noFill/>
          <a:ln>
            <a:noFill/>
          </a:ln>
        </p:spPr>
        <p:txBody>
          <a:bodyPr spcFirstLastPara="1" wrap="square" lIns="0" tIns="9528" rIns="0" bIns="0" anchor="t" anchorCtr="0">
            <a:noAutofit/>
          </a:bodyPr>
          <a:lstStyle/>
          <a:p>
            <a:pPr marL="8354"/>
            <a:r>
              <a:rPr lang="en-US" sz="1200" dirty="0">
                <a:solidFill>
                  <a:srgbClr val="898989"/>
                </a:solidFill>
              </a:rPr>
              <a:t>1</a:t>
            </a:r>
            <a:endParaRPr sz="1200">
              <a:solidFill>
                <a:schemeClr val="dk1"/>
              </a:solidFill>
            </a:endParaRPr>
          </a:p>
        </p:txBody>
      </p:sp>
      <p:grpSp>
        <p:nvGrpSpPr>
          <p:cNvPr id="2" name="Google Shape;76;p9"/>
          <p:cNvGrpSpPr/>
          <p:nvPr/>
        </p:nvGrpSpPr>
        <p:grpSpPr>
          <a:xfrm>
            <a:off x="0" y="0"/>
            <a:ext cx="12192000" cy="6858000"/>
            <a:chOff x="0" y="0"/>
            <a:chExt cx="16217900" cy="9118600"/>
          </a:xfrm>
        </p:grpSpPr>
        <p:sp>
          <p:nvSpPr>
            <p:cNvPr id="77" name="Google Shape;77;p9"/>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a:solidFill>
                  <a:schemeClr val="dk1"/>
                </a:solidFill>
                <a:latin typeface="Calibri"/>
                <a:ea typeface="Calibri"/>
                <a:cs typeface="Calibri"/>
                <a:sym typeface="Calibri"/>
              </a:endParaRPr>
            </a:p>
          </p:txBody>
        </p:sp>
        <p:sp>
          <p:nvSpPr>
            <p:cNvPr id="78" name="Google Shape;78;p9"/>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a:solidFill>
                  <a:schemeClr val="dk1"/>
                </a:solidFill>
                <a:latin typeface="Calibri"/>
                <a:ea typeface="Calibri"/>
                <a:cs typeface="Calibri"/>
                <a:sym typeface="Calibri"/>
              </a:endParaRPr>
            </a:p>
          </p:txBody>
        </p:sp>
      </p:grpSp>
      <p:sp>
        <p:nvSpPr>
          <p:cNvPr id="79" name="Google Shape;79;p9"/>
          <p:cNvSpPr txBox="1"/>
          <p:nvPr/>
        </p:nvSpPr>
        <p:spPr>
          <a:xfrm>
            <a:off x="870005" y="706584"/>
            <a:ext cx="10712157" cy="624984"/>
          </a:xfrm>
          <a:prstGeom prst="rect">
            <a:avLst/>
          </a:prstGeom>
          <a:noFill/>
          <a:ln>
            <a:noFill/>
          </a:ln>
        </p:spPr>
        <p:txBody>
          <a:bodyPr spcFirstLastPara="1" wrap="square" lIns="68724" tIns="34353" rIns="68724" bIns="34353" anchor="t" anchorCtr="0">
            <a:noAutofit/>
          </a:bodyPr>
          <a:lstStyle/>
          <a:p>
            <a:r>
              <a:rPr lang="en-US" sz="3500" dirty="0" smtClean="0">
                <a:solidFill>
                  <a:schemeClr val="dk1"/>
                </a:solidFill>
              </a:rPr>
              <a:t>COURSE OUTCOME</a:t>
            </a:r>
            <a:endParaRPr dirty="0"/>
          </a:p>
        </p:txBody>
      </p:sp>
      <p:sp>
        <p:nvSpPr>
          <p:cNvPr id="81" name="Google Shape;81;p9"/>
          <p:cNvSpPr txBox="1">
            <a:spLocks noGrp="1"/>
          </p:cNvSpPr>
          <p:nvPr>
            <p:ph type="sldNum" idx="12"/>
          </p:nvPr>
        </p:nvSpPr>
        <p:spPr>
          <a:xfrm>
            <a:off x="8778812" y="6378036"/>
            <a:ext cx="2803350" cy="219685"/>
          </a:xfrm>
          <a:prstGeom prst="rect">
            <a:avLst/>
          </a:prstGeom>
          <a:noFill/>
          <a:ln>
            <a:noFill/>
          </a:ln>
        </p:spPr>
        <p:txBody>
          <a:bodyPr spcFirstLastPara="1" wrap="square" lIns="0" tIns="0" rIns="0" bIns="0" anchor="t" anchorCtr="0">
            <a:noAutofit/>
          </a:bodyPr>
          <a:lstStyle/>
          <a:p>
            <a:fld id="{00000000-1234-1234-1234-123412341234}" type="slidenum">
              <a:rPr lang="en-US"/>
              <a:pPr/>
              <a:t>4</a:t>
            </a:fld>
            <a:endParaRPr/>
          </a:p>
        </p:txBody>
      </p:sp>
      <p:sp>
        <p:nvSpPr>
          <p:cNvPr id="82" name="Google Shape;82;p9"/>
          <p:cNvSpPr txBox="1"/>
          <p:nvPr/>
        </p:nvSpPr>
        <p:spPr>
          <a:xfrm>
            <a:off x="1112270" y="1652417"/>
            <a:ext cx="9738324" cy="4178131"/>
          </a:xfrm>
          <a:prstGeom prst="rect">
            <a:avLst/>
          </a:prstGeom>
          <a:noFill/>
          <a:ln>
            <a:noFill/>
          </a:ln>
        </p:spPr>
        <p:txBody>
          <a:bodyPr spcFirstLastPara="1" wrap="square" lIns="68724" tIns="34353" rIns="68724" bIns="34353" anchor="t" anchorCtr="0">
            <a:noAutofit/>
          </a:bodyPr>
          <a:lstStyle/>
          <a:p>
            <a:r>
              <a:rPr lang="en-US" sz="2400" b="1" dirty="0" smtClean="0"/>
              <a:t>CO1</a:t>
            </a:r>
            <a:r>
              <a:rPr lang="en-US" sz="2400" dirty="0" smtClean="0"/>
              <a:t>:Understand the data structure of stacks and queues and solve applications using them</a:t>
            </a:r>
          </a:p>
          <a:p>
            <a:r>
              <a:rPr lang="en-US" sz="2400" b="1" dirty="0" smtClean="0"/>
              <a:t>CO2:</a:t>
            </a:r>
            <a:r>
              <a:rPr lang="en-US" sz="2400" dirty="0" smtClean="0"/>
              <a:t>Analyze and apply operations of linked lists and demonstrate their applications</a:t>
            </a:r>
          </a:p>
          <a:p>
            <a:r>
              <a:rPr lang="en-US" sz="2400" b="1" dirty="0" smtClean="0"/>
              <a:t>CO3</a:t>
            </a:r>
            <a:r>
              <a:rPr lang="en-US" sz="2400" dirty="0" smtClean="0"/>
              <a:t>:Evaluate the computational efficiency of the principal algorithms for sorting, searching, and hashing.</a:t>
            </a:r>
          </a:p>
          <a:p>
            <a:r>
              <a:rPr lang="en-US" sz="2400" b="1" dirty="0" smtClean="0"/>
              <a:t>CO4</a:t>
            </a:r>
            <a:r>
              <a:rPr lang="en-US" sz="2400" dirty="0" smtClean="0"/>
              <a:t>:Demonstrate operations on trees and graph.  </a:t>
            </a:r>
            <a:endParaRPr lang="en-US" sz="2400" dirty="0"/>
          </a:p>
        </p:txBody>
      </p:sp>
    </p:spTree>
    <p:extLst>
      <p:ext uri="{BB962C8B-B14F-4D97-AF65-F5344CB8AC3E}">
        <p14:creationId xmlns:p14="http://schemas.microsoft.com/office/powerpoint/2010/main" xmlns="" val="15373417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descr="Double-Ended Queue A Deque or deck is a double-ended queue. Allows elements to be added or removed on either the ends. "/>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2" name="object 5"/>
          <p:cNvGrpSpPr>
            <a:grpSpLocks/>
          </p:cNvGrpSpPr>
          <p:nvPr/>
        </p:nvGrpSpPr>
        <p:grpSpPr bwMode="auto">
          <a:xfrm>
            <a:off x="152400" y="152400"/>
            <a:ext cx="12192000" cy="6858000"/>
            <a:chOff x="0" y="0"/>
            <a:chExt cx="16217900" cy="9118600"/>
          </a:xfrm>
        </p:grpSpPr>
        <p:sp>
          <p:nvSpPr>
            <p:cNvPr id="7"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4" descr="TYPES OF DEQUE Input restricted Deque Elements can be inserted only at one end. Elements can be removed from both the e..."/>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2" name="object 5"/>
          <p:cNvGrpSpPr>
            <a:grpSpLocks/>
          </p:cNvGrpSpPr>
          <p:nvPr/>
        </p:nvGrpSpPr>
        <p:grpSpPr bwMode="auto">
          <a:xfrm>
            <a:off x="152400" y="152400"/>
            <a:ext cx="12192000" cy="6858000"/>
            <a:chOff x="0" y="0"/>
            <a:chExt cx="16217900" cy="9118600"/>
          </a:xfrm>
        </p:grpSpPr>
        <p:sp>
          <p:nvSpPr>
            <p:cNvPr id="4"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t>Operations on Deque:</a:t>
            </a:r>
            <a:endParaRPr/>
          </a:p>
        </p:txBody>
      </p:sp>
      <p:sp>
        <p:nvSpPr>
          <p:cNvPr id="95" name="Google Shape;95;p15"/>
          <p:cNvSpPr txBox="1">
            <a:spLocks noGrp="1"/>
          </p:cNvSpPr>
          <p:nvPr>
            <p:ph type="body" idx="1"/>
          </p:nvPr>
        </p:nvSpPr>
        <p:spPr>
          <a:xfrm>
            <a:off x="838200" y="1304365"/>
            <a:ext cx="10515600" cy="4872598"/>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2800"/>
              <a:buNone/>
            </a:pPr>
            <a:r>
              <a:rPr lang="en-US"/>
              <a:t/>
            </a:r>
            <a:br>
              <a:rPr lang="en-US"/>
            </a:br>
            <a:r>
              <a:rPr lang="en-US"/>
              <a:t>Mainly the following four basic operations are performed on queue:</a:t>
            </a:r>
            <a:endParaRPr/>
          </a:p>
          <a:p>
            <a:pPr marL="228600" lvl="0" indent="-228600" algn="l" rtl="0">
              <a:lnSpc>
                <a:spcPct val="80000"/>
              </a:lnSpc>
              <a:spcBef>
                <a:spcPts val="1000"/>
              </a:spcBef>
              <a:spcAft>
                <a:spcPts val="0"/>
              </a:spcAft>
              <a:buClr>
                <a:schemeClr val="dk1"/>
              </a:buClr>
              <a:buSzPts val="2800"/>
              <a:buChar char="•"/>
            </a:pPr>
            <a:r>
              <a:rPr lang="en-US" b="1" i="1"/>
              <a:t>insertFront()</a:t>
            </a:r>
            <a:r>
              <a:rPr lang="en-US"/>
              <a:t>: Adds an item at the front of Deque.</a:t>
            </a:r>
            <a:br>
              <a:rPr lang="en-US"/>
            </a:br>
            <a:r>
              <a:rPr lang="en-US" b="1" i="1"/>
              <a:t>insertLast()</a:t>
            </a:r>
            <a:r>
              <a:rPr lang="en-US"/>
              <a:t>: Adds an item at the rear of Deque.</a:t>
            </a:r>
            <a:br>
              <a:rPr lang="en-US"/>
            </a:br>
            <a:r>
              <a:rPr lang="en-US" b="1" i="1"/>
              <a:t>deleteFront()</a:t>
            </a:r>
            <a:r>
              <a:rPr lang="en-US"/>
              <a:t>: Deletes an item from front of Deque.</a:t>
            </a:r>
            <a:br>
              <a:rPr lang="en-US"/>
            </a:br>
            <a:r>
              <a:rPr lang="en-US" b="1" i="1"/>
              <a:t>deleteLast()</a:t>
            </a:r>
            <a:r>
              <a:rPr lang="en-US"/>
              <a:t>: Deletes an item from rear of Deque.</a:t>
            </a:r>
            <a:endParaRPr/>
          </a:p>
          <a:p>
            <a:pPr marL="228600" lvl="0" indent="-228600" algn="l" rtl="0">
              <a:lnSpc>
                <a:spcPct val="80000"/>
              </a:lnSpc>
              <a:spcBef>
                <a:spcPts val="1000"/>
              </a:spcBef>
              <a:spcAft>
                <a:spcPts val="0"/>
              </a:spcAft>
              <a:buClr>
                <a:schemeClr val="dk1"/>
              </a:buClr>
              <a:buSzPts val="2800"/>
              <a:buChar char="•"/>
            </a:pPr>
            <a:r>
              <a:rPr lang="en-US"/>
              <a:t>In addition to above operations, following operations are also supported</a:t>
            </a:r>
            <a:br>
              <a:rPr lang="en-US"/>
            </a:br>
            <a:r>
              <a:rPr lang="en-US" b="1" i="1"/>
              <a:t>getFront()</a:t>
            </a:r>
            <a:r>
              <a:rPr lang="en-US"/>
              <a:t>: Gets the front item from queue.</a:t>
            </a:r>
            <a:br>
              <a:rPr lang="en-US"/>
            </a:br>
            <a:r>
              <a:rPr lang="en-US" b="1" i="1"/>
              <a:t>getRear()</a:t>
            </a:r>
            <a:r>
              <a:rPr lang="en-US"/>
              <a:t>: Gets the last item from queue.</a:t>
            </a:r>
            <a:br>
              <a:rPr lang="en-US"/>
            </a:br>
            <a:r>
              <a:rPr lang="en-US" b="1" i="1"/>
              <a:t>isEmpty()</a:t>
            </a:r>
            <a:r>
              <a:rPr lang="en-US"/>
              <a:t>: Checks whether Deque is empty or not.</a:t>
            </a:r>
            <a:br>
              <a:rPr lang="en-US"/>
            </a:br>
            <a:r>
              <a:rPr lang="en-US" b="1" i="1"/>
              <a:t>isFull()</a:t>
            </a:r>
            <a:r>
              <a:rPr lang="en-US"/>
              <a:t>: Checks whether Deque is full or not.</a:t>
            </a:r>
            <a:endParaRPr/>
          </a:p>
          <a:p>
            <a:pPr marL="228600" lvl="0" indent="-50800" algn="l" rtl="0">
              <a:lnSpc>
                <a:spcPct val="80000"/>
              </a:lnSpc>
              <a:spcBef>
                <a:spcPts val="1000"/>
              </a:spcBef>
              <a:spcAft>
                <a:spcPts val="0"/>
              </a:spcAft>
              <a:buClr>
                <a:schemeClr val="dk1"/>
              </a:buClr>
              <a:buSzPts val="2800"/>
              <a:buNone/>
            </a:pPr>
            <a:endParaRPr/>
          </a:p>
        </p:txBody>
      </p:sp>
      <p:grpSp>
        <p:nvGrpSpPr>
          <p:cNvPr id="2" name="object 5"/>
          <p:cNvGrpSpPr>
            <a:grpSpLocks/>
          </p:cNvGrpSpPr>
          <p:nvPr/>
        </p:nvGrpSpPr>
        <p:grpSpPr bwMode="auto">
          <a:xfrm>
            <a:off x="0" y="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01" name="Google Shape;101;p16" descr="Deque as Stack and QueueAs STACK When insertion and deletion is made at the same side.As Queue When items are inserted a..."/>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grpSp>
        <p:nvGrpSpPr>
          <p:cNvPr id="2" name="object 5"/>
          <p:cNvGrpSpPr>
            <a:grpSpLocks/>
          </p:cNvGrpSpPr>
          <p:nvPr/>
        </p:nvGrpSpPr>
        <p:grpSpPr bwMode="auto">
          <a:xfrm>
            <a:off x="152400" y="15240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07" name="Google Shape;107;p17" descr="OPERATIONS IN DEQUE Insert element at back Insert element at front Remove element at front Remove element at back "/>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grpSp>
        <p:nvGrpSpPr>
          <p:cNvPr id="2" name="object 5"/>
          <p:cNvGrpSpPr>
            <a:grpSpLocks/>
          </p:cNvGrpSpPr>
          <p:nvPr/>
        </p:nvGrpSpPr>
        <p:grpSpPr bwMode="auto">
          <a:xfrm>
            <a:off x="152400" y="15240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13" name="Google Shape;113;p18" descr="Insert_front insert_front() is a operation used to push an element into the  front of the Deque.      PUSH 0           1 ..."/>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grpSp>
        <p:nvGrpSpPr>
          <p:cNvPr id="2" name="object 5"/>
          <p:cNvGrpSpPr>
            <a:grpSpLocks/>
          </p:cNvGrpSpPr>
          <p:nvPr/>
        </p:nvGrpSpPr>
        <p:grpSpPr bwMode="auto">
          <a:xfrm>
            <a:off x="152400" y="15240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19" name="Google Shape;119;p19" descr="Algorithm Insert_frontstep1. Startstep2. Check the queue is full or not as if (r == max-1) &amp;&amp;(f==0)step3. If false update ..."/>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grpSp>
        <p:nvGrpSpPr>
          <p:cNvPr id="2" name="object 5"/>
          <p:cNvGrpSpPr>
            <a:grpSpLocks/>
          </p:cNvGrpSpPr>
          <p:nvPr/>
        </p:nvGrpSpPr>
        <p:grpSpPr bwMode="auto">
          <a:xfrm>
            <a:off x="152400" y="15240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25" name="Google Shape;125;p20" descr="Insert_back insert_back() is a operation used to push an element at the  back of a Deque.                     1    2     ..."/>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grpSp>
        <p:nvGrpSpPr>
          <p:cNvPr id="2" name="object 5"/>
          <p:cNvGrpSpPr>
            <a:grpSpLocks/>
          </p:cNvGrpSpPr>
          <p:nvPr/>
        </p:nvGrpSpPr>
        <p:grpSpPr bwMode="auto">
          <a:xfrm>
            <a:off x="152400" y="15240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31" name="Google Shape;131;p21" descr="Alogrithm insert_backStep1: StartStep2: Check the queue is full or not as if (r == max-1)       &amp;&amp;(f==0) if yes queue is f..."/>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grpSp>
        <p:nvGrpSpPr>
          <p:cNvPr id="2" name="object 5"/>
          <p:cNvGrpSpPr>
            <a:grpSpLocks/>
          </p:cNvGrpSpPr>
          <p:nvPr/>
        </p:nvGrpSpPr>
        <p:grpSpPr bwMode="auto">
          <a:xfrm>
            <a:off x="152400" y="15240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2" descr="Remove_front remove_front() is a operation used to pop an element on front  of the Deque.            POP       1   2     ..."/>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2" name="object 5"/>
          <p:cNvGrpSpPr>
            <a:grpSpLocks/>
          </p:cNvGrpSpPr>
          <p:nvPr/>
        </p:nvGrpSpPr>
        <p:grpSpPr bwMode="auto">
          <a:xfrm>
            <a:off x="152400" y="152400"/>
            <a:ext cx="12192000" cy="6858000"/>
            <a:chOff x="0" y="0"/>
            <a:chExt cx="16217900" cy="9118600"/>
          </a:xfrm>
        </p:grpSpPr>
        <p:sp>
          <p:nvSpPr>
            <p:cNvPr id="4"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descr="DATA STRUCTURE&#10;A data structure is a particular way of&#10;organizing data in a computer so that it can be&#10;used efficiently.&#10;..."/>
          <p:cNvPicPr preferRelativeResize="0"/>
          <p:nvPr/>
        </p:nvPicPr>
        <p:blipFill rotWithShape="1">
          <a:blip r:embed="rId3">
            <a:alphaModFix/>
          </a:blip>
          <a:srcRect/>
          <a:stretch/>
        </p:blipFill>
        <p:spPr>
          <a:xfrm>
            <a:off x="0" y="-990600"/>
            <a:ext cx="12192000" cy="9153557"/>
          </a:xfrm>
          <a:prstGeom prst="rect">
            <a:avLst/>
          </a:prstGeom>
          <a:noFill/>
          <a:ln>
            <a:noFill/>
          </a:ln>
        </p:spPr>
      </p:pic>
      <p:grpSp>
        <p:nvGrpSpPr>
          <p:cNvPr id="3" name="object 5"/>
          <p:cNvGrpSpPr>
            <a:grpSpLocks/>
          </p:cNvGrpSpPr>
          <p:nvPr/>
        </p:nvGrpSpPr>
        <p:grpSpPr bwMode="auto">
          <a:xfrm>
            <a:off x="0" y="0"/>
            <a:ext cx="12192000" cy="6858000"/>
            <a:chOff x="0" y="0"/>
            <a:chExt cx="16217900" cy="9118600"/>
          </a:xfrm>
        </p:grpSpPr>
        <p:sp>
          <p:nvSpPr>
            <p:cNvPr id="4"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42" name="Google Shape;142;p23" descr="Alogrithm Remove_frontStep1: StartStep2: Check the queue is empty or not as if (f == r) if yes queue is        empty.Step3..."/>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grpSp>
        <p:nvGrpSpPr>
          <p:cNvPr id="2" name="object 5"/>
          <p:cNvGrpSpPr>
            <a:grpSpLocks/>
          </p:cNvGrpSpPr>
          <p:nvPr/>
        </p:nvGrpSpPr>
        <p:grpSpPr bwMode="auto">
          <a:xfrm>
            <a:off x="152400" y="15240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a:p>
        </p:txBody>
      </p:sp>
      <p:pic>
        <p:nvPicPr>
          <p:cNvPr id="148" name="Google Shape;148;p24" descr="Remove_back• remove_front() is a operation used to pop an element on frontof the Deque.                     1   2       3 ..."/>
          <p:cNvPicPr preferRelativeResize="0"/>
          <p:nvPr/>
        </p:nvPicPr>
        <p:blipFill rotWithShape="1">
          <a:blip r:embed="rId3">
            <a:alphaModFix/>
          </a:blip>
          <a:srcRect/>
          <a:stretch/>
        </p:blipFill>
        <p:spPr>
          <a:xfrm>
            <a:off x="0" y="-56271"/>
            <a:ext cx="12192000" cy="6914271"/>
          </a:xfrm>
          <a:prstGeom prst="rect">
            <a:avLst/>
          </a:prstGeom>
          <a:noFill/>
          <a:ln>
            <a:noFill/>
          </a:ln>
        </p:spPr>
      </p:pic>
      <p:grpSp>
        <p:nvGrpSpPr>
          <p:cNvPr id="2" name="object 5"/>
          <p:cNvGrpSpPr>
            <a:grpSpLocks/>
          </p:cNvGrpSpPr>
          <p:nvPr/>
        </p:nvGrpSpPr>
        <p:grpSpPr bwMode="auto">
          <a:xfrm>
            <a:off x="0" y="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54" name="Google Shape;154;p25" descr="Alogrithm Remove_backstep1. Startstep2. Check the queue is empty or not as if (f == r) if yes queue                       ..."/>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grpSp>
        <p:nvGrpSpPr>
          <p:cNvPr id="2" name="object 5"/>
          <p:cNvGrpSpPr>
            <a:grpSpLocks/>
          </p:cNvGrpSpPr>
          <p:nvPr/>
        </p:nvGrpSpPr>
        <p:grpSpPr bwMode="auto">
          <a:xfrm>
            <a:off x="152400" y="15240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a:p>
        </p:txBody>
      </p:sp>
      <p:pic>
        <p:nvPicPr>
          <p:cNvPr id="160" name="Google Shape;160;p26" descr="Empty It is used to test weather the Deque is empty or not. "/>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2" name="object 5"/>
          <p:cNvGrpSpPr>
            <a:grpSpLocks/>
          </p:cNvGrpSpPr>
          <p:nvPr/>
        </p:nvGrpSpPr>
        <p:grpSpPr bwMode="auto">
          <a:xfrm>
            <a:off x="152400" y="15240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66" name="Google Shape;166;p27" descr="APPLICATIONS OF DEQUEPalindrome-checker "/>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grpSp>
        <p:nvGrpSpPr>
          <p:cNvPr id="2" name="object 5"/>
          <p:cNvGrpSpPr>
            <a:grpSpLocks/>
          </p:cNvGrpSpPr>
          <p:nvPr/>
        </p:nvGrpSpPr>
        <p:grpSpPr bwMode="auto">
          <a:xfrm>
            <a:off x="152400" y="15240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72" name="Google Shape;172;p28" descr="APPLICATIONS OF DEQUEA-Steal job scheduling algorithm The A-Steal algorithm implements task scheduling for several  proce..."/>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grpSp>
        <p:nvGrpSpPr>
          <p:cNvPr id="2" name="object 5"/>
          <p:cNvGrpSpPr>
            <a:grpSpLocks/>
          </p:cNvGrpSpPr>
          <p:nvPr/>
        </p:nvGrpSpPr>
        <p:grpSpPr bwMode="auto">
          <a:xfrm>
            <a:off x="152400" y="15240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8"/>
          <p:cNvSpPr/>
          <p:nvPr/>
        </p:nvSpPr>
        <p:spPr>
          <a:xfrm>
            <a:off x="1636057" y="1961527"/>
            <a:ext cx="10318377" cy="415498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600" b="1" i="0" u="none" strike="noStrike" cap="none">
                <a:solidFill>
                  <a:srgbClr val="202122"/>
                </a:solidFill>
                <a:latin typeface="Arial"/>
                <a:ea typeface="Arial"/>
                <a:cs typeface="Arial"/>
                <a:sym typeface="Arial"/>
              </a:rPr>
              <a:t>PRIORITY QUEUE</a:t>
            </a:r>
            <a:endParaRPr sz="1800" b="1" i="0" u="none" strike="noStrike" cap="none">
              <a:solidFill>
                <a:srgbClr val="202122"/>
              </a:solidFill>
              <a:latin typeface="Arial"/>
              <a:ea typeface="Arial"/>
              <a:cs typeface="Arial"/>
              <a:sym typeface="Arial"/>
            </a:endParaRPr>
          </a:p>
          <a:p>
            <a:pPr marL="0" marR="0" lvl="0" indent="0" algn="l" rtl="0">
              <a:spcBef>
                <a:spcPts val="0"/>
              </a:spcBef>
              <a:spcAft>
                <a:spcPts val="0"/>
              </a:spcAft>
              <a:buNone/>
            </a:pPr>
            <a:endParaRPr sz="1800">
              <a:solidFill>
                <a:srgbClr val="202122"/>
              </a:solidFill>
              <a:latin typeface="Arial"/>
              <a:ea typeface="Arial"/>
              <a:cs typeface="Arial"/>
              <a:sym typeface="Arial"/>
            </a:endParaRPr>
          </a:p>
          <a:p>
            <a:pPr marL="0" marR="0" lvl="0" indent="0" algn="l" rtl="0">
              <a:spcBef>
                <a:spcPts val="0"/>
              </a:spcBef>
              <a:spcAft>
                <a:spcPts val="0"/>
              </a:spcAft>
              <a:buNone/>
            </a:pPr>
            <a:endParaRPr sz="1800">
              <a:solidFill>
                <a:srgbClr val="202122"/>
              </a:solidFill>
              <a:latin typeface="Arial"/>
              <a:ea typeface="Arial"/>
              <a:cs typeface="Arial"/>
              <a:sym typeface="Arial"/>
            </a:endParaRPr>
          </a:p>
          <a:p>
            <a:pPr marL="0" marR="0" lvl="0" indent="0" algn="just" rtl="0">
              <a:spcBef>
                <a:spcPts val="0"/>
              </a:spcBef>
              <a:spcAft>
                <a:spcPts val="0"/>
              </a:spcAft>
              <a:buNone/>
            </a:pPr>
            <a:r>
              <a:rPr lang="en-US" sz="1800">
                <a:solidFill>
                  <a:schemeClr val="dk1"/>
                </a:solidFill>
                <a:latin typeface="Times New Roman"/>
                <a:ea typeface="Times New Roman"/>
                <a:cs typeface="Times New Roman"/>
                <a:sym typeface="Times New Roman"/>
              </a:rPr>
              <a:t>Priority Queue is more specialized data structure than Queue. Like ordinary queue, priority queue has same method but with a major difference. In Priority queue items are ordered by key value so that item with the lowest value of key is at front and item with the highest value of key is at rear or vice versa. So we're assigned priority to item based on its key value. Lower the value, higher the priority. Following are the principal methods of a Priority Queue.A priority queue is an </a:t>
            </a:r>
            <a:r>
              <a:rPr lang="en-US" sz="1800" u="sng">
                <a:solidFill>
                  <a:schemeClr val="hlink"/>
                </a:solidFill>
                <a:latin typeface="Times New Roman"/>
                <a:ea typeface="Times New Roman"/>
                <a:cs typeface="Times New Roman"/>
                <a:sym typeface="Times New Roman"/>
                <a:hlinkClick r:id="rId3"/>
              </a:rPr>
              <a:t>abstract data type</a:t>
            </a:r>
            <a:r>
              <a:rPr lang="en-US" sz="1800">
                <a:solidFill>
                  <a:schemeClr val="dk1"/>
                </a:solidFill>
                <a:latin typeface="Times New Roman"/>
                <a:ea typeface="Times New Roman"/>
                <a:cs typeface="Times New Roman"/>
                <a:sym typeface="Times New Roman"/>
              </a:rPr>
              <a:t> similar to regular </a:t>
            </a:r>
            <a:r>
              <a:rPr lang="en-US" sz="1800" u="sng">
                <a:solidFill>
                  <a:schemeClr val="hlink"/>
                </a:solidFill>
                <a:latin typeface="Times New Roman"/>
                <a:ea typeface="Times New Roman"/>
                <a:cs typeface="Times New Roman"/>
                <a:sym typeface="Times New Roman"/>
                <a:hlinkClick r:id="rId4"/>
              </a:rPr>
              <a:t>queue</a:t>
            </a:r>
            <a:r>
              <a:rPr lang="en-US" sz="1800">
                <a:solidFill>
                  <a:schemeClr val="dk1"/>
                </a:solidFill>
                <a:latin typeface="Times New Roman"/>
                <a:ea typeface="Times New Roman"/>
                <a:cs typeface="Times New Roman"/>
                <a:sym typeface="Times New Roman"/>
              </a:rPr>
              <a:t> or </a:t>
            </a:r>
            <a:r>
              <a:rPr lang="en-US" sz="1800" u="sng">
                <a:solidFill>
                  <a:schemeClr val="hlink"/>
                </a:solidFill>
                <a:latin typeface="Times New Roman"/>
                <a:ea typeface="Times New Roman"/>
                <a:cs typeface="Times New Roman"/>
                <a:sym typeface="Times New Roman"/>
                <a:hlinkClick r:id="rId5"/>
              </a:rPr>
              <a:t>stack</a:t>
            </a:r>
            <a:r>
              <a:rPr lang="en-US" sz="1800">
                <a:solidFill>
                  <a:schemeClr val="dk1"/>
                </a:solidFill>
                <a:latin typeface="Times New Roman"/>
                <a:ea typeface="Times New Roman"/>
                <a:cs typeface="Times New Roman"/>
                <a:sym typeface="Times New Roman"/>
              </a:rPr>
              <a:t> data structure in which each element additionally has a "priority" associated with it. In a priority queue, an element with high priority is served before an element with low priority. In some implementations, if two elements have the same priority, they are served according to the order in which they were enqueued, while in other implementations, ordering of elements with the same priority is undefined.</a:t>
            </a:r>
            <a:endParaRPr sz="1800">
              <a:solidFill>
                <a:schemeClr val="dk1"/>
              </a:solidFill>
              <a:latin typeface="Times New Roman"/>
              <a:ea typeface="Times New Roman"/>
              <a:cs typeface="Times New Roman"/>
              <a:sym typeface="Times New Roman"/>
            </a:endParaRPr>
          </a:p>
        </p:txBody>
      </p:sp>
      <p:grpSp>
        <p:nvGrpSpPr>
          <p:cNvPr id="2" name="object 5"/>
          <p:cNvGrpSpPr>
            <a:grpSpLocks/>
          </p:cNvGrpSpPr>
          <p:nvPr/>
        </p:nvGrpSpPr>
        <p:grpSpPr bwMode="auto">
          <a:xfrm>
            <a:off x="0" y="0"/>
            <a:ext cx="12192000" cy="6858000"/>
            <a:chOff x="0" y="0"/>
            <a:chExt cx="16217900" cy="9118600"/>
          </a:xfrm>
        </p:grpSpPr>
        <p:sp>
          <p:nvSpPr>
            <p:cNvPr id="4" name="object 6"/>
            <p:cNvSpPr>
              <a:spLocks noChangeArrowheads="1"/>
            </p:cNvSpPr>
            <p:nvPr/>
          </p:nvSpPr>
          <p:spPr bwMode="auto">
            <a:xfrm>
              <a:off x="0" y="0"/>
              <a:ext cx="1003300" cy="9118600"/>
            </a:xfrm>
            <a:prstGeom prst="rect">
              <a:avLst/>
            </a:prstGeom>
            <a:blipFill dpi="0" rotWithShape="1">
              <a:blip r:embed="rId6"/>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9"/>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600"/>
              <a:buFont typeface="Arial"/>
              <a:buNone/>
            </a:pPr>
            <a:r>
              <a:rPr lang="en-US">
                <a:solidFill>
                  <a:srgbClr val="000000"/>
                </a:solidFill>
                <a:latin typeface="Arial"/>
                <a:ea typeface="Arial"/>
                <a:cs typeface="Arial"/>
                <a:sym typeface="Arial"/>
              </a:rPr>
              <a:t>Operations</a:t>
            </a:r>
            <a:br>
              <a:rPr lang="en-US">
                <a:solidFill>
                  <a:srgbClr val="000000"/>
                </a:solidFill>
                <a:latin typeface="Arial"/>
                <a:ea typeface="Arial"/>
                <a:cs typeface="Arial"/>
                <a:sym typeface="Arial"/>
              </a:rPr>
            </a:br>
            <a:endParaRPr/>
          </a:p>
        </p:txBody>
      </p:sp>
      <p:sp>
        <p:nvSpPr>
          <p:cNvPr id="170" name="Google Shape;170;p19"/>
          <p:cNvSpPr txBox="1">
            <a:spLocks noGrp="1"/>
          </p:cNvSpPr>
          <p:nvPr>
            <p:ph type="body" idx="1"/>
          </p:nvPr>
        </p:nvSpPr>
        <p:spPr>
          <a:xfrm>
            <a:off x="1409584" y="1320227"/>
            <a:ext cx="10370040" cy="5095611"/>
          </a:xfrm>
          <a:prstGeom prst="rect">
            <a:avLst/>
          </a:prstGeom>
          <a:solidFill>
            <a:srgbClr val="FFFFFF"/>
          </a:solidFill>
          <a:ln>
            <a:noFill/>
          </a:ln>
        </p:spPr>
        <p:txBody>
          <a:bodyPr spcFirstLastPara="1" wrap="square" lIns="253900" tIns="31725" rIns="0" bIns="15850" anchor="ctr" anchorCtr="0">
            <a:noAutofit/>
          </a:bodyPr>
          <a:lstStyle/>
          <a:p>
            <a:pPr marL="0" marR="0" lvl="0" indent="0" algn="l" rtl="0">
              <a:lnSpc>
                <a:spcPct val="100000"/>
              </a:lnSpc>
              <a:spcBef>
                <a:spcPts val="0"/>
              </a:spcBef>
              <a:spcAft>
                <a:spcPts val="0"/>
              </a:spcAft>
              <a:buClr>
                <a:srgbClr val="202122"/>
              </a:buClr>
              <a:buSzPts val="2000"/>
              <a:buFont typeface="Noto Sans Symbols"/>
              <a:buNone/>
            </a:pPr>
            <a:r>
              <a:rPr lang="en-US" sz="2000" b="0" i="0" u="none" strike="noStrike" cap="none">
                <a:solidFill>
                  <a:srgbClr val="202122"/>
                </a:solidFill>
                <a:latin typeface="Arial"/>
                <a:ea typeface="Arial"/>
                <a:cs typeface="Arial"/>
                <a:sym typeface="Arial"/>
              </a:rPr>
              <a:t>A priority queue must at least support the following operations:</a:t>
            </a:r>
            <a:endParaRPr/>
          </a:p>
          <a:p>
            <a:pPr marL="0" marR="0" lvl="0" indent="0" algn="l" rtl="0">
              <a:lnSpc>
                <a:spcPct val="100000"/>
              </a:lnSpc>
              <a:spcBef>
                <a:spcPts val="0"/>
              </a:spcBef>
              <a:spcAft>
                <a:spcPts val="0"/>
              </a:spcAft>
              <a:buClr>
                <a:schemeClr val="dk1"/>
              </a:buClr>
              <a:buSzPts val="2800"/>
              <a:buFont typeface="Noto Sans Symbols"/>
              <a:buNone/>
            </a:pPr>
            <a:endParaRPr sz="2800" b="0" i="0" u="none" strike="noStrike" cap="none">
              <a:solidFill>
                <a:schemeClr val="dk1"/>
              </a:solidFill>
              <a:latin typeface="Arial"/>
              <a:ea typeface="Arial"/>
              <a:cs typeface="Arial"/>
              <a:sym typeface="Arial"/>
            </a:endParaRPr>
          </a:p>
          <a:p>
            <a:pPr marL="0" marR="0" lvl="0" indent="-127000" algn="l" rtl="0">
              <a:lnSpc>
                <a:spcPct val="100000"/>
              </a:lnSpc>
              <a:spcBef>
                <a:spcPts val="0"/>
              </a:spcBef>
              <a:spcAft>
                <a:spcPts val="0"/>
              </a:spcAft>
              <a:buClr>
                <a:srgbClr val="202122"/>
              </a:buClr>
              <a:buSzPts val="2000"/>
              <a:buFont typeface="Noto Sans Symbols"/>
              <a:buChar char="●"/>
            </a:pPr>
            <a:r>
              <a:rPr lang="en-US" sz="2000" b="0" i="1" u="none" strike="noStrike" cap="none">
                <a:solidFill>
                  <a:srgbClr val="202122"/>
                </a:solidFill>
                <a:latin typeface="Arial"/>
                <a:ea typeface="Arial"/>
                <a:cs typeface="Arial"/>
                <a:sym typeface="Arial"/>
              </a:rPr>
              <a:t>is_empty</a:t>
            </a:r>
            <a:r>
              <a:rPr lang="en-US" sz="2000" b="0" i="0" u="none" strike="noStrike" cap="none">
                <a:solidFill>
                  <a:srgbClr val="202122"/>
                </a:solidFill>
                <a:latin typeface="Arial"/>
                <a:ea typeface="Arial"/>
                <a:cs typeface="Arial"/>
                <a:sym typeface="Arial"/>
              </a:rPr>
              <a:t>: check whether the queue has no elements.</a:t>
            </a:r>
            <a:endParaRPr/>
          </a:p>
          <a:p>
            <a:pPr marL="0" marR="0" lvl="0" indent="-127000" algn="l" rtl="0">
              <a:lnSpc>
                <a:spcPct val="100000"/>
              </a:lnSpc>
              <a:spcBef>
                <a:spcPts val="0"/>
              </a:spcBef>
              <a:spcAft>
                <a:spcPts val="0"/>
              </a:spcAft>
              <a:buClr>
                <a:srgbClr val="202122"/>
              </a:buClr>
              <a:buSzPts val="2000"/>
              <a:buFont typeface="Noto Sans Symbols"/>
              <a:buChar char="●"/>
            </a:pPr>
            <a:r>
              <a:rPr lang="en-US" sz="2000" b="0" i="1" u="none" strike="noStrike" cap="none">
                <a:solidFill>
                  <a:srgbClr val="202122"/>
                </a:solidFill>
                <a:latin typeface="Arial"/>
                <a:ea typeface="Arial"/>
                <a:cs typeface="Arial"/>
                <a:sym typeface="Arial"/>
              </a:rPr>
              <a:t>insert_with_priority</a:t>
            </a:r>
            <a:r>
              <a:rPr lang="en-US" sz="2000" b="0" i="0" u="none" strike="noStrike" cap="none">
                <a:solidFill>
                  <a:srgbClr val="202122"/>
                </a:solidFill>
                <a:latin typeface="Arial"/>
                <a:ea typeface="Arial"/>
                <a:cs typeface="Arial"/>
                <a:sym typeface="Arial"/>
              </a:rPr>
              <a:t>: add an </a:t>
            </a:r>
            <a:r>
              <a:rPr lang="en-US" sz="2000" b="0" i="0" u="sng" strike="noStrike" cap="none">
                <a:solidFill>
                  <a:schemeClr val="hlink"/>
                </a:solidFill>
                <a:latin typeface="Arial"/>
                <a:ea typeface="Arial"/>
                <a:cs typeface="Arial"/>
                <a:sym typeface="Arial"/>
                <a:hlinkClick r:id="rId3"/>
              </a:rPr>
              <a:t>element</a:t>
            </a:r>
            <a:r>
              <a:rPr lang="en-US" sz="2000" b="0" i="0" u="none" strike="noStrike" cap="none">
                <a:solidFill>
                  <a:srgbClr val="202122"/>
                </a:solidFill>
                <a:latin typeface="Arial"/>
                <a:ea typeface="Arial"/>
                <a:cs typeface="Arial"/>
                <a:sym typeface="Arial"/>
              </a:rPr>
              <a:t> to the </a:t>
            </a:r>
            <a:r>
              <a:rPr lang="en-US" sz="2000" b="0" i="0" u="sng" strike="noStrike" cap="none">
                <a:solidFill>
                  <a:schemeClr val="hlink"/>
                </a:solidFill>
                <a:latin typeface="Arial"/>
                <a:ea typeface="Arial"/>
                <a:cs typeface="Arial"/>
                <a:sym typeface="Arial"/>
                <a:hlinkClick r:id="rId4"/>
              </a:rPr>
              <a:t>queue</a:t>
            </a:r>
            <a:r>
              <a:rPr lang="en-US" sz="2000" b="0" i="0" u="none" strike="noStrike" cap="none">
                <a:solidFill>
                  <a:srgbClr val="202122"/>
                </a:solidFill>
                <a:latin typeface="Arial"/>
                <a:ea typeface="Arial"/>
                <a:cs typeface="Arial"/>
                <a:sym typeface="Arial"/>
              </a:rPr>
              <a:t> with an associated priority.</a:t>
            </a:r>
            <a:endParaRPr/>
          </a:p>
          <a:p>
            <a:pPr marL="0" marR="0" lvl="0" indent="-127000" algn="l" rtl="0">
              <a:lnSpc>
                <a:spcPct val="100000"/>
              </a:lnSpc>
              <a:spcBef>
                <a:spcPts val="0"/>
              </a:spcBef>
              <a:spcAft>
                <a:spcPts val="0"/>
              </a:spcAft>
              <a:buClr>
                <a:srgbClr val="202122"/>
              </a:buClr>
              <a:buSzPts val="2000"/>
              <a:buFont typeface="Noto Sans Symbols"/>
              <a:buChar char="●"/>
            </a:pPr>
            <a:r>
              <a:rPr lang="en-US" sz="2000" b="0" i="1" u="none" strike="noStrike" cap="none">
                <a:solidFill>
                  <a:srgbClr val="202122"/>
                </a:solidFill>
                <a:latin typeface="Arial"/>
                <a:ea typeface="Arial"/>
                <a:cs typeface="Arial"/>
                <a:sym typeface="Arial"/>
              </a:rPr>
              <a:t>pull_highest_priority_element</a:t>
            </a:r>
            <a:r>
              <a:rPr lang="en-US" sz="2000" b="0" i="0" u="none" strike="noStrike" cap="none">
                <a:solidFill>
                  <a:srgbClr val="202122"/>
                </a:solidFill>
                <a:latin typeface="Arial"/>
                <a:ea typeface="Arial"/>
                <a:cs typeface="Arial"/>
                <a:sym typeface="Arial"/>
              </a:rPr>
              <a:t>: remove the element from the queue that has the </a:t>
            </a:r>
            <a:r>
              <a:rPr lang="en-US" sz="2000" b="0" i="1" u="none" strike="noStrike" cap="none">
                <a:solidFill>
                  <a:srgbClr val="202122"/>
                </a:solidFill>
                <a:latin typeface="Arial"/>
                <a:ea typeface="Arial"/>
                <a:cs typeface="Arial"/>
                <a:sym typeface="Arial"/>
              </a:rPr>
              <a:t>highest priority</a:t>
            </a:r>
            <a:r>
              <a:rPr lang="en-US" sz="2000" b="0" i="0" u="none" strike="noStrike" cap="none">
                <a:solidFill>
                  <a:srgbClr val="202122"/>
                </a:solidFill>
                <a:latin typeface="Arial"/>
                <a:ea typeface="Arial"/>
                <a:cs typeface="Arial"/>
                <a:sym typeface="Arial"/>
              </a:rPr>
              <a:t>, and return it.</a:t>
            </a:r>
            <a:endParaRPr/>
          </a:p>
          <a:p>
            <a:pPr marL="457200" marR="0" lvl="1" indent="-457200" algn="l" rtl="0">
              <a:lnSpc>
                <a:spcPct val="100000"/>
              </a:lnSpc>
              <a:spcBef>
                <a:spcPts val="0"/>
              </a:spcBef>
              <a:spcAft>
                <a:spcPts val="0"/>
              </a:spcAft>
              <a:buClr>
                <a:srgbClr val="202122"/>
              </a:buClr>
              <a:buSzPts val="2000"/>
              <a:buFont typeface="Noto Sans Symbols"/>
              <a:buNone/>
            </a:pPr>
            <a:r>
              <a:rPr lang="en-US" sz="2000" b="0" i="0" u="none" strike="noStrike" cap="none">
                <a:solidFill>
                  <a:srgbClr val="202122"/>
                </a:solidFill>
                <a:latin typeface="Arial"/>
                <a:ea typeface="Arial"/>
                <a:cs typeface="Arial"/>
                <a:sym typeface="Arial"/>
              </a:rPr>
              <a:t>This is also known as "</a:t>
            </a:r>
            <a:r>
              <a:rPr lang="en-US" sz="2000" b="0" i="1" u="none" strike="noStrike" cap="none">
                <a:solidFill>
                  <a:srgbClr val="202122"/>
                </a:solidFill>
                <a:latin typeface="Arial"/>
                <a:ea typeface="Arial"/>
                <a:cs typeface="Arial"/>
                <a:sym typeface="Arial"/>
              </a:rPr>
              <a:t>pop_element(Off)</a:t>
            </a:r>
            <a:r>
              <a:rPr lang="en-US" sz="2000" b="0" i="0" u="none" strike="noStrike" cap="none">
                <a:solidFill>
                  <a:srgbClr val="202122"/>
                </a:solidFill>
                <a:latin typeface="Arial"/>
                <a:ea typeface="Arial"/>
                <a:cs typeface="Arial"/>
                <a:sym typeface="Arial"/>
              </a:rPr>
              <a:t>", "</a:t>
            </a:r>
            <a:r>
              <a:rPr lang="en-US" sz="2000" b="0" i="1" u="none" strike="noStrike" cap="none">
                <a:solidFill>
                  <a:srgbClr val="202122"/>
                </a:solidFill>
                <a:latin typeface="Arial"/>
                <a:ea typeface="Arial"/>
                <a:cs typeface="Arial"/>
                <a:sym typeface="Arial"/>
              </a:rPr>
              <a:t>get_maximum_element</a:t>
            </a:r>
            <a:r>
              <a:rPr lang="en-US" sz="2000" b="0" i="0" u="none" strike="noStrike" cap="none">
                <a:solidFill>
                  <a:srgbClr val="202122"/>
                </a:solidFill>
                <a:latin typeface="Arial"/>
                <a:ea typeface="Arial"/>
                <a:cs typeface="Arial"/>
                <a:sym typeface="Arial"/>
              </a:rPr>
              <a:t>" or "</a:t>
            </a:r>
            <a:r>
              <a:rPr lang="en-US" sz="2000" b="0" i="1" u="none" strike="noStrike" cap="none">
                <a:solidFill>
                  <a:srgbClr val="202122"/>
                </a:solidFill>
                <a:latin typeface="Arial"/>
                <a:ea typeface="Arial"/>
                <a:cs typeface="Arial"/>
                <a:sym typeface="Arial"/>
              </a:rPr>
              <a:t>get_front(most)_element</a:t>
            </a:r>
            <a:r>
              <a:rPr lang="en-US" sz="2000" b="0" i="0" u="none" strike="noStrike" cap="none">
                <a:solidFill>
                  <a:srgbClr val="202122"/>
                </a:solidFill>
                <a:latin typeface="Arial"/>
                <a:ea typeface="Arial"/>
                <a:cs typeface="Arial"/>
                <a:sym typeface="Arial"/>
              </a:rPr>
              <a:t>".</a:t>
            </a:r>
            <a:endParaRPr/>
          </a:p>
          <a:p>
            <a:pPr marL="457200" marR="0" lvl="1" indent="-457200" algn="l" rtl="0">
              <a:lnSpc>
                <a:spcPct val="100000"/>
              </a:lnSpc>
              <a:spcBef>
                <a:spcPts val="0"/>
              </a:spcBef>
              <a:spcAft>
                <a:spcPts val="0"/>
              </a:spcAft>
              <a:buClr>
                <a:schemeClr val="dk1"/>
              </a:buClr>
              <a:buSzPts val="2000"/>
              <a:buFont typeface="Noto Sans Symbols"/>
              <a:buNone/>
            </a:pPr>
            <a:endParaRPr sz="2000" b="0" i="0" u="none" strike="noStrike" cap="none">
              <a:solidFill>
                <a:srgbClr val="202122"/>
              </a:solidFill>
              <a:latin typeface="Arial"/>
              <a:ea typeface="Arial"/>
              <a:cs typeface="Arial"/>
              <a:sym typeface="Arial"/>
            </a:endParaRPr>
          </a:p>
          <a:p>
            <a:pPr marL="457200" marR="0" lvl="1" indent="-457200" algn="l" rtl="0">
              <a:lnSpc>
                <a:spcPct val="100000"/>
              </a:lnSpc>
              <a:spcBef>
                <a:spcPts val="0"/>
              </a:spcBef>
              <a:spcAft>
                <a:spcPts val="0"/>
              </a:spcAft>
              <a:buClr>
                <a:srgbClr val="202122"/>
              </a:buClr>
              <a:buSzPts val="2000"/>
              <a:buFont typeface="Noto Sans Symbols"/>
              <a:buNone/>
            </a:pPr>
            <a:r>
              <a:rPr lang="en-US" sz="2000" b="0" i="0" u="none" strike="noStrike" cap="none">
                <a:solidFill>
                  <a:srgbClr val="202122"/>
                </a:solidFill>
                <a:latin typeface="Arial"/>
                <a:ea typeface="Arial"/>
                <a:cs typeface="Arial"/>
                <a:sym typeface="Arial"/>
              </a:rPr>
              <a:t>Some conventions reverse the order of priorities, considering lower values to be higher priority, so this may also be known as "</a:t>
            </a:r>
            <a:r>
              <a:rPr lang="en-US" sz="2000" b="0" i="1" u="none" strike="noStrike" cap="none">
                <a:solidFill>
                  <a:srgbClr val="202122"/>
                </a:solidFill>
                <a:latin typeface="Arial"/>
                <a:ea typeface="Arial"/>
                <a:cs typeface="Arial"/>
                <a:sym typeface="Arial"/>
              </a:rPr>
              <a:t>get_minimum_element</a:t>
            </a:r>
            <a:r>
              <a:rPr lang="en-US" sz="2000" b="0" i="0" u="none" strike="noStrike" cap="none">
                <a:solidFill>
                  <a:srgbClr val="202122"/>
                </a:solidFill>
                <a:latin typeface="Arial"/>
                <a:ea typeface="Arial"/>
                <a:cs typeface="Arial"/>
                <a:sym typeface="Arial"/>
              </a:rPr>
              <a:t>", and is often referred to as "</a:t>
            </a:r>
            <a:r>
              <a:rPr lang="en-US" sz="2000" b="0" i="1" u="none" strike="noStrike" cap="none">
                <a:solidFill>
                  <a:srgbClr val="202122"/>
                </a:solidFill>
                <a:latin typeface="Arial"/>
                <a:ea typeface="Arial"/>
                <a:cs typeface="Arial"/>
                <a:sym typeface="Arial"/>
              </a:rPr>
              <a:t>get-min</a:t>
            </a:r>
            <a:r>
              <a:rPr lang="en-US" sz="2000" b="0" i="0" u="none" strike="noStrike" cap="none">
                <a:solidFill>
                  <a:srgbClr val="202122"/>
                </a:solidFill>
                <a:latin typeface="Arial"/>
                <a:ea typeface="Arial"/>
                <a:cs typeface="Arial"/>
                <a:sym typeface="Arial"/>
              </a:rPr>
              <a:t>" in the literature.</a:t>
            </a:r>
            <a:endParaRPr/>
          </a:p>
          <a:p>
            <a:pPr marL="457200" marR="0" lvl="1" indent="-457200" algn="l" rtl="0">
              <a:lnSpc>
                <a:spcPct val="100000"/>
              </a:lnSpc>
              <a:spcBef>
                <a:spcPts val="0"/>
              </a:spcBef>
              <a:spcAft>
                <a:spcPts val="0"/>
              </a:spcAft>
              <a:buClr>
                <a:srgbClr val="202122"/>
              </a:buClr>
              <a:buSzPts val="2000"/>
              <a:buFont typeface="Noto Sans Symbols"/>
              <a:buNone/>
            </a:pPr>
            <a:r>
              <a:rPr lang="en-US" sz="2000" b="0" i="0" u="none" strike="noStrike" cap="none">
                <a:solidFill>
                  <a:srgbClr val="202122"/>
                </a:solidFill>
                <a:latin typeface="Arial"/>
                <a:ea typeface="Arial"/>
                <a:cs typeface="Arial"/>
                <a:sym typeface="Arial"/>
              </a:rPr>
              <a:t>This may instead be specified as separate "</a:t>
            </a:r>
            <a:r>
              <a:rPr lang="en-US" sz="2000" b="0" i="1" u="none" strike="noStrike" cap="none">
                <a:solidFill>
                  <a:srgbClr val="202122"/>
                </a:solidFill>
                <a:latin typeface="Arial"/>
                <a:ea typeface="Arial"/>
                <a:cs typeface="Arial"/>
                <a:sym typeface="Arial"/>
              </a:rPr>
              <a:t>peek_at_highest_priority_element</a:t>
            </a:r>
            <a:r>
              <a:rPr lang="en-US" sz="2000" b="0" i="0" u="none" strike="noStrike" cap="none">
                <a:solidFill>
                  <a:srgbClr val="202122"/>
                </a:solidFill>
                <a:latin typeface="Arial"/>
                <a:ea typeface="Arial"/>
                <a:cs typeface="Arial"/>
                <a:sym typeface="Arial"/>
              </a:rPr>
              <a:t>" and "</a:t>
            </a:r>
            <a:r>
              <a:rPr lang="en-US" sz="2000" b="0" i="1" u="none" strike="noStrike" cap="none">
                <a:solidFill>
                  <a:srgbClr val="202122"/>
                </a:solidFill>
                <a:latin typeface="Arial"/>
                <a:ea typeface="Arial"/>
                <a:cs typeface="Arial"/>
                <a:sym typeface="Arial"/>
              </a:rPr>
              <a:t>delete_element</a:t>
            </a:r>
            <a:r>
              <a:rPr lang="en-US" sz="2000" b="0" i="0" u="none" strike="noStrike" cap="none">
                <a:solidFill>
                  <a:srgbClr val="202122"/>
                </a:solidFill>
                <a:latin typeface="Arial"/>
                <a:ea typeface="Arial"/>
                <a:cs typeface="Arial"/>
                <a:sym typeface="Arial"/>
              </a:rPr>
              <a:t>" functions, which can be combined to produce "</a:t>
            </a:r>
            <a:r>
              <a:rPr lang="en-US" sz="2000" b="0" i="1" u="none" strike="noStrike" cap="none">
                <a:solidFill>
                  <a:srgbClr val="202122"/>
                </a:solidFill>
                <a:latin typeface="Arial"/>
                <a:ea typeface="Arial"/>
                <a:cs typeface="Arial"/>
                <a:sym typeface="Arial"/>
              </a:rPr>
              <a:t>pull_highest_priority_element</a:t>
            </a:r>
            <a:r>
              <a:rPr lang="en-US" sz="2000" b="0" i="0" u="none" strike="noStrike" cap="none">
                <a:solidFill>
                  <a:srgbClr val="202122"/>
                </a:solidFill>
                <a:latin typeface="Arial"/>
                <a:ea typeface="Arial"/>
                <a:cs typeface="Arial"/>
                <a:sym typeface="Arial"/>
              </a:rPr>
              <a:t>".</a:t>
            </a:r>
            <a:endParaRPr/>
          </a:p>
          <a:p>
            <a:pPr marL="0" marR="0" lvl="0" indent="0" algn="l" rtl="0">
              <a:lnSpc>
                <a:spcPct val="100000"/>
              </a:lnSpc>
              <a:spcBef>
                <a:spcPts val="0"/>
              </a:spcBef>
              <a:spcAft>
                <a:spcPts val="0"/>
              </a:spcAft>
              <a:buClr>
                <a:schemeClr val="dk1"/>
              </a:buClr>
              <a:buSzPts val="2000"/>
              <a:buFont typeface="Noto Sans Symbols"/>
              <a:buNone/>
            </a:pPr>
            <a:endParaRPr sz="2000" b="0" i="0" u="none" strike="noStrike" cap="none">
              <a:solidFill>
                <a:schemeClr val="dk1"/>
              </a:solidFill>
              <a:latin typeface="Arial"/>
              <a:ea typeface="Arial"/>
              <a:cs typeface="Arial"/>
              <a:sym typeface="Arial"/>
            </a:endParaRPr>
          </a:p>
        </p:txBody>
      </p:sp>
      <p:grpSp>
        <p:nvGrpSpPr>
          <p:cNvPr id="2" name="object 5"/>
          <p:cNvGrpSpPr>
            <a:grpSpLocks/>
          </p:cNvGrpSpPr>
          <p:nvPr/>
        </p:nvGrpSpPr>
        <p:grpSpPr bwMode="auto">
          <a:xfrm>
            <a:off x="0" y="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5"/>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0"/>
          <p:cNvPicPr preferRelativeResize="0"/>
          <p:nvPr/>
        </p:nvPicPr>
        <p:blipFill rotWithShape="1">
          <a:blip r:embed="rId3">
            <a:alphaModFix/>
          </a:blip>
          <a:srcRect b="12548"/>
          <a:stretch/>
        </p:blipFill>
        <p:spPr>
          <a:xfrm>
            <a:off x="793375" y="1290918"/>
            <a:ext cx="11398625" cy="4975412"/>
          </a:xfrm>
          <a:prstGeom prst="rect">
            <a:avLst/>
          </a:prstGeom>
          <a:noFill/>
          <a:ln>
            <a:noFill/>
          </a:ln>
        </p:spPr>
      </p:pic>
      <p:grpSp>
        <p:nvGrpSpPr>
          <p:cNvPr id="2" name="object 5"/>
          <p:cNvGrpSpPr>
            <a:grpSpLocks/>
          </p:cNvGrpSpPr>
          <p:nvPr/>
        </p:nvGrpSpPr>
        <p:grpSpPr bwMode="auto">
          <a:xfrm>
            <a:off x="0" y="0"/>
            <a:ext cx="12192000" cy="6858000"/>
            <a:chOff x="0" y="0"/>
            <a:chExt cx="16217900" cy="9118600"/>
          </a:xfrm>
        </p:grpSpPr>
        <p:sp>
          <p:nvSpPr>
            <p:cNvPr id="4"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1"/>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68DBA"/>
              </a:buClr>
              <a:buSzPts val="3600"/>
              <a:buFont typeface="Century Gothic"/>
              <a:buNone/>
            </a:pPr>
            <a:r>
              <a:rPr lang="en-US"/>
              <a:t>Priority Queue Representation</a:t>
            </a:r>
            <a:br>
              <a:rPr lang="en-US"/>
            </a:br>
            <a:endParaRPr/>
          </a:p>
        </p:txBody>
      </p:sp>
      <p:pic>
        <p:nvPicPr>
          <p:cNvPr id="181" name="Google Shape;181;p21" descr="Queue"/>
          <p:cNvPicPr preferRelativeResize="0">
            <a:picLocks noGrp="1"/>
          </p:cNvPicPr>
          <p:nvPr>
            <p:ph type="body" idx="1"/>
          </p:nvPr>
        </p:nvPicPr>
        <p:blipFill rotWithShape="1">
          <a:blip r:embed="rId3">
            <a:alphaModFix/>
          </a:blip>
          <a:srcRect/>
          <a:stretch/>
        </p:blipFill>
        <p:spPr>
          <a:xfrm>
            <a:off x="4862781" y="1394012"/>
            <a:ext cx="2185987" cy="3778250"/>
          </a:xfrm>
          <a:prstGeom prst="rect">
            <a:avLst/>
          </a:prstGeom>
          <a:noFill/>
          <a:ln>
            <a:noFill/>
          </a:ln>
        </p:spPr>
      </p:pic>
      <p:sp>
        <p:nvSpPr>
          <p:cNvPr id="182" name="Google Shape;182;p21"/>
          <p:cNvSpPr/>
          <p:nvPr/>
        </p:nvSpPr>
        <p:spPr>
          <a:xfrm>
            <a:off x="1546412" y="5203500"/>
            <a:ext cx="10645588" cy="1477328"/>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800">
                <a:solidFill>
                  <a:srgbClr val="000000"/>
                </a:solidFill>
                <a:latin typeface="Arial"/>
                <a:ea typeface="Arial"/>
                <a:cs typeface="Arial"/>
                <a:sym typeface="Arial"/>
              </a:rPr>
              <a:t>We're going to implement Queue using array in this article. There is few more operations supported by queue which are following.</a:t>
            </a:r>
            <a:endParaRPr/>
          </a:p>
          <a:p>
            <a:pPr marL="0" marR="0" lvl="0" indent="-114300" algn="just" rtl="0">
              <a:spcBef>
                <a:spcPts val="0"/>
              </a:spcBef>
              <a:spcAft>
                <a:spcPts val="0"/>
              </a:spcAft>
              <a:buClr>
                <a:srgbClr val="000000"/>
              </a:buClr>
              <a:buSzPts val="1800"/>
              <a:buFont typeface="Arial"/>
              <a:buChar char="•"/>
            </a:pPr>
            <a:r>
              <a:rPr lang="en-US" sz="1800" b="1">
                <a:solidFill>
                  <a:srgbClr val="000000"/>
                </a:solidFill>
                <a:latin typeface="Arial"/>
                <a:ea typeface="Arial"/>
                <a:cs typeface="Arial"/>
                <a:sym typeface="Arial"/>
              </a:rPr>
              <a:t>Peek</a:t>
            </a:r>
            <a:r>
              <a:rPr lang="en-US" sz="1800">
                <a:solidFill>
                  <a:srgbClr val="000000"/>
                </a:solidFill>
                <a:latin typeface="Arial"/>
                <a:ea typeface="Arial"/>
                <a:cs typeface="Arial"/>
                <a:sym typeface="Arial"/>
              </a:rPr>
              <a:t> − get the element at front of the queue.</a:t>
            </a:r>
            <a:endParaRPr/>
          </a:p>
          <a:p>
            <a:pPr marL="0" marR="0" lvl="0" indent="-114300" algn="just" rtl="0">
              <a:spcBef>
                <a:spcPts val="0"/>
              </a:spcBef>
              <a:spcAft>
                <a:spcPts val="0"/>
              </a:spcAft>
              <a:buClr>
                <a:srgbClr val="000000"/>
              </a:buClr>
              <a:buSzPts val="1800"/>
              <a:buFont typeface="Arial"/>
              <a:buChar char="•"/>
            </a:pPr>
            <a:r>
              <a:rPr lang="en-US" sz="1800" b="1">
                <a:solidFill>
                  <a:srgbClr val="000000"/>
                </a:solidFill>
                <a:latin typeface="Arial"/>
                <a:ea typeface="Arial"/>
                <a:cs typeface="Arial"/>
                <a:sym typeface="Arial"/>
              </a:rPr>
              <a:t>isFull</a:t>
            </a:r>
            <a:r>
              <a:rPr lang="en-US" sz="1800">
                <a:solidFill>
                  <a:srgbClr val="000000"/>
                </a:solidFill>
                <a:latin typeface="Arial"/>
                <a:ea typeface="Arial"/>
                <a:cs typeface="Arial"/>
                <a:sym typeface="Arial"/>
              </a:rPr>
              <a:t> − check if queue is full.</a:t>
            </a:r>
            <a:endParaRPr/>
          </a:p>
          <a:p>
            <a:pPr marL="0" marR="0" lvl="0" indent="-114300" algn="just" rtl="0">
              <a:spcBef>
                <a:spcPts val="0"/>
              </a:spcBef>
              <a:spcAft>
                <a:spcPts val="0"/>
              </a:spcAft>
              <a:buClr>
                <a:srgbClr val="000000"/>
              </a:buClr>
              <a:buSzPts val="1800"/>
              <a:buFont typeface="Arial"/>
              <a:buChar char="•"/>
            </a:pPr>
            <a:r>
              <a:rPr lang="en-US" sz="1800" b="1">
                <a:solidFill>
                  <a:srgbClr val="000000"/>
                </a:solidFill>
                <a:latin typeface="Arial"/>
                <a:ea typeface="Arial"/>
                <a:cs typeface="Arial"/>
                <a:sym typeface="Arial"/>
              </a:rPr>
              <a:t>isEmpty</a:t>
            </a:r>
            <a:r>
              <a:rPr lang="en-US" sz="1800">
                <a:solidFill>
                  <a:srgbClr val="000000"/>
                </a:solidFill>
                <a:latin typeface="Arial"/>
                <a:ea typeface="Arial"/>
                <a:cs typeface="Arial"/>
                <a:sym typeface="Arial"/>
              </a:rPr>
              <a:t> − check if queue is empty.</a:t>
            </a:r>
            <a:endParaRPr sz="1800" b="0" i="0">
              <a:solidFill>
                <a:srgbClr val="000000"/>
              </a:solidFill>
              <a:latin typeface="Arial"/>
              <a:ea typeface="Arial"/>
              <a:cs typeface="Arial"/>
              <a:sym typeface="Arial"/>
            </a:endParaRPr>
          </a:p>
        </p:txBody>
      </p:sp>
      <p:grpSp>
        <p:nvGrpSpPr>
          <p:cNvPr id="2" name="object 5"/>
          <p:cNvGrpSpPr>
            <a:grpSpLocks/>
          </p:cNvGrpSpPr>
          <p:nvPr/>
        </p:nvGrpSpPr>
        <p:grpSpPr bwMode="auto">
          <a:xfrm>
            <a:off x="0" y="0"/>
            <a:ext cx="12192000" cy="6858000"/>
            <a:chOff x="0" y="0"/>
            <a:chExt cx="16217900" cy="9118600"/>
          </a:xfrm>
        </p:grpSpPr>
        <p:sp>
          <p:nvSpPr>
            <p:cNvPr id="6"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4" descr="Data Structure&#10;Linear&#10;Array&#10;Linked list&#10;Stack&#10;Queue&#10;Primitive DS Non-Primitive DS&#10;Non Linear&#10;Tree&#10;Graph&#10;Integer&#10;Float&#10;Char..."/>
          <p:cNvPicPr preferRelativeResize="0"/>
          <p:nvPr/>
        </p:nvPicPr>
        <p:blipFill rotWithShape="1">
          <a:blip r:embed="rId3">
            <a:alphaModFix/>
          </a:blip>
          <a:srcRect/>
          <a:stretch/>
        </p:blipFill>
        <p:spPr>
          <a:xfrm>
            <a:off x="0" y="-537883"/>
            <a:ext cx="12192000" cy="9153557"/>
          </a:xfrm>
          <a:prstGeom prst="rect">
            <a:avLst/>
          </a:prstGeom>
          <a:noFill/>
          <a:ln>
            <a:noFill/>
          </a:ln>
        </p:spPr>
      </p:pic>
      <p:grpSp>
        <p:nvGrpSpPr>
          <p:cNvPr id="3" name="object 5"/>
          <p:cNvGrpSpPr>
            <a:grpSpLocks/>
          </p:cNvGrpSpPr>
          <p:nvPr/>
        </p:nvGrpSpPr>
        <p:grpSpPr bwMode="auto">
          <a:xfrm>
            <a:off x="0" y="0"/>
            <a:ext cx="12192000" cy="6858000"/>
            <a:chOff x="0" y="0"/>
            <a:chExt cx="16217900" cy="9118600"/>
          </a:xfrm>
        </p:grpSpPr>
        <p:sp>
          <p:nvSpPr>
            <p:cNvPr id="4"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2"/>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600"/>
              <a:buFont typeface="Times New Roman"/>
              <a:buNone/>
            </a:pPr>
            <a:r>
              <a:rPr lang="en-US">
                <a:solidFill>
                  <a:schemeClr val="dk1"/>
                </a:solidFill>
                <a:latin typeface="Times New Roman"/>
                <a:ea typeface="Times New Roman"/>
                <a:cs typeface="Times New Roman"/>
                <a:sym typeface="Times New Roman"/>
              </a:rPr>
              <a:t>Insert / Enqueue Operation</a:t>
            </a:r>
            <a:br>
              <a:rPr lang="en-US">
                <a:solidFill>
                  <a:schemeClr val="dk1"/>
                </a:solidFill>
                <a:latin typeface="Times New Roman"/>
                <a:ea typeface="Times New Roman"/>
                <a:cs typeface="Times New Roman"/>
                <a:sym typeface="Times New Roman"/>
              </a:rPr>
            </a:br>
            <a:endParaRPr>
              <a:solidFill>
                <a:schemeClr val="dk1"/>
              </a:solidFill>
              <a:latin typeface="Times New Roman"/>
              <a:ea typeface="Times New Roman"/>
              <a:cs typeface="Times New Roman"/>
              <a:sym typeface="Times New Roman"/>
            </a:endParaRPr>
          </a:p>
        </p:txBody>
      </p:sp>
      <p:sp>
        <p:nvSpPr>
          <p:cNvPr id="188" name="Google Shape;188;p22"/>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800"/>
              <a:buChar char="🠶"/>
            </a:pPr>
            <a:r>
              <a:rPr lang="en-US">
                <a:solidFill>
                  <a:schemeClr val="dk1"/>
                </a:solidFill>
                <a:latin typeface="Times New Roman"/>
                <a:ea typeface="Times New Roman"/>
                <a:cs typeface="Times New Roman"/>
                <a:sym typeface="Times New Roman"/>
              </a:rPr>
              <a:t>Whenever an element is inserted into queue, priority queue inserts the item according to its order. Here we're assuming that data with high value has low priority.</a:t>
            </a:r>
            <a:br>
              <a:rPr lang="en-US">
                <a:solidFill>
                  <a:schemeClr val="dk1"/>
                </a:solidFill>
                <a:latin typeface="Times New Roman"/>
                <a:ea typeface="Times New Roman"/>
                <a:cs typeface="Times New Roman"/>
                <a:sym typeface="Times New Roman"/>
              </a:rPr>
            </a:br>
            <a:endParaRPr>
              <a:latin typeface="Times New Roman"/>
              <a:ea typeface="Times New Roman"/>
              <a:cs typeface="Times New Roman"/>
              <a:sym typeface="Times New Roman"/>
            </a:endParaRPr>
          </a:p>
        </p:txBody>
      </p:sp>
      <p:pic>
        <p:nvPicPr>
          <p:cNvPr id="189" name="Google Shape;189;p22" descr="Insert Operation"/>
          <p:cNvPicPr preferRelativeResize="0"/>
          <p:nvPr/>
        </p:nvPicPr>
        <p:blipFill rotWithShape="1">
          <a:blip r:embed="rId3">
            <a:alphaModFix/>
          </a:blip>
          <a:srcRect/>
          <a:stretch/>
        </p:blipFill>
        <p:spPr>
          <a:xfrm>
            <a:off x="2912221" y="2925762"/>
            <a:ext cx="6635190" cy="3352801"/>
          </a:xfrm>
          <a:prstGeom prst="rect">
            <a:avLst/>
          </a:prstGeom>
          <a:noFill/>
          <a:ln>
            <a:noFill/>
          </a:ln>
        </p:spPr>
      </p:pic>
      <p:grpSp>
        <p:nvGrpSpPr>
          <p:cNvPr id="2" name="object 5"/>
          <p:cNvGrpSpPr>
            <a:grpSpLocks/>
          </p:cNvGrpSpPr>
          <p:nvPr/>
        </p:nvGrpSpPr>
        <p:grpSpPr bwMode="auto">
          <a:xfrm>
            <a:off x="0" y="0"/>
            <a:ext cx="12192000" cy="6858000"/>
            <a:chOff x="0" y="0"/>
            <a:chExt cx="16217900" cy="9118600"/>
          </a:xfrm>
        </p:grpSpPr>
        <p:sp>
          <p:nvSpPr>
            <p:cNvPr id="6"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3"/>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68DBA"/>
              </a:buClr>
              <a:buSzPts val="3600"/>
              <a:buFont typeface="Century Gothic"/>
              <a:buNone/>
            </a:pPr>
            <a:endParaRPr/>
          </a:p>
        </p:txBody>
      </p:sp>
      <p:sp>
        <p:nvSpPr>
          <p:cNvPr id="195" name="Google Shape;195;p23"/>
          <p:cNvSpPr txBox="1">
            <a:spLocks noGrp="1"/>
          </p:cNvSpPr>
          <p:nvPr>
            <p:ph type="body" idx="1"/>
          </p:nvPr>
        </p:nvSpPr>
        <p:spPr>
          <a:xfrm>
            <a:off x="1371600" y="228600"/>
            <a:ext cx="8809343" cy="6629400"/>
          </a:xfrm>
          <a:prstGeom prst="rect">
            <a:avLst/>
          </a:prstGeom>
          <a:solidFill>
            <a:srgbClr val="EEEEEE"/>
          </a:solidFill>
          <a:ln>
            <a:noFill/>
          </a:ln>
        </p:spPr>
        <p:txBody>
          <a:bodyPr spcFirstLastPara="1" wrap="square" lIns="91425" tIns="0" rIns="91425" bIns="45700" anchor="ctr" anchorCtr="0">
            <a:noAutofit/>
          </a:bodyPr>
          <a:lstStyle/>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void insert(</a:t>
            </a:r>
            <a:r>
              <a:rPr lang="en-US" sz="1600" b="0" i="0" u="none" strike="noStrike" cap="none" dirty="0" err="1">
                <a:solidFill>
                  <a:schemeClr val="dk1"/>
                </a:solidFill>
                <a:latin typeface="Courier New"/>
                <a:ea typeface="Courier New"/>
                <a:cs typeface="Courier New"/>
                <a:sym typeface="Courier New"/>
              </a:rPr>
              <a:t>int</a:t>
            </a:r>
            <a:r>
              <a:rPr lang="en-US" sz="1600" b="0" i="0" u="none" strike="noStrike" cap="none" dirty="0">
                <a:solidFill>
                  <a:schemeClr val="dk1"/>
                </a:solidFill>
                <a:latin typeface="Courier New"/>
                <a:ea typeface="Courier New"/>
                <a:cs typeface="Courier New"/>
                <a:sym typeface="Courier New"/>
              </a:rPr>
              <a:t> data)</a:t>
            </a:r>
            <a:endParaRPr/>
          </a:p>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a:t>
            </a:r>
            <a:endParaRPr/>
          </a:p>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 </a:t>
            </a:r>
            <a:r>
              <a:rPr lang="en-US" sz="1600" b="0" i="0" u="none" strike="noStrike" cap="none" dirty="0" err="1">
                <a:solidFill>
                  <a:schemeClr val="dk1"/>
                </a:solidFill>
                <a:latin typeface="Courier New"/>
                <a:ea typeface="Courier New"/>
                <a:cs typeface="Courier New"/>
                <a:sym typeface="Courier New"/>
              </a:rPr>
              <a:t>int</a:t>
            </a:r>
            <a:r>
              <a:rPr lang="en-US" sz="1600" b="0" i="0" u="none" strike="noStrike" cap="none" dirty="0">
                <a:solidFill>
                  <a:schemeClr val="dk1"/>
                </a:solidFill>
                <a:latin typeface="Courier New"/>
                <a:ea typeface="Courier New"/>
                <a:cs typeface="Courier New"/>
                <a:sym typeface="Courier New"/>
              </a:rPr>
              <a:t> </a:t>
            </a:r>
            <a:r>
              <a:rPr lang="en-US" sz="1600" b="0" i="0" u="none" strike="noStrike" cap="none" dirty="0" err="1">
                <a:solidFill>
                  <a:schemeClr val="dk1"/>
                </a:solidFill>
                <a:latin typeface="Courier New"/>
                <a:ea typeface="Courier New"/>
                <a:cs typeface="Courier New"/>
                <a:sym typeface="Courier New"/>
              </a:rPr>
              <a:t>i</a:t>
            </a:r>
            <a:r>
              <a:rPr lang="en-US" sz="1600" b="0" i="0" u="none" strike="noStrike" cap="none" dirty="0">
                <a:solidFill>
                  <a:schemeClr val="dk1"/>
                </a:solidFill>
                <a:latin typeface="Courier New"/>
                <a:ea typeface="Courier New"/>
                <a:cs typeface="Courier New"/>
                <a:sym typeface="Courier New"/>
              </a:rPr>
              <a:t> = 0; </a:t>
            </a:r>
            <a:endParaRPr/>
          </a:p>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if(!</a:t>
            </a:r>
            <a:r>
              <a:rPr lang="en-US" sz="1600" b="0" i="0" u="none" strike="noStrike" cap="none" dirty="0" err="1">
                <a:solidFill>
                  <a:schemeClr val="dk1"/>
                </a:solidFill>
                <a:latin typeface="Courier New"/>
                <a:ea typeface="Courier New"/>
                <a:cs typeface="Courier New"/>
                <a:sym typeface="Courier New"/>
              </a:rPr>
              <a:t>isFull</a:t>
            </a:r>
            <a:r>
              <a:rPr lang="en-US" sz="1600" b="0" i="0" u="none" strike="noStrike" cap="none" dirty="0">
                <a:solidFill>
                  <a:schemeClr val="dk1"/>
                </a:solidFill>
                <a:latin typeface="Courier New"/>
                <a:ea typeface="Courier New"/>
                <a:cs typeface="Courier New"/>
                <a:sym typeface="Courier New"/>
              </a:rPr>
              <a:t>())</a:t>
            </a:r>
            <a:endParaRPr/>
          </a:p>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a:t>
            </a:r>
            <a:endParaRPr/>
          </a:p>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 // if queue is empty, insert the data </a:t>
            </a:r>
            <a:endParaRPr/>
          </a:p>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if(</a:t>
            </a:r>
            <a:r>
              <a:rPr lang="en-US" sz="1600" b="0" i="0" u="none" strike="noStrike" cap="none" dirty="0" err="1">
                <a:solidFill>
                  <a:schemeClr val="dk1"/>
                </a:solidFill>
                <a:latin typeface="Courier New"/>
                <a:ea typeface="Courier New"/>
                <a:cs typeface="Courier New"/>
                <a:sym typeface="Courier New"/>
              </a:rPr>
              <a:t>itemCount</a:t>
            </a:r>
            <a:r>
              <a:rPr lang="en-US" sz="1600" b="0" i="0" u="none" strike="noStrike" cap="none" dirty="0">
                <a:solidFill>
                  <a:schemeClr val="dk1"/>
                </a:solidFill>
                <a:latin typeface="Courier New"/>
                <a:ea typeface="Courier New"/>
                <a:cs typeface="Courier New"/>
                <a:sym typeface="Courier New"/>
              </a:rPr>
              <a:t> == 0)</a:t>
            </a:r>
            <a:endParaRPr/>
          </a:p>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 </a:t>
            </a:r>
            <a:r>
              <a:rPr lang="en-US" sz="1600" b="0" i="0" u="none" strike="noStrike" cap="none" dirty="0" err="1">
                <a:solidFill>
                  <a:schemeClr val="dk1"/>
                </a:solidFill>
                <a:latin typeface="Courier New"/>
                <a:ea typeface="Courier New"/>
                <a:cs typeface="Courier New"/>
                <a:sym typeface="Courier New"/>
              </a:rPr>
              <a:t>intArray</a:t>
            </a:r>
            <a:r>
              <a:rPr lang="en-US" sz="1600" b="0" i="0" u="none" strike="noStrike" cap="none" dirty="0">
                <a:solidFill>
                  <a:schemeClr val="dk1"/>
                </a:solidFill>
                <a:latin typeface="Courier New"/>
                <a:ea typeface="Courier New"/>
                <a:cs typeface="Courier New"/>
                <a:sym typeface="Courier New"/>
              </a:rPr>
              <a:t>[</a:t>
            </a:r>
            <a:r>
              <a:rPr lang="en-US" sz="1600" b="0" i="0" u="none" strike="noStrike" cap="none" dirty="0" err="1">
                <a:solidFill>
                  <a:schemeClr val="dk1"/>
                </a:solidFill>
                <a:latin typeface="Courier New"/>
                <a:ea typeface="Courier New"/>
                <a:cs typeface="Courier New"/>
                <a:sym typeface="Courier New"/>
              </a:rPr>
              <a:t>itemCount</a:t>
            </a:r>
            <a:r>
              <a:rPr lang="en-US" sz="1600" b="0" i="0" u="none" strike="noStrike" cap="none" dirty="0">
                <a:solidFill>
                  <a:schemeClr val="dk1"/>
                </a:solidFill>
                <a:latin typeface="Courier New"/>
                <a:ea typeface="Courier New"/>
                <a:cs typeface="Courier New"/>
                <a:sym typeface="Courier New"/>
              </a:rPr>
              <a:t>++] = data; </a:t>
            </a:r>
            <a:endParaRPr/>
          </a:p>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a:t>
            </a:r>
            <a:endParaRPr/>
          </a:p>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Else</a:t>
            </a:r>
            <a:endParaRPr/>
          </a:p>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a:t>
            </a:r>
            <a:endParaRPr/>
          </a:p>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 // start from the right end of the queue</a:t>
            </a:r>
            <a:endParaRPr/>
          </a:p>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 for(</a:t>
            </a:r>
            <a:r>
              <a:rPr lang="en-US" sz="1600" b="0" i="0" u="none" strike="noStrike" cap="none" dirty="0" err="1">
                <a:solidFill>
                  <a:schemeClr val="dk1"/>
                </a:solidFill>
                <a:latin typeface="Courier New"/>
                <a:ea typeface="Courier New"/>
                <a:cs typeface="Courier New"/>
                <a:sym typeface="Courier New"/>
              </a:rPr>
              <a:t>i</a:t>
            </a:r>
            <a:r>
              <a:rPr lang="en-US" sz="1600" b="0" i="0" u="none" strike="noStrike" cap="none" dirty="0">
                <a:solidFill>
                  <a:schemeClr val="dk1"/>
                </a:solidFill>
                <a:latin typeface="Courier New"/>
                <a:ea typeface="Courier New"/>
                <a:cs typeface="Courier New"/>
                <a:sym typeface="Courier New"/>
              </a:rPr>
              <a:t> = </a:t>
            </a:r>
            <a:r>
              <a:rPr lang="en-US" sz="1600" b="0" i="0" u="none" strike="noStrike" cap="none" dirty="0" err="1">
                <a:solidFill>
                  <a:schemeClr val="dk1"/>
                </a:solidFill>
                <a:latin typeface="Courier New"/>
                <a:ea typeface="Courier New"/>
                <a:cs typeface="Courier New"/>
                <a:sym typeface="Courier New"/>
              </a:rPr>
              <a:t>itemCount</a:t>
            </a:r>
            <a:r>
              <a:rPr lang="en-US" sz="1600" b="0" i="0" u="none" strike="noStrike" cap="none" dirty="0">
                <a:solidFill>
                  <a:schemeClr val="dk1"/>
                </a:solidFill>
                <a:latin typeface="Courier New"/>
                <a:ea typeface="Courier New"/>
                <a:cs typeface="Courier New"/>
                <a:sym typeface="Courier New"/>
              </a:rPr>
              <a:t> - 1; </a:t>
            </a:r>
            <a:r>
              <a:rPr lang="en-US" sz="1600" b="0" i="0" u="none" strike="noStrike" cap="none" dirty="0" err="1">
                <a:solidFill>
                  <a:schemeClr val="dk1"/>
                </a:solidFill>
                <a:latin typeface="Courier New"/>
                <a:ea typeface="Courier New"/>
                <a:cs typeface="Courier New"/>
                <a:sym typeface="Courier New"/>
              </a:rPr>
              <a:t>i</a:t>
            </a:r>
            <a:r>
              <a:rPr lang="en-US" sz="1600" b="0" i="0" u="none" strike="noStrike" cap="none" dirty="0">
                <a:solidFill>
                  <a:schemeClr val="dk1"/>
                </a:solidFill>
                <a:latin typeface="Courier New"/>
                <a:ea typeface="Courier New"/>
                <a:cs typeface="Courier New"/>
                <a:sym typeface="Courier New"/>
              </a:rPr>
              <a:t> &gt;= 0; </a:t>
            </a:r>
            <a:r>
              <a:rPr lang="en-US" sz="1600" b="0" i="0" u="none" strike="noStrike" cap="none" dirty="0" err="1">
                <a:solidFill>
                  <a:schemeClr val="dk1"/>
                </a:solidFill>
                <a:latin typeface="Courier New"/>
                <a:ea typeface="Courier New"/>
                <a:cs typeface="Courier New"/>
                <a:sym typeface="Courier New"/>
              </a:rPr>
              <a:t>i</a:t>
            </a:r>
            <a:r>
              <a:rPr lang="en-US" sz="1600" b="0" i="0" u="none" strike="noStrike" cap="none" dirty="0">
                <a:solidFill>
                  <a:schemeClr val="dk1"/>
                </a:solidFill>
                <a:latin typeface="Courier New"/>
                <a:ea typeface="Courier New"/>
                <a:cs typeface="Courier New"/>
                <a:sym typeface="Courier New"/>
              </a:rPr>
              <a:t>-- )</a:t>
            </a:r>
            <a:endParaRPr/>
          </a:p>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a:t>
            </a:r>
            <a:endParaRPr/>
          </a:p>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 // if data is larger, shift existing item to right end</a:t>
            </a:r>
            <a:endParaRPr/>
          </a:p>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 if(data &gt; </a:t>
            </a:r>
            <a:r>
              <a:rPr lang="en-US" sz="1600" b="0" i="0" u="none" strike="noStrike" cap="none" dirty="0" err="1">
                <a:solidFill>
                  <a:schemeClr val="dk1"/>
                </a:solidFill>
                <a:latin typeface="Courier New"/>
                <a:ea typeface="Courier New"/>
                <a:cs typeface="Courier New"/>
                <a:sym typeface="Courier New"/>
              </a:rPr>
              <a:t>intArray</a:t>
            </a:r>
            <a:r>
              <a:rPr lang="en-US" sz="1600" b="0" i="0" u="none" strike="noStrike" cap="none" dirty="0">
                <a:solidFill>
                  <a:schemeClr val="dk1"/>
                </a:solidFill>
                <a:latin typeface="Courier New"/>
                <a:ea typeface="Courier New"/>
                <a:cs typeface="Courier New"/>
                <a:sym typeface="Courier New"/>
              </a:rPr>
              <a:t>[</a:t>
            </a:r>
            <a:r>
              <a:rPr lang="en-US" sz="1600" b="0" i="0" u="none" strike="noStrike" cap="none" dirty="0" err="1">
                <a:solidFill>
                  <a:schemeClr val="dk1"/>
                </a:solidFill>
                <a:latin typeface="Courier New"/>
                <a:ea typeface="Courier New"/>
                <a:cs typeface="Courier New"/>
                <a:sym typeface="Courier New"/>
              </a:rPr>
              <a:t>i</a:t>
            </a:r>
            <a:r>
              <a:rPr lang="en-US" sz="1600" b="0" i="0" u="none" strike="noStrike" cap="none" dirty="0">
                <a:solidFill>
                  <a:schemeClr val="dk1"/>
                </a:solidFill>
                <a:latin typeface="Courier New"/>
                <a:ea typeface="Courier New"/>
                <a:cs typeface="Courier New"/>
                <a:sym typeface="Courier New"/>
              </a:rPr>
              <a:t>])</a:t>
            </a:r>
            <a:endParaRPr/>
          </a:p>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a:t>
            </a:r>
            <a:endParaRPr/>
          </a:p>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 </a:t>
            </a:r>
            <a:r>
              <a:rPr lang="en-US" sz="1600" b="0" i="0" u="none" strike="noStrike" cap="none" dirty="0" err="1">
                <a:solidFill>
                  <a:schemeClr val="dk1"/>
                </a:solidFill>
                <a:latin typeface="Courier New"/>
                <a:ea typeface="Courier New"/>
                <a:cs typeface="Courier New"/>
                <a:sym typeface="Courier New"/>
              </a:rPr>
              <a:t>intArray</a:t>
            </a:r>
            <a:r>
              <a:rPr lang="en-US" sz="1600" b="0" i="0" u="none" strike="noStrike" cap="none" dirty="0">
                <a:solidFill>
                  <a:schemeClr val="dk1"/>
                </a:solidFill>
                <a:latin typeface="Courier New"/>
                <a:ea typeface="Courier New"/>
                <a:cs typeface="Courier New"/>
                <a:sym typeface="Courier New"/>
              </a:rPr>
              <a:t>[i+1] = </a:t>
            </a:r>
            <a:r>
              <a:rPr lang="en-US" sz="1600" b="0" i="0" u="none" strike="noStrike" cap="none" dirty="0" err="1">
                <a:solidFill>
                  <a:schemeClr val="dk1"/>
                </a:solidFill>
                <a:latin typeface="Courier New"/>
                <a:ea typeface="Courier New"/>
                <a:cs typeface="Courier New"/>
                <a:sym typeface="Courier New"/>
              </a:rPr>
              <a:t>intArray</a:t>
            </a:r>
            <a:r>
              <a:rPr lang="en-US" sz="1600" b="0" i="0" u="none" strike="noStrike" cap="none" dirty="0">
                <a:solidFill>
                  <a:schemeClr val="dk1"/>
                </a:solidFill>
                <a:latin typeface="Courier New"/>
                <a:ea typeface="Courier New"/>
                <a:cs typeface="Courier New"/>
                <a:sym typeface="Courier New"/>
              </a:rPr>
              <a:t>[</a:t>
            </a:r>
            <a:r>
              <a:rPr lang="en-US" sz="1600" b="0" i="0" u="none" strike="noStrike" cap="none" dirty="0" err="1">
                <a:solidFill>
                  <a:schemeClr val="dk1"/>
                </a:solidFill>
                <a:latin typeface="Courier New"/>
                <a:ea typeface="Courier New"/>
                <a:cs typeface="Courier New"/>
                <a:sym typeface="Courier New"/>
              </a:rPr>
              <a:t>i</a:t>
            </a:r>
            <a:r>
              <a:rPr lang="en-US" sz="1600" b="0" i="0" u="none" strike="noStrike" cap="none" dirty="0">
                <a:solidFill>
                  <a:schemeClr val="dk1"/>
                </a:solidFill>
                <a:latin typeface="Courier New"/>
                <a:ea typeface="Courier New"/>
                <a:cs typeface="Courier New"/>
                <a:sym typeface="Courier New"/>
              </a:rPr>
              <a:t>];</a:t>
            </a:r>
            <a:endParaRPr/>
          </a:p>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 }</a:t>
            </a:r>
            <a:endParaRPr/>
          </a:p>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else{ break; } </a:t>
            </a:r>
            <a:endParaRPr/>
          </a:p>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a:t>
            </a:r>
            <a:endParaRPr/>
          </a:p>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 // insert the data</a:t>
            </a:r>
            <a:endParaRPr/>
          </a:p>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 </a:t>
            </a:r>
            <a:r>
              <a:rPr lang="en-US" sz="1600" b="0" i="0" u="none" strike="noStrike" cap="none" dirty="0" err="1">
                <a:solidFill>
                  <a:schemeClr val="dk1"/>
                </a:solidFill>
                <a:latin typeface="Courier New"/>
                <a:ea typeface="Courier New"/>
                <a:cs typeface="Courier New"/>
                <a:sym typeface="Courier New"/>
              </a:rPr>
              <a:t>intArray</a:t>
            </a:r>
            <a:r>
              <a:rPr lang="en-US" sz="1600" b="0" i="0" u="none" strike="noStrike" cap="none" dirty="0">
                <a:solidFill>
                  <a:schemeClr val="dk1"/>
                </a:solidFill>
                <a:latin typeface="Courier New"/>
                <a:ea typeface="Courier New"/>
                <a:cs typeface="Courier New"/>
                <a:sym typeface="Courier New"/>
              </a:rPr>
              <a:t>[i+1] = data;</a:t>
            </a:r>
            <a:endParaRPr/>
          </a:p>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 </a:t>
            </a:r>
            <a:r>
              <a:rPr lang="en-US" sz="1600" b="0" i="0" u="none" strike="noStrike" cap="none" dirty="0" err="1">
                <a:solidFill>
                  <a:schemeClr val="dk1"/>
                </a:solidFill>
                <a:latin typeface="Courier New"/>
                <a:ea typeface="Courier New"/>
                <a:cs typeface="Courier New"/>
                <a:sym typeface="Courier New"/>
              </a:rPr>
              <a:t>itemCount</a:t>
            </a:r>
            <a:r>
              <a:rPr lang="en-US" sz="1600" b="0" i="0" u="none" strike="noStrike" cap="none" dirty="0">
                <a:solidFill>
                  <a:schemeClr val="dk1"/>
                </a:solidFill>
                <a:latin typeface="Courier New"/>
                <a:ea typeface="Courier New"/>
                <a:cs typeface="Courier New"/>
                <a:sym typeface="Courier New"/>
              </a:rPr>
              <a:t>++;</a:t>
            </a:r>
            <a:endParaRPr/>
          </a:p>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 }</a:t>
            </a:r>
            <a:endParaRPr/>
          </a:p>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 }</a:t>
            </a:r>
            <a:endParaRPr/>
          </a:p>
          <a:p>
            <a:pPr marL="0" marR="0" lvl="0" indent="0" algn="l" rtl="0">
              <a:lnSpc>
                <a:spcPct val="100000"/>
              </a:lnSpc>
              <a:spcBef>
                <a:spcPts val="0"/>
              </a:spcBef>
              <a:spcAft>
                <a:spcPts val="0"/>
              </a:spcAft>
              <a:buClr>
                <a:schemeClr val="dk1"/>
              </a:buClr>
              <a:buSzPts val="1600"/>
              <a:buFont typeface="Courier New"/>
              <a:buNone/>
            </a:pPr>
            <a:r>
              <a:rPr lang="en-US" sz="1600" b="0" i="0" u="none" strike="noStrike" cap="none" dirty="0">
                <a:solidFill>
                  <a:schemeClr val="dk1"/>
                </a:solidFill>
                <a:latin typeface="Courier New"/>
                <a:ea typeface="Courier New"/>
                <a:cs typeface="Courier New"/>
                <a:sym typeface="Courier New"/>
              </a:rPr>
              <a:t> }</a:t>
            </a:r>
            <a:r>
              <a:rPr lang="en-US" sz="1600" b="0" i="0" u="none" strike="noStrike" cap="none" dirty="0">
                <a:solidFill>
                  <a:schemeClr val="dk1"/>
                </a:solidFill>
              </a:rPr>
              <a:t> </a:t>
            </a:r>
            <a:endParaRPr sz="2800" b="0" i="0" u="none" strike="noStrike" cap="none">
              <a:solidFill>
                <a:schemeClr val="dk1"/>
              </a:solidFill>
              <a:latin typeface="Arial"/>
              <a:ea typeface="Arial"/>
              <a:cs typeface="Arial"/>
              <a:sym typeface="Arial"/>
            </a:endParaRPr>
          </a:p>
        </p:txBody>
      </p:sp>
      <p:grpSp>
        <p:nvGrpSpPr>
          <p:cNvPr id="2" name="object 5"/>
          <p:cNvGrpSpPr>
            <a:grpSpLocks/>
          </p:cNvGrpSpPr>
          <p:nvPr/>
        </p:nvGrpSpPr>
        <p:grpSpPr bwMode="auto">
          <a:xfrm>
            <a:off x="0" y="0"/>
            <a:ext cx="12192000" cy="6858000"/>
            <a:chOff x="0" y="0"/>
            <a:chExt cx="16217900" cy="9118600"/>
          </a:xfrm>
        </p:grpSpPr>
        <p:sp>
          <p:nvSpPr>
            <p:cNvPr id="5" name="object 6"/>
            <p:cNvSpPr>
              <a:spLocks noChangeArrowheads="1"/>
            </p:cNvSpPr>
            <p:nvPr/>
          </p:nvSpPr>
          <p:spPr bwMode="auto">
            <a:xfrm>
              <a:off x="0" y="0"/>
              <a:ext cx="10033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4"/>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68DBA"/>
              </a:buClr>
              <a:buSzPts val="3600"/>
              <a:buFont typeface="Century Gothic"/>
              <a:buNone/>
            </a:pPr>
            <a:r>
              <a:rPr lang="en-US"/>
              <a:t>Remove / Dequeue Operation</a:t>
            </a:r>
            <a:endParaRPr/>
          </a:p>
        </p:txBody>
      </p:sp>
      <p:sp>
        <p:nvSpPr>
          <p:cNvPr id="201" name="Google Shape;201;p24"/>
          <p:cNvSpPr txBox="1">
            <a:spLocks noGrp="1"/>
          </p:cNvSpPr>
          <p:nvPr>
            <p:ph type="body" idx="1"/>
          </p:nvPr>
        </p:nvSpPr>
        <p:spPr>
          <a:xfrm>
            <a:off x="2495083" y="1264555"/>
            <a:ext cx="8915400" cy="377762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800"/>
              <a:buChar char="🠶"/>
            </a:pPr>
            <a:r>
              <a:rPr lang="en-US"/>
              <a:t>Whenever an element is to be removed from queue, queue get the element using item count. Once element is removed. Item count is reduced by one.</a:t>
            </a:r>
            <a:endParaRPr/>
          </a:p>
          <a:p>
            <a:pPr marL="342900" lvl="0" indent="-228600" algn="l" rtl="0">
              <a:spcBef>
                <a:spcPts val="1000"/>
              </a:spcBef>
              <a:spcAft>
                <a:spcPts val="0"/>
              </a:spcAft>
              <a:buSzPts val="1800"/>
              <a:buNone/>
            </a:pPr>
            <a:endParaRPr/>
          </a:p>
        </p:txBody>
      </p:sp>
      <p:sp>
        <p:nvSpPr>
          <p:cNvPr id="202" name="Google Shape;202;p24" descr="Queue Remove Operation"/>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03" name="Google Shape;203;p24" descr="Queue Remove Operation"/>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pic>
        <p:nvPicPr>
          <p:cNvPr id="204" name="Google Shape;204;p24"/>
          <p:cNvPicPr preferRelativeResize="0"/>
          <p:nvPr/>
        </p:nvPicPr>
        <p:blipFill rotWithShape="1">
          <a:blip r:embed="rId3">
            <a:alphaModFix/>
          </a:blip>
          <a:srcRect/>
          <a:stretch/>
        </p:blipFill>
        <p:spPr>
          <a:xfrm>
            <a:off x="3688509" y="2118872"/>
            <a:ext cx="6528547" cy="3563750"/>
          </a:xfrm>
          <a:prstGeom prst="rect">
            <a:avLst/>
          </a:prstGeom>
          <a:noFill/>
          <a:ln>
            <a:noFill/>
          </a:ln>
        </p:spPr>
      </p:pic>
      <p:sp>
        <p:nvSpPr>
          <p:cNvPr id="205" name="Google Shape;205;p24"/>
          <p:cNvSpPr/>
          <p:nvPr/>
        </p:nvSpPr>
        <p:spPr>
          <a:xfrm>
            <a:off x="1371600" y="4495800"/>
            <a:ext cx="3887603" cy="986182"/>
          </a:xfrm>
          <a:prstGeom prst="rect">
            <a:avLst/>
          </a:prstGeom>
          <a:solidFill>
            <a:srgbClr val="EEEEEE"/>
          </a:solidFill>
          <a:ln>
            <a:noFill/>
          </a:ln>
        </p:spPr>
        <p:txBody>
          <a:bodyPr spcFirstLastPara="1" wrap="square" lIns="91425" tIns="0" rIns="91425" bIns="45700" anchor="ctr" anchorCtr="0">
            <a:noAutofit/>
          </a:bodyPr>
          <a:lstStyle/>
          <a:p>
            <a:pPr marL="0" marR="0" lvl="0" indent="0" algn="l" rtl="0">
              <a:lnSpc>
                <a:spcPct val="100000"/>
              </a:lnSpc>
              <a:spcBef>
                <a:spcPts val="0"/>
              </a:spcBef>
              <a:spcAft>
                <a:spcPts val="0"/>
              </a:spcAft>
              <a:buClr>
                <a:srgbClr val="000088"/>
              </a:buClr>
              <a:buSzPts val="1600"/>
              <a:buFont typeface="Courier New"/>
              <a:buNone/>
            </a:pPr>
            <a:r>
              <a:rPr lang="en-US" sz="1600" b="0" i="0" u="none" strike="noStrike" cap="none" dirty="0" err="1">
                <a:solidFill>
                  <a:srgbClr val="000088"/>
                </a:solidFill>
                <a:latin typeface="Courier New"/>
                <a:ea typeface="Courier New"/>
                <a:cs typeface="Courier New"/>
                <a:sym typeface="Courier New"/>
              </a:rPr>
              <a:t>int</a:t>
            </a:r>
            <a:r>
              <a:rPr lang="en-US" sz="1600" b="0" i="0" u="none" strike="noStrike" cap="none" dirty="0">
                <a:solidFill>
                  <a:srgbClr val="000000"/>
                </a:solidFill>
                <a:latin typeface="Courier New"/>
                <a:ea typeface="Courier New"/>
                <a:cs typeface="Courier New"/>
                <a:sym typeface="Courier New"/>
              </a:rPr>
              <a:t> </a:t>
            </a:r>
            <a:r>
              <a:rPr lang="en-US" sz="1600" b="0" i="0" u="none" strike="noStrike" cap="none" dirty="0" err="1">
                <a:solidFill>
                  <a:srgbClr val="000000"/>
                </a:solidFill>
                <a:latin typeface="Courier New"/>
                <a:ea typeface="Courier New"/>
                <a:cs typeface="Courier New"/>
                <a:sym typeface="Courier New"/>
              </a:rPr>
              <a:t>removeData</a:t>
            </a:r>
            <a:r>
              <a:rPr lang="en-US" sz="1600" b="0" i="0" u="none" strike="noStrike" cap="none" dirty="0">
                <a:solidFill>
                  <a:srgbClr val="666600"/>
                </a:solidFill>
                <a:latin typeface="Courier New"/>
                <a:ea typeface="Courier New"/>
                <a:cs typeface="Courier New"/>
                <a:sym typeface="Courier New"/>
              </a:rPr>
              <a:t>()</a:t>
            </a:r>
            <a:endParaRPr/>
          </a:p>
          <a:p>
            <a:pPr marL="0" marR="0" lvl="0" indent="0" algn="l" rtl="0">
              <a:lnSpc>
                <a:spcPct val="100000"/>
              </a:lnSpc>
              <a:spcBef>
                <a:spcPts val="0"/>
              </a:spcBef>
              <a:spcAft>
                <a:spcPts val="0"/>
              </a:spcAft>
              <a:buClr>
                <a:srgbClr val="666600"/>
              </a:buClr>
              <a:buSzPts val="1600"/>
              <a:buFont typeface="Courier New"/>
              <a:buNone/>
            </a:pPr>
            <a:r>
              <a:rPr lang="en-US" sz="1600" b="0" i="0" u="none" strike="noStrike" cap="none" dirty="0">
                <a:solidFill>
                  <a:srgbClr val="666600"/>
                </a:solidFill>
                <a:latin typeface="Courier New"/>
                <a:ea typeface="Courier New"/>
                <a:cs typeface="Courier New"/>
                <a:sym typeface="Courier New"/>
              </a:rPr>
              <a:t>{</a:t>
            </a:r>
            <a:r>
              <a:rPr lang="en-US" sz="1600" b="0" i="0" u="none" strike="noStrike" cap="none" dirty="0">
                <a:solidFill>
                  <a:srgbClr val="000000"/>
                </a:solidFill>
                <a:latin typeface="Courier New"/>
                <a:ea typeface="Courier New"/>
                <a:cs typeface="Courier New"/>
                <a:sym typeface="Courier New"/>
              </a:rPr>
              <a:t> </a:t>
            </a:r>
            <a:endParaRPr/>
          </a:p>
          <a:p>
            <a:pPr marL="0" marR="0" lvl="0" indent="0" algn="l" rtl="0">
              <a:lnSpc>
                <a:spcPct val="100000"/>
              </a:lnSpc>
              <a:spcBef>
                <a:spcPts val="0"/>
              </a:spcBef>
              <a:spcAft>
                <a:spcPts val="0"/>
              </a:spcAft>
              <a:buClr>
                <a:srgbClr val="000088"/>
              </a:buClr>
              <a:buSzPts val="1600"/>
              <a:buFont typeface="Courier New"/>
              <a:buNone/>
            </a:pPr>
            <a:r>
              <a:rPr lang="en-US" sz="1600" b="0" i="0" u="none" strike="noStrike" cap="none" dirty="0">
                <a:solidFill>
                  <a:srgbClr val="000088"/>
                </a:solidFill>
                <a:latin typeface="Courier New"/>
                <a:ea typeface="Courier New"/>
                <a:cs typeface="Courier New"/>
                <a:sym typeface="Courier New"/>
              </a:rPr>
              <a:t>return</a:t>
            </a:r>
            <a:r>
              <a:rPr lang="en-US" sz="1600" b="0" i="0" u="none" strike="noStrike" cap="none" dirty="0">
                <a:solidFill>
                  <a:srgbClr val="000000"/>
                </a:solidFill>
                <a:latin typeface="Courier New"/>
                <a:ea typeface="Courier New"/>
                <a:cs typeface="Courier New"/>
                <a:sym typeface="Courier New"/>
              </a:rPr>
              <a:t> </a:t>
            </a:r>
            <a:r>
              <a:rPr lang="en-US" sz="1600" b="0" i="0" u="none" strike="noStrike" cap="none" dirty="0" err="1">
                <a:solidFill>
                  <a:srgbClr val="000000"/>
                </a:solidFill>
                <a:latin typeface="Courier New"/>
                <a:ea typeface="Courier New"/>
                <a:cs typeface="Courier New"/>
                <a:sym typeface="Courier New"/>
              </a:rPr>
              <a:t>intArray</a:t>
            </a:r>
            <a:r>
              <a:rPr lang="en-US" sz="1600" b="0" i="0" u="none" strike="noStrike" cap="none" dirty="0">
                <a:solidFill>
                  <a:srgbClr val="666600"/>
                </a:solidFill>
                <a:latin typeface="Courier New"/>
                <a:ea typeface="Courier New"/>
                <a:cs typeface="Courier New"/>
                <a:sym typeface="Courier New"/>
              </a:rPr>
              <a:t>[--</a:t>
            </a:r>
            <a:r>
              <a:rPr lang="en-US" sz="1600" b="0" i="0" u="none" strike="noStrike" cap="none" dirty="0" err="1">
                <a:solidFill>
                  <a:srgbClr val="000000"/>
                </a:solidFill>
                <a:latin typeface="Courier New"/>
                <a:ea typeface="Courier New"/>
                <a:cs typeface="Courier New"/>
                <a:sym typeface="Courier New"/>
              </a:rPr>
              <a:t>itemCount</a:t>
            </a:r>
            <a:r>
              <a:rPr lang="en-US" sz="1600" b="0" i="0" u="none" strike="noStrike" cap="none" dirty="0">
                <a:solidFill>
                  <a:srgbClr val="666600"/>
                </a:solidFill>
                <a:latin typeface="Courier New"/>
                <a:ea typeface="Courier New"/>
                <a:cs typeface="Courier New"/>
                <a:sym typeface="Courier New"/>
              </a:rPr>
              <a:t>];</a:t>
            </a:r>
            <a:r>
              <a:rPr lang="en-US" sz="1600" b="0" i="0" u="none" strike="noStrike" cap="none" dirty="0">
                <a:solidFill>
                  <a:srgbClr val="000000"/>
                </a:solidFill>
                <a:latin typeface="Courier New"/>
                <a:ea typeface="Courier New"/>
                <a:cs typeface="Courier New"/>
                <a:sym typeface="Courier New"/>
              </a:rPr>
              <a:t> </a:t>
            </a:r>
            <a:endParaRPr/>
          </a:p>
          <a:p>
            <a:pPr marL="0" marR="0" lvl="0" indent="0" algn="l" rtl="0">
              <a:lnSpc>
                <a:spcPct val="100000"/>
              </a:lnSpc>
              <a:spcBef>
                <a:spcPts val="0"/>
              </a:spcBef>
              <a:spcAft>
                <a:spcPts val="0"/>
              </a:spcAft>
              <a:buClr>
                <a:srgbClr val="666600"/>
              </a:buClr>
              <a:buSzPts val="1600"/>
              <a:buFont typeface="Courier New"/>
              <a:buNone/>
            </a:pPr>
            <a:r>
              <a:rPr lang="en-US" sz="1600" b="0" i="0" u="none" strike="noStrike" cap="none" dirty="0">
                <a:solidFill>
                  <a:srgbClr val="666600"/>
                </a:solidFill>
                <a:latin typeface="Courier New"/>
                <a:ea typeface="Courier New"/>
                <a:cs typeface="Courier New"/>
                <a:sym typeface="Courier New"/>
              </a:rPr>
              <a:t>}</a:t>
            </a:r>
            <a:endParaRPr sz="2800" b="0" i="0" u="none" strike="noStrike" cap="none">
              <a:solidFill>
                <a:schemeClr val="dk1"/>
              </a:solidFill>
              <a:latin typeface="Arial"/>
              <a:ea typeface="Arial"/>
              <a:cs typeface="Arial"/>
              <a:sym typeface="Arial"/>
            </a:endParaRPr>
          </a:p>
        </p:txBody>
      </p:sp>
      <p:grpSp>
        <p:nvGrpSpPr>
          <p:cNvPr id="2" name="object 5"/>
          <p:cNvGrpSpPr>
            <a:grpSpLocks/>
          </p:cNvGrpSpPr>
          <p:nvPr/>
        </p:nvGrpSpPr>
        <p:grpSpPr bwMode="auto">
          <a:xfrm>
            <a:off x="0" y="0"/>
            <a:ext cx="12192000" cy="6858000"/>
            <a:chOff x="0" y="0"/>
            <a:chExt cx="16217900" cy="9118600"/>
          </a:xfrm>
        </p:grpSpPr>
        <p:sp>
          <p:nvSpPr>
            <p:cNvPr id="12"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3"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281751"/>
            <a:ext cx="10392067" cy="1350061"/>
          </a:xfrm>
          <a:prstGeom prst="rect">
            <a:avLst/>
          </a:prstGeom>
          <a:ln w="9144">
            <a:solidFill>
              <a:srgbClr val="9A3300"/>
            </a:solidFill>
          </a:ln>
        </p:spPr>
        <p:txBody>
          <a:bodyPr vert="horz" wrap="square" lIns="0" tIns="376884" rIns="0" bIns="0" rtlCol="0">
            <a:spAutoFit/>
          </a:bodyPr>
          <a:lstStyle/>
          <a:p>
            <a:pPr algn="ctr">
              <a:lnSpc>
                <a:spcPct val="100000"/>
              </a:lnSpc>
              <a:spcBef>
                <a:spcPts val="2968"/>
              </a:spcBef>
            </a:pPr>
            <a:r>
              <a:rPr sz="3800" spc="-12" dirty="0">
                <a:solidFill>
                  <a:srgbClr val="A50021"/>
                </a:solidFill>
                <a:latin typeface="Arial"/>
                <a:cs typeface="Arial"/>
              </a:rPr>
              <a:t>Linked List</a:t>
            </a:r>
            <a:endParaRPr sz="3800">
              <a:latin typeface="Arial"/>
              <a:cs typeface="Arial"/>
            </a:endParaRPr>
          </a:p>
        </p:txBody>
      </p:sp>
      <p:sp>
        <p:nvSpPr>
          <p:cNvPr id="5" name="object 5"/>
          <p:cNvSpPr txBox="1"/>
          <p:nvPr/>
        </p:nvSpPr>
        <p:spPr>
          <a:xfrm>
            <a:off x="11014692" y="6306074"/>
            <a:ext cx="186786" cy="243656"/>
          </a:xfrm>
          <a:prstGeom prst="rect">
            <a:avLst/>
          </a:prstGeom>
        </p:spPr>
        <p:txBody>
          <a:bodyPr vert="horz" wrap="square" lIns="0" tIns="0" rIns="0" bIns="0" rtlCol="0">
            <a:spAutoFit/>
          </a:bodyPr>
          <a:lstStyle/>
          <a:p>
            <a:pPr marL="30333">
              <a:lnSpc>
                <a:spcPts val="1941"/>
              </a:lnSpc>
            </a:pPr>
            <a:fld id="{81D60167-4931-47E6-BA6A-407CBD079E47}" type="slidenum">
              <a:rPr sz="1700" spc="-6" dirty="0">
                <a:latin typeface="Times New Roman"/>
                <a:cs typeface="Times New Roman"/>
              </a:rPr>
              <a:pPr marL="30333">
                <a:lnSpc>
                  <a:spcPts val="1941"/>
                </a:lnSpc>
              </a:pPr>
              <a:t>63</a:t>
            </a:fld>
            <a:endParaRPr sz="1700">
              <a:latin typeface="Times New Roman"/>
              <a:cs typeface="Times New Roman"/>
            </a:endParaRPr>
          </a:p>
        </p:txBody>
      </p:sp>
      <p:grpSp>
        <p:nvGrpSpPr>
          <p:cNvPr id="3" name="object 5"/>
          <p:cNvGrpSpPr>
            <a:grpSpLocks/>
          </p:cNvGrpSpPr>
          <p:nvPr/>
        </p:nvGrpSpPr>
        <p:grpSpPr bwMode="auto">
          <a:xfrm>
            <a:off x="0" y="0"/>
            <a:ext cx="12192000" cy="6858000"/>
            <a:chOff x="0" y="0"/>
            <a:chExt cx="16217900" cy="9118600"/>
          </a:xfrm>
        </p:grpSpPr>
        <p:sp>
          <p:nvSpPr>
            <p:cNvPr id="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12" dirty="0">
                <a:solidFill>
                  <a:srgbClr val="A50021"/>
                </a:solidFill>
                <a:latin typeface="Arial"/>
                <a:cs typeface="Arial"/>
              </a:rPr>
              <a:t>Introduction</a:t>
            </a:r>
            <a:endParaRPr sz="3800">
              <a:latin typeface="Arial"/>
              <a:cs typeface="Arial"/>
            </a:endParaRPr>
          </a:p>
        </p:txBody>
      </p:sp>
      <p:sp>
        <p:nvSpPr>
          <p:cNvPr id="3" name="object 3"/>
          <p:cNvSpPr txBox="1"/>
          <p:nvPr/>
        </p:nvSpPr>
        <p:spPr>
          <a:xfrm>
            <a:off x="1006263" y="1387916"/>
            <a:ext cx="10426876" cy="3608605"/>
          </a:xfrm>
          <a:prstGeom prst="rect">
            <a:avLst/>
          </a:prstGeom>
        </p:spPr>
        <p:txBody>
          <a:bodyPr vert="horz" wrap="square" lIns="0" tIns="15166" rIns="0" bIns="0" rtlCol="0">
            <a:spAutoFit/>
          </a:bodyPr>
          <a:lstStyle/>
          <a:p>
            <a:pPr marL="424658" marR="539922" indent="-410249">
              <a:spcBef>
                <a:spcPts val="119"/>
              </a:spcBef>
              <a:buFont typeface="Arial"/>
              <a:buChar char="•"/>
              <a:tabLst>
                <a:tab pos="424658" algn="l"/>
                <a:tab pos="425416" algn="l"/>
              </a:tabLst>
            </a:pPr>
            <a:r>
              <a:rPr sz="3300" b="1" dirty="0">
                <a:solidFill>
                  <a:srgbClr val="3333CC"/>
                </a:solidFill>
              </a:rPr>
              <a:t>A linked list is a data structure which</a:t>
            </a:r>
            <a:r>
              <a:rPr sz="3300" b="1" spc="-78" dirty="0">
                <a:solidFill>
                  <a:srgbClr val="3333CC"/>
                </a:solidFill>
              </a:rPr>
              <a:t> </a:t>
            </a:r>
            <a:r>
              <a:rPr sz="3300" b="1" dirty="0">
                <a:solidFill>
                  <a:srgbClr val="3333CC"/>
                </a:solidFill>
              </a:rPr>
              <a:t>can  change during</a:t>
            </a:r>
            <a:r>
              <a:rPr sz="3300" b="1" spc="-12" dirty="0">
                <a:solidFill>
                  <a:srgbClr val="3333CC"/>
                </a:solidFill>
              </a:rPr>
              <a:t> </a:t>
            </a:r>
            <a:r>
              <a:rPr sz="3300" b="1" dirty="0">
                <a:solidFill>
                  <a:srgbClr val="3333CC"/>
                </a:solidFill>
              </a:rPr>
              <a:t>execution.</a:t>
            </a:r>
            <a:endParaRPr sz="3300"/>
          </a:p>
          <a:p>
            <a:pPr marL="902397" lvl="1" indent="-342001">
              <a:spcBef>
                <a:spcPts val="687"/>
              </a:spcBef>
              <a:buFont typeface="Arial"/>
              <a:buChar char="–"/>
              <a:tabLst>
                <a:tab pos="903156" algn="l"/>
              </a:tabLst>
            </a:pPr>
            <a:r>
              <a:rPr sz="2900" b="1" spc="-6" dirty="0">
                <a:solidFill>
                  <a:srgbClr val="336500"/>
                </a:solidFill>
              </a:rPr>
              <a:t>Successive elements are </a:t>
            </a:r>
            <a:r>
              <a:rPr sz="2900" b="1" dirty="0">
                <a:solidFill>
                  <a:srgbClr val="336500"/>
                </a:solidFill>
              </a:rPr>
              <a:t>connected by</a:t>
            </a:r>
            <a:r>
              <a:rPr sz="2900" b="1" spc="-12" dirty="0">
                <a:solidFill>
                  <a:srgbClr val="336500"/>
                </a:solidFill>
              </a:rPr>
              <a:t> </a:t>
            </a:r>
            <a:r>
              <a:rPr sz="2900" b="1" dirty="0">
                <a:solidFill>
                  <a:srgbClr val="336500"/>
                </a:solidFill>
              </a:rPr>
              <a:t>pointers.</a:t>
            </a:r>
            <a:endParaRPr sz="2900"/>
          </a:p>
          <a:p>
            <a:pPr marL="902397" lvl="1" indent="-342001">
              <a:spcBef>
                <a:spcPts val="488"/>
              </a:spcBef>
              <a:buFont typeface="Arial"/>
              <a:buChar char="–"/>
              <a:tabLst>
                <a:tab pos="903156" algn="l"/>
              </a:tabLst>
            </a:pPr>
            <a:r>
              <a:rPr sz="2900" b="1" spc="-6" dirty="0">
                <a:solidFill>
                  <a:srgbClr val="336500"/>
                </a:solidFill>
              </a:rPr>
              <a:t>Last element points to</a:t>
            </a:r>
            <a:r>
              <a:rPr sz="2900" b="1" spc="-18" dirty="0">
                <a:solidFill>
                  <a:srgbClr val="336500"/>
                </a:solidFill>
              </a:rPr>
              <a:t> </a:t>
            </a:r>
            <a:r>
              <a:rPr sz="2900" b="1" spc="-12" dirty="0">
                <a:solidFill>
                  <a:srgbClr val="800080"/>
                </a:solidFill>
                <a:latin typeface="Courier New"/>
                <a:cs typeface="Courier New"/>
              </a:rPr>
              <a:t>NULL</a:t>
            </a:r>
            <a:r>
              <a:rPr sz="2900" b="1" spc="-12" dirty="0">
                <a:solidFill>
                  <a:srgbClr val="336500"/>
                </a:solidFill>
              </a:rPr>
              <a:t>.</a:t>
            </a:r>
            <a:endParaRPr sz="2900"/>
          </a:p>
          <a:p>
            <a:pPr marL="902397" marR="139529" lvl="1" indent="-342001">
              <a:spcBef>
                <a:spcPts val="872"/>
              </a:spcBef>
              <a:buFont typeface="Arial"/>
              <a:buChar char="–"/>
              <a:tabLst>
                <a:tab pos="903156" algn="l"/>
              </a:tabLst>
            </a:pPr>
            <a:r>
              <a:rPr sz="2900" b="1" spc="-6" dirty="0">
                <a:solidFill>
                  <a:srgbClr val="336500"/>
                </a:solidFill>
              </a:rPr>
              <a:t>It can grow or shrink in size during execution of  a</a:t>
            </a:r>
            <a:r>
              <a:rPr sz="2900" b="1" spc="-12" dirty="0">
                <a:solidFill>
                  <a:srgbClr val="336500"/>
                </a:solidFill>
              </a:rPr>
              <a:t> </a:t>
            </a:r>
            <a:r>
              <a:rPr sz="2900" b="1" spc="-6" dirty="0">
                <a:solidFill>
                  <a:srgbClr val="336500"/>
                </a:solidFill>
              </a:rPr>
              <a:t>program.</a:t>
            </a:r>
            <a:endParaRPr sz="2900"/>
          </a:p>
          <a:p>
            <a:pPr marL="902397" lvl="1" indent="-342001">
              <a:spcBef>
                <a:spcPts val="675"/>
              </a:spcBef>
              <a:buFont typeface="Arial"/>
              <a:buChar char="–"/>
              <a:tabLst>
                <a:tab pos="903156" algn="l"/>
              </a:tabLst>
            </a:pPr>
            <a:r>
              <a:rPr sz="2900" b="1" spc="-6" dirty="0">
                <a:solidFill>
                  <a:srgbClr val="336500"/>
                </a:solidFill>
              </a:rPr>
              <a:t>It can be made just as long as</a:t>
            </a:r>
            <a:r>
              <a:rPr sz="2900" b="1" spc="-30" dirty="0">
                <a:solidFill>
                  <a:srgbClr val="336500"/>
                </a:solidFill>
              </a:rPr>
              <a:t> </a:t>
            </a:r>
            <a:r>
              <a:rPr sz="2900" b="1" spc="-6" dirty="0">
                <a:solidFill>
                  <a:srgbClr val="336500"/>
                </a:solidFill>
              </a:rPr>
              <a:t>required.</a:t>
            </a:r>
            <a:endParaRPr sz="2900"/>
          </a:p>
        </p:txBody>
      </p:sp>
      <p:sp>
        <p:nvSpPr>
          <p:cNvPr id="4" name="object 4"/>
          <p:cNvSpPr txBox="1"/>
          <p:nvPr/>
        </p:nvSpPr>
        <p:spPr>
          <a:xfrm>
            <a:off x="1617562" y="4443882"/>
            <a:ext cx="6800691" cy="461590"/>
          </a:xfrm>
          <a:prstGeom prst="rect">
            <a:avLst/>
          </a:prstGeom>
        </p:spPr>
        <p:txBody>
          <a:bodyPr vert="horz" wrap="square" lIns="0" tIns="15166" rIns="0" bIns="0" rtlCol="0">
            <a:spAutoFit/>
          </a:bodyPr>
          <a:lstStyle/>
          <a:p>
            <a:pPr marL="15166">
              <a:spcBef>
                <a:spcPts val="119"/>
              </a:spcBef>
            </a:pPr>
            <a:r>
              <a:rPr sz="2900" spc="-6" dirty="0">
                <a:solidFill>
                  <a:srgbClr val="336500"/>
                </a:solidFill>
              </a:rPr>
              <a:t>– </a:t>
            </a:r>
            <a:r>
              <a:rPr sz="2900" b="1" spc="-6" dirty="0">
                <a:solidFill>
                  <a:srgbClr val="336500"/>
                </a:solidFill>
              </a:rPr>
              <a:t>It does not waste memory</a:t>
            </a:r>
            <a:r>
              <a:rPr sz="2900" b="1" spc="-548" dirty="0">
                <a:solidFill>
                  <a:srgbClr val="336500"/>
                </a:solidFill>
              </a:rPr>
              <a:t> </a:t>
            </a:r>
            <a:r>
              <a:rPr sz="2900" b="1" spc="-6" dirty="0">
                <a:solidFill>
                  <a:srgbClr val="336500"/>
                </a:solidFill>
              </a:rPr>
              <a:t>space.</a:t>
            </a:r>
            <a:endParaRPr sz="2900"/>
          </a:p>
        </p:txBody>
      </p:sp>
      <p:sp>
        <p:nvSpPr>
          <p:cNvPr id="5" name="object 5"/>
          <p:cNvSpPr/>
          <p:nvPr/>
        </p:nvSpPr>
        <p:spPr>
          <a:xfrm>
            <a:off x="1409382" y="5264598"/>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solidFill>
            <a:srgbClr val="FFCC9A"/>
          </a:solidFill>
        </p:spPr>
        <p:txBody>
          <a:bodyPr wrap="square" lIns="0" tIns="0" rIns="0" bIns="0" rtlCol="0"/>
          <a:lstStyle/>
          <a:p>
            <a:endParaRPr/>
          </a:p>
        </p:txBody>
      </p:sp>
      <p:sp>
        <p:nvSpPr>
          <p:cNvPr id="6" name="object 6"/>
          <p:cNvSpPr/>
          <p:nvPr/>
        </p:nvSpPr>
        <p:spPr>
          <a:xfrm>
            <a:off x="1409382" y="5264598"/>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ln w="25146">
            <a:solidFill>
              <a:srgbClr val="9A3300"/>
            </a:solidFill>
          </a:ln>
        </p:spPr>
        <p:txBody>
          <a:bodyPr wrap="square" lIns="0" tIns="0" rIns="0" bIns="0" rtlCol="0"/>
          <a:lstStyle/>
          <a:p>
            <a:endParaRPr/>
          </a:p>
        </p:txBody>
      </p:sp>
      <p:sp>
        <p:nvSpPr>
          <p:cNvPr id="7" name="object 7"/>
          <p:cNvSpPr/>
          <p:nvPr/>
        </p:nvSpPr>
        <p:spPr>
          <a:xfrm>
            <a:off x="4669638" y="5264598"/>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solidFill>
            <a:srgbClr val="FFCC9A"/>
          </a:solidFill>
        </p:spPr>
        <p:txBody>
          <a:bodyPr wrap="square" lIns="0" tIns="0" rIns="0" bIns="0" rtlCol="0"/>
          <a:lstStyle/>
          <a:p>
            <a:endParaRPr/>
          </a:p>
        </p:txBody>
      </p:sp>
      <p:sp>
        <p:nvSpPr>
          <p:cNvPr id="8" name="object 8"/>
          <p:cNvSpPr/>
          <p:nvPr/>
        </p:nvSpPr>
        <p:spPr>
          <a:xfrm>
            <a:off x="4669638" y="5264598"/>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ln w="25146">
            <a:solidFill>
              <a:srgbClr val="9A3300"/>
            </a:solidFill>
          </a:ln>
        </p:spPr>
        <p:txBody>
          <a:bodyPr wrap="square" lIns="0" tIns="0" rIns="0" bIns="0" rtlCol="0"/>
          <a:lstStyle/>
          <a:p>
            <a:endParaRPr/>
          </a:p>
        </p:txBody>
      </p:sp>
      <p:sp>
        <p:nvSpPr>
          <p:cNvPr id="9" name="object 9"/>
          <p:cNvSpPr/>
          <p:nvPr/>
        </p:nvSpPr>
        <p:spPr>
          <a:xfrm>
            <a:off x="7828011" y="5264598"/>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solidFill>
            <a:srgbClr val="FFCC9A"/>
          </a:solidFill>
        </p:spPr>
        <p:txBody>
          <a:bodyPr wrap="square" lIns="0" tIns="0" rIns="0" bIns="0" rtlCol="0"/>
          <a:lstStyle/>
          <a:p>
            <a:endParaRPr/>
          </a:p>
        </p:txBody>
      </p:sp>
      <p:sp>
        <p:nvSpPr>
          <p:cNvPr id="10" name="object 10"/>
          <p:cNvSpPr/>
          <p:nvPr/>
        </p:nvSpPr>
        <p:spPr>
          <a:xfrm>
            <a:off x="7828011" y="5264598"/>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ln w="25146">
            <a:solidFill>
              <a:srgbClr val="9A3300"/>
            </a:solidFill>
          </a:ln>
        </p:spPr>
        <p:txBody>
          <a:bodyPr wrap="square" lIns="0" tIns="0" rIns="0" bIns="0" rtlCol="0"/>
          <a:lstStyle/>
          <a:p>
            <a:endParaRPr/>
          </a:p>
        </p:txBody>
      </p:sp>
      <p:sp>
        <p:nvSpPr>
          <p:cNvPr id="11" name="object 11"/>
          <p:cNvSpPr/>
          <p:nvPr/>
        </p:nvSpPr>
        <p:spPr>
          <a:xfrm>
            <a:off x="3039510" y="5570532"/>
            <a:ext cx="1630128" cy="0"/>
          </a:xfrm>
          <a:custGeom>
            <a:avLst/>
            <a:gdLst/>
            <a:ahLst/>
            <a:cxnLst/>
            <a:rect l="l" t="t" r="r" b="b"/>
            <a:pathLst>
              <a:path w="1219200">
                <a:moveTo>
                  <a:pt x="0" y="0"/>
                </a:moveTo>
                <a:lnTo>
                  <a:pt x="1219200" y="0"/>
                </a:lnTo>
              </a:path>
            </a:pathLst>
          </a:custGeom>
          <a:ln w="32004">
            <a:solidFill>
              <a:srgbClr val="9A3365"/>
            </a:solidFill>
          </a:ln>
        </p:spPr>
        <p:txBody>
          <a:bodyPr wrap="square" lIns="0" tIns="0" rIns="0" bIns="0" rtlCol="0"/>
          <a:lstStyle/>
          <a:p>
            <a:endParaRPr/>
          </a:p>
        </p:txBody>
      </p:sp>
      <p:sp>
        <p:nvSpPr>
          <p:cNvPr id="12" name="object 12"/>
          <p:cNvSpPr/>
          <p:nvPr/>
        </p:nvSpPr>
        <p:spPr>
          <a:xfrm>
            <a:off x="4461797" y="5492519"/>
            <a:ext cx="208011" cy="156791"/>
          </a:xfrm>
          <a:custGeom>
            <a:avLst/>
            <a:gdLst/>
            <a:ahLst/>
            <a:cxnLst/>
            <a:rect l="l" t="t" r="r" b="b"/>
            <a:pathLst>
              <a:path w="155575" h="156210">
                <a:moveTo>
                  <a:pt x="0" y="156210"/>
                </a:moveTo>
                <a:lnTo>
                  <a:pt x="155448" y="77724"/>
                </a:lnTo>
                <a:lnTo>
                  <a:pt x="0" y="0"/>
                </a:lnTo>
              </a:path>
            </a:pathLst>
          </a:custGeom>
          <a:ln w="32004">
            <a:solidFill>
              <a:srgbClr val="9A3365"/>
            </a:solidFill>
          </a:ln>
        </p:spPr>
        <p:txBody>
          <a:bodyPr wrap="square" lIns="0" tIns="0" rIns="0" bIns="0" rtlCol="0"/>
          <a:lstStyle/>
          <a:p>
            <a:endParaRPr/>
          </a:p>
        </p:txBody>
      </p:sp>
      <p:sp>
        <p:nvSpPr>
          <p:cNvPr id="13" name="object 13"/>
          <p:cNvSpPr/>
          <p:nvPr/>
        </p:nvSpPr>
        <p:spPr>
          <a:xfrm>
            <a:off x="2942722" y="5497872"/>
            <a:ext cx="193576" cy="145317"/>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6197883" y="5570532"/>
            <a:ext cx="1630128" cy="0"/>
          </a:xfrm>
          <a:custGeom>
            <a:avLst/>
            <a:gdLst/>
            <a:ahLst/>
            <a:cxnLst/>
            <a:rect l="l" t="t" r="r" b="b"/>
            <a:pathLst>
              <a:path w="1219200">
                <a:moveTo>
                  <a:pt x="0" y="0"/>
                </a:moveTo>
                <a:lnTo>
                  <a:pt x="1219200" y="0"/>
                </a:lnTo>
              </a:path>
            </a:pathLst>
          </a:custGeom>
          <a:ln w="32004">
            <a:solidFill>
              <a:srgbClr val="9A3365"/>
            </a:solidFill>
          </a:ln>
        </p:spPr>
        <p:txBody>
          <a:bodyPr wrap="square" lIns="0" tIns="0" rIns="0" bIns="0" rtlCol="0"/>
          <a:lstStyle/>
          <a:p>
            <a:endParaRPr/>
          </a:p>
        </p:txBody>
      </p:sp>
      <p:sp>
        <p:nvSpPr>
          <p:cNvPr id="15" name="object 15"/>
          <p:cNvSpPr/>
          <p:nvPr/>
        </p:nvSpPr>
        <p:spPr>
          <a:xfrm>
            <a:off x="7620171" y="5492519"/>
            <a:ext cx="208011" cy="156791"/>
          </a:xfrm>
          <a:custGeom>
            <a:avLst/>
            <a:gdLst/>
            <a:ahLst/>
            <a:cxnLst/>
            <a:rect l="l" t="t" r="r" b="b"/>
            <a:pathLst>
              <a:path w="155575" h="156210">
                <a:moveTo>
                  <a:pt x="0" y="156210"/>
                </a:moveTo>
                <a:lnTo>
                  <a:pt x="155448" y="77724"/>
                </a:lnTo>
                <a:lnTo>
                  <a:pt x="0" y="0"/>
                </a:lnTo>
              </a:path>
            </a:pathLst>
          </a:custGeom>
          <a:ln w="32004">
            <a:solidFill>
              <a:srgbClr val="9A3365"/>
            </a:solidFill>
          </a:ln>
        </p:spPr>
        <p:txBody>
          <a:bodyPr wrap="square" lIns="0" tIns="0" rIns="0" bIns="0" rtlCol="0"/>
          <a:lstStyle/>
          <a:p>
            <a:endParaRPr/>
          </a:p>
        </p:txBody>
      </p:sp>
      <p:sp>
        <p:nvSpPr>
          <p:cNvPr id="16" name="object 16"/>
          <p:cNvSpPr/>
          <p:nvPr/>
        </p:nvSpPr>
        <p:spPr>
          <a:xfrm>
            <a:off x="6101094" y="5497872"/>
            <a:ext cx="193576" cy="145317"/>
          </a:xfrm>
          <a:prstGeom prst="rect">
            <a:avLst/>
          </a:prstGeom>
          <a:blipFill>
            <a:blip r:embed="rId2" cstate="print"/>
            <a:stretch>
              <a:fillRect/>
            </a:stretch>
          </a:blipFill>
        </p:spPr>
        <p:txBody>
          <a:bodyPr wrap="square" lIns="0" tIns="0" rIns="0" bIns="0" rtlCol="0"/>
          <a:lstStyle/>
          <a:p>
            <a:endParaRPr/>
          </a:p>
        </p:txBody>
      </p:sp>
      <p:sp>
        <p:nvSpPr>
          <p:cNvPr id="17" name="object 17"/>
          <p:cNvSpPr/>
          <p:nvPr/>
        </p:nvSpPr>
        <p:spPr>
          <a:xfrm>
            <a:off x="9458139" y="5570532"/>
            <a:ext cx="1630128" cy="0"/>
          </a:xfrm>
          <a:custGeom>
            <a:avLst/>
            <a:gdLst/>
            <a:ahLst/>
            <a:cxnLst/>
            <a:rect l="l" t="t" r="r" b="b"/>
            <a:pathLst>
              <a:path w="1219200">
                <a:moveTo>
                  <a:pt x="0" y="0"/>
                </a:moveTo>
                <a:lnTo>
                  <a:pt x="1219200" y="0"/>
                </a:lnTo>
              </a:path>
            </a:pathLst>
          </a:custGeom>
          <a:ln w="32004">
            <a:solidFill>
              <a:srgbClr val="9A3365"/>
            </a:solidFill>
          </a:ln>
        </p:spPr>
        <p:txBody>
          <a:bodyPr wrap="square" lIns="0" tIns="0" rIns="0" bIns="0" rtlCol="0"/>
          <a:lstStyle/>
          <a:p>
            <a:endParaRPr/>
          </a:p>
        </p:txBody>
      </p:sp>
      <p:sp>
        <p:nvSpPr>
          <p:cNvPr id="18" name="object 18"/>
          <p:cNvSpPr/>
          <p:nvPr/>
        </p:nvSpPr>
        <p:spPr>
          <a:xfrm>
            <a:off x="9361349" y="5497872"/>
            <a:ext cx="193578" cy="145317"/>
          </a:xfrm>
          <a:prstGeom prst="rect">
            <a:avLst/>
          </a:prstGeom>
          <a:blipFill>
            <a:blip r:embed="rId2" cstate="print"/>
            <a:stretch>
              <a:fillRect/>
            </a:stretch>
          </a:blipFill>
        </p:spPr>
        <p:txBody>
          <a:bodyPr wrap="square" lIns="0" tIns="0" rIns="0" bIns="0" rtlCol="0"/>
          <a:lstStyle/>
          <a:p>
            <a:endParaRPr/>
          </a:p>
        </p:txBody>
      </p:sp>
      <p:sp>
        <p:nvSpPr>
          <p:cNvPr id="19" name="object 19"/>
          <p:cNvSpPr/>
          <p:nvPr/>
        </p:nvSpPr>
        <p:spPr>
          <a:xfrm>
            <a:off x="2733861" y="5264598"/>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20" name="object 20"/>
          <p:cNvSpPr/>
          <p:nvPr/>
        </p:nvSpPr>
        <p:spPr>
          <a:xfrm>
            <a:off x="5892234" y="5264598"/>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21" name="object 21"/>
          <p:cNvSpPr/>
          <p:nvPr/>
        </p:nvSpPr>
        <p:spPr>
          <a:xfrm>
            <a:off x="9152490" y="5264598"/>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22" name="object 22"/>
          <p:cNvSpPr txBox="1"/>
          <p:nvPr/>
        </p:nvSpPr>
        <p:spPr>
          <a:xfrm>
            <a:off x="1426192" y="5277217"/>
            <a:ext cx="1301555" cy="474608"/>
          </a:xfrm>
          <a:prstGeom prst="rect">
            <a:avLst/>
          </a:prstGeom>
          <a:solidFill>
            <a:srgbClr val="FFCC9A"/>
          </a:solidFill>
        </p:spPr>
        <p:txBody>
          <a:bodyPr vert="horz" wrap="square" lIns="0" tIns="28058" rIns="0" bIns="0" rtlCol="0">
            <a:spAutoFit/>
          </a:bodyPr>
          <a:lstStyle/>
          <a:p>
            <a:pPr marL="18200" algn="ctr">
              <a:spcBef>
                <a:spcPts val="221"/>
              </a:spcBef>
            </a:pPr>
            <a:r>
              <a:rPr sz="2900" b="1" spc="-6" dirty="0"/>
              <a:t>A</a:t>
            </a:r>
            <a:endParaRPr sz="2900"/>
          </a:p>
        </p:txBody>
      </p:sp>
      <p:sp>
        <p:nvSpPr>
          <p:cNvPr id="23" name="object 23"/>
          <p:cNvSpPr txBox="1"/>
          <p:nvPr/>
        </p:nvSpPr>
        <p:spPr>
          <a:xfrm>
            <a:off x="4686448" y="5277217"/>
            <a:ext cx="1199672" cy="474608"/>
          </a:xfrm>
          <a:prstGeom prst="rect">
            <a:avLst/>
          </a:prstGeom>
          <a:solidFill>
            <a:srgbClr val="FFCC9A"/>
          </a:solidFill>
        </p:spPr>
        <p:txBody>
          <a:bodyPr vert="horz" wrap="square" lIns="0" tIns="28058" rIns="0" bIns="0" rtlCol="0">
            <a:spAutoFit/>
          </a:bodyPr>
          <a:lstStyle/>
          <a:p>
            <a:pPr marL="458782">
              <a:spcBef>
                <a:spcPts val="221"/>
              </a:spcBef>
            </a:pPr>
            <a:r>
              <a:rPr sz="2900" b="1" spc="-6" dirty="0"/>
              <a:t>B</a:t>
            </a:r>
            <a:endParaRPr sz="2900"/>
          </a:p>
        </p:txBody>
      </p:sp>
      <p:sp>
        <p:nvSpPr>
          <p:cNvPr id="24" name="object 24"/>
          <p:cNvSpPr txBox="1"/>
          <p:nvPr/>
        </p:nvSpPr>
        <p:spPr>
          <a:xfrm>
            <a:off x="7844821" y="5277217"/>
            <a:ext cx="1301555" cy="474608"/>
          </a:xfrm>
          <a:prstGeom prst="rect">
            <a:avLst/>
          </a:prstGeom>
          <a:solidFill>
            <a:srgbClr val="FFCC9A"/>
          </a:solidFill>
        </p:spPr>
        <p:txBody>
          <a:bodyPr vert="horz" wrap="square" lIns="0" tIns="28058" rIns="0" bIns="0" rtlCol="0">
            <a:spAutoFit/>
          </a:bodyPr>
          <a:lstStyle/>
          <a:p>
            <a:pPr marL="17440" algn="ctr">
              <a:spcBef>
                <a:spcPts val="221"/>
              </a:spcBef>
            </a:pPr>
            <a:r>
              <a:rPr sz="2900" b="1" spc="-6" dirty="0"/>
              <a:t>C</a:t>
            </a:r>
            <a:endParaRPr sz="2900"/>
          </a:p>
        </p:txBody>
      </p:sp>
      <p:sp>
        <p:nvSpPr>
          <p:cNvPr id="25" name="object 25"/>
          <p:cNvSpPr/>
          <p:nvPr/>
        </p:nvSpPr>
        <p:spPr>
          <a:xfrm>
            <a:off x="11088267" y="5570532"/>
            <a:ext cx="0" cy="382416"/>
          </a:xfrm>
          <a:custGeom>
            <a:avLst/>
            <a:gdLst/>
            <a:ahLst/>
            <a:cxnLst/>
            <a:rect l="l" t="t" r="r" b="b"/>
            <a:pathLst>
              <a:path h="381000">
                <a:moveTo>
                  <a:pt x="0" y="0"/>
                </a:moveTo>
                <a:lnTo>
                  <a:pt x="0" y="381000"/>
                </a:lnTo>
              </a:path>
            </a:pathLst>
          </a:custGeom>
          <a:ln w="32004">
            <a:solidFill>
              <a:srgbClr val="800000"/>
            </a:solidFill>
          </a:ln>
        </p:spPr>
        <p:txBody>
          <a:bodyPr wrap="square" lIns="0" tIns="0" rIns="0" bIns="0" rtlCol="0"/>
          <a:lstStyle/>
          <a:p>
            <a:endParaRPr/>
          </a:p>
        </p:txBody>
      </p:sp>
      <p:sp>
        <p:nvSpPr>
          <p:cNvPr id="26" name="object 26"/>
          <p:cNvSpPr/>
          <p:nvPr/>
        </p:nvSpPr>
        <p:spPr>
          <a:xfrm>
            <a:off x="10786693" y="5948359"/>
            <a:ext cx="513660" cy="0"/>
          </a:xfrm>
          <a:custGeom>
            <a:avLst/>
            <a:gdLst/>
            <a:ahLst/>
            <a:cxnLst/>
            <a:rect l="l" t="t" r="r" b="b"/>
            <a:pathLst>
              <a:path w="384175">
                <a:moveTo>
                  <a:pt x="0" y="0"/>
                </a:moveTo>
                <a:lnTo>
                  <a:pt x="384048" y="0"/>
                </a:lnTo>
              </a:path>
            </a:pathLst>
          </a:custGeom>
          <a:ln w="32004">
            <a:solidFill>
              <a:srgbClr val="800000"/>
            </a:solidFill>
          </a:ln>
        </p:spPr>
        <p:txBody>
          <a:bodyPr wrap="square" lIns="0" tIns="0" rIns="0" bIns="0" rtlCol="0"/>
          <a:lstStyle/>
          <a:p>
            <a:endParaRPr/>
          </a:p>
        </p:txBody>
      </p:sp>
      <p:sp>
        <p:nvSpPr>
          <p:cNvPr id="27" name="object 27"/>
          <p:cNvSpPr/>
          <p:nvPr/>
        </p:nvSpPr>
        <p:spPr>
          <a:xfrm>
            <a:off x="0" y="4262667"/>
            <a:ext cx="1613148" cy="382416"/>
          </a:xfrm>
          <a:custGeom>
            <a:avLst/>
            <a:gdLst/>
            <a:ahLst/>
            <a:cxnLst/>
            <a:rect l="l" t="t" r="r" b="b"/>
            <a:pathLst>
              <a:path w="1206500" h="381000">
                <a:moveTo>
                  <a:pt x="1206500" y="190500"/>
                </a:moveTo>
                <a:lnTo>
                  <a:pt x="1190366" y="146597"/>
                </a:lnTo>
                <a:lnTo>
                  <a:pt x="1144429" y="106413"/>
                </a:lnTo>
                <a:lnTo>
                  <a:pt x="1072379" y="71054"/>
                </a:lnTo>
                <a:lnTo>
                  <a:pt x="1027715" y="55530"/>
                </a:lnTo>
                <a:lnTo>
                  <a:pt x="977908" y="41627"/>
                </a:lnTo>
                <a:lnTo>
                  <a:pt x="923420" y="29484"/>
                </a:lnTo>
                <a:lnTo>
                  <a:pt x="864710" y="19238"/>
                </a:lnTo>
                <a:lnTo>
                  <a:pt x="802242" y="11029"/>
                </a:lnTo>
                <a:lnTo>
                  <a:pt x="736477" y="4994"/>
                </a:lnTo>
                <a:lnTo>
                  <a:pt x="667875" y="1271"/>
                </a:lnTo>
                <a:lnTo>
                  <a:pt x="596900" y="0"/>
                </a:lnTo>
                <a:lnTo>
                  <a:pt x="525783" y="1271"/>
                </a:lnTo>
                <a:lnTo>
                  <a:pt x="457082" y="4994"/>
                </a:lnTo>
                <a:lnTo>
                  <a:pt x="391254" y="11029"/>
                </a:lnTo>
                <a:lnTo>
                  <a:pt x="328755" y="19238"/>
                </a:lnTo>
                <a:lnTo>
                  <a:pt x="270042" y="29484"/>
                </a:lnTo>
                <a:lnTo>
                  <a:pt x="215571" y="41627"/>
                </a:lnTo>
                <a:lnTo>
                  <a:pt x="165798" y="55530"/>
                </a:lnTo>
                <a:lnTo>
                  <a:pt x="121180" y="71054"/>
                </a:lnTo>
                <a:lnTo>
                  <a:pt x="82175" y="88061"/>
                </a:lnTo>
                <a:lnTo>
                  <a:pt x="22824" y="125971"/>
                </a:lnTo>
                <a:lnTo>
                  <a:pt x="0" y="152695"/>
                </a:lnTo>
                <a:lnTo>
                  <a:pt x="0" y="228092"/>
                </a:lnTo>
                <a:lnTo>
                  <a:pt x="49237" y="274253"/>
                </a:lnTo>
                <a:lnTo>
                  <a:pt x="121180" y="309625"/>
                </a:lnTo>
                <a:lnTo>
                  <a:pt x="165798" y="325183"/>
                </a:lnTo>
                <a:lnTo>
                  <a:pt x="215571" y="339132"/>
                </a:lnTo>
                <a:lnTo>
                  <a:pt x="270042" y="351328"/>
                </a:lnTo>
                <a:lnTo>
                  <a:pt x="328755" y="361627"/>
                </a:lnTo>
                <a:lnTo>
                  <a:pt x="391254" y="369888"/>
                </a:lnTo>
                <a:lnTo>
                  <a:pt x="457082" y="375965"/>
                </a:lnTo>
                <a:lnTo>
                  <a:pt x="525783" y="379717"/>
                </a:lnTo>
                <a:lnTo>
                  <a:pt x="596900" y="381000"/>
                </a:lnTo>
                <a:lnTo>
                  <a:pt x="667875" y="379717"/>
                </a:lnTo>
                <a:lnTo>
                  <a:pt x="736477" y="375965"/>
                </a:lnTo>
                <a:lnTo>
                  <a:pt x="802242" y="369888"/>
                </a:lnTo>
                <a:lnTo>
                  <a:pt x="864710" y="361627"/>
                </a:lnTo>
                <a:lnTo>
                  <a:pt x="923420" y="351328"/>
                </a:lnTo>
                <a:lnTo>
                  <a:pt x="977908" y="339132"/>
                </a:lnTo>
                <a:lnTo>
                  <a:pt x="1027715" y="325183"/>
                </a:lnTo>
                <a:lnTo>
                  <a:pt x="1072379" y="309625"/>
                </a:lnTo>
                <a:lnTo>
                  <a:pt x="1111437" y="292600"/>
                </a:lnTo>
                <a:lnTo>
                  <a:pt x="1170892" y="254726"/>
                </a:lnTo>
                <a:lnTo>
                  <a:pt x="1202389" y="212706"/>
                </a:lnTo>
                <a:lnTo>
                  <a:pt x="1206500" y="190500"/>
                </a:lnTo>
                <a:close/>
              </a:path>
            </a:pathLst>
          </a:custGeom>
          <a:solidFill>
            <a:srgbClr val="CCFFFF"/>
          </a:solidFill>
        </p:spPr>
        <p:txBody>
          <a:bodyPr wrap="square" lIns="0" tIns="0" rIns="0" bIns="0" rtlCol="0"/>
          <a:lstStyle/>
          <a:p>
            <a:endParaRPr/>
          </a:p>
        </p:txBody>
      </p:sp>
      <p:sp>
        <p:nvSpPr>
          <p:cNvPr id="28" name="object 28"/>
          <p:cNvSpPr/>
          <p:nvPr/>
        </p:nvSpPr>
        <p:spPr>
          <a:xfrm>
            <a:off x="0" y="4262667"/>
            <a:ext cx="1613148" cy="191208"/>
          </a:xfrm>
          <a:custGeom>
            <a:avLst/>
            <a:gdLst/>
            <a:ahLst/>
            <a:cxnLst/>
            <a:rect l="l" t="t" r="r" b="b"/>
            <a:pathLst>
              <a:path w="1206500" h="190500">
                <a:moveTo>
                  <a:pt x="1206500" y="190500"/>
                </a:moveTo>
                <a:lnTo>
                  <a:pt x="1190366" y="146597"/>
                </a:lnTo>
                <a:lnTo>
                  <a:pt x="1144429" y="106413"/>
                </a:lnTo>
                <a:lnTo>
                  <a:pt x="1072379" y="71054"/>
                </a:lnTo>
                <a:lnTo>
                  <a:pt x="1027715" y="55530"/>
                </a:lnTo>
                <a:lnTo>
                  <a:pt x="977908" y="41627"/>
                </a:lnTo>
                <a:lnTo>
                  <a:pt x="923420" y="29484"/>
                </a:lnTo>
                <a:lnTo>
                  <a:pt x="864710" y="19238"/>
                </a:lnTo>
                <a:lnTo>
                  <a:pt x="802242" y="11029"/>
                </a:lnTo>
                <a:lnTo>
                  <a:pt x="736477" y="4994"/>
                </a:lnTo>
                <a:lnTo>
                  <a:pt x="667875" y="1271"/>
                </a:lnTo>
                <a:lnTo>
                  <a:pt x="596899" y="0"/>
                </a:lnTo>
                <a:lnTo>
                  <a:pt x="525783" y="1271"/>
                </a:lnTo>
                <a:lnTo>
                  <a:pt x="457082" y="4994"/>
                </a:lnTo>
                <a:lnTo>
                  <a:pt x="391254" y="11029"/>
                </a:lnTo>
                <a:lnTo>
                  <a:pt x="328755" y="19238"/>
                </a:lnTo>
                <a:lnTo>
                  <a:pt x="270042" y="29484"/>
                </a:lnTo>
                <a:lnTo>
                  <a:pt x="215571" y="41627"/>
                </a:lnTo>
                <a:lnTo>
                  <a:pt x="165798" y="55530"/>
                </a:lnTo>
                <a:lnTo>
                  <a:pt x="121180" y="71054"/>
                </a:lnTo>
                <a:lnTo>
                  <a:pt x="82175" y="88061"/>
                </a:lnTo>
                <a:lnTo>
                  <a:pt x="22824" y="125971"/>
                </a:lnTo>
                <a:lnTo>
                  <a:pt x="3393" y="146597"/>
                </a:lnTo>
                <a:lnTo>
                  <a:pt x="0" y="152695"/>
                </a:lnTo>
              </a:path>
            </a:pathLst>
          </a:custGeom>
          <a:ln w="32004">
            <a:solidFill>
              <a:srgbClr val="800000"/>
            </a:solidFill>
          </a:ln>
        </p:spPr>
        <p:txBody>
          <a:bodyPr wrap="square" lIns="0" tIns="0" rIns="0" bIns="0" rtlCol="0"/>
          <a:lstStyle/>
          <a:p>
            <a:endParaRPr/>
          </a:p>
        </p:txBody>
      </p:sp>
      <p:sp>
        <p:nvSpPr>
          <p:cNvPr id="29" name="object 29"/>
          <p:cNvSpPr/>
          <p:nvPr/>
        </p:nvSpPr>
        <p:spPr>
          <a:xfrm>
            <a:off x="0" y="4453875"/>
            <a:ext cx="1613148" cy="191208"/>
          </a:xfrm>
          <a:custGeom>
            <a:avLst/>
            <a:gdLst/>
            <a:ahLst/>
            <a:cxnLst/>
            <a:rect l="l" t="t" r="r" b="b"/>
            <a:pathLst>
              <a:path w="1206500" h="190500">
                <a:moveTo>
                  <a:pt x="0" y="37592"/>
                </a:moveTo>
                <a:lnTo>
                  <a:pt x="49237" y="83753"/>
                </a:lnTo>
                <a:lnTo>
                  <a:pt x="121180" y="119125"/>
                </a:lnTo>
                <a:lnTo>
                  <a:pt x="165798" y="134683"/>
                </a:lnTo>
                <a:lnTo>
                  <a:pt x="215571" y="148632"/>
                </a:lnTo>
                <a:lnTo>
                  <a:pt x="270042" y="160828"/>
                </a:lnTo>
                <a:lnTo>
                  <a:pt x="328755" y="171127"/>
                </a:lnTo>
                <a:lnTo>
                  <a:pt x="391254" y="179388"/>
                </a:lnTo>
                <a:lnTo>
                  <a:pt x="457082" y="185465"/>
                </a:lnTo>
                <a:lnTo>
                  <a:pt x="525783" y="189217"/>
                </a:lnTo>
                <a:lnTo>
                  <a:pt x="596900" y="190500"/>
                </a:lnTo>
                <a:lnTo>
                  <a:pt x="667875" y="189217"/>
                </a:lnTo>
                <a:lnTo>
                  <a:pt x="736477" y="185465"/>
                </a:lnTo>
                <a:lnTo>
                  <a:pt x="802242" y="179388"/>
                </a:lnTo>
                <a:lnTo>
                  <a:pt x="864710" y="171127"/>
                </a:lnTo>
                <a:lnTo>
                  <a:pt x="923420" y="160828"/>
                </a:lnTo>
                <a:lnTo>
                  <a:pt x="977908" y="148632"/>
                </a:lnTo>
                <a:lnTo>
                  <a:pt x="1027715" y="134683"/>
                </a:lnTo>
                <a:lnTo>
                  <a:pt x="1072379" y="119125"/>
                </a:lnTo>
                <a:lnTo>
                  <a:pt x="1111437" y="102100"/>
                </a:lnTo>
                <a:lnTo>
                  <a:pt x="1170892" y="64226"/>
                </a:lnTo>
                <a:lnTo>
                  <a:pt x="1202389" y="22206"/>
                </a:lnTo>
                <a:lnTo>
                  <a:pt x="1206500" y="0"/>
                </a:lnTo>
              </a:path>
            </a:pathLst>
          </a:custGeom>
          <a:ln w="32004">
            <a:solidFill>
              <a:srgbClr val="800000"/>
            </a:solidFill>
          </a:ln>
        </p:spPr>
        <p:txBody>
          <a:bodyPr wrap="square" lIns="0" tIns="0" rIns="0" bIns="0" rtlCol="0"/>
          <a:lstStyle/>
          <a:p>
            <a:endParaRPr/>
          </a:p>
        </p:txBody>
      </p:sp>
      <p:sp>
        <p:nvSpPr>
          <p:cNvPr id="30" name="object 30"/>
          <p:cNvSpPr txBox="1"/>
          <p:nvPr/>
        </p:nvSpPr>
        <p:spPr>
          <a:xfrm>
            <a:off x="424513" y="4297339"/>
            <a:ext cx="747991" cy="338479"/>
          </a:xfrm>
          <a:prstGeom prst="rect">
            <a:avLst/>
          </a:prstGeom>
        </p:spPr>
        <p:txBody>
          <a:bodyPr vert="horz" wrap="square" lIns="0" tIns="15166" rIns="0" bIns="0" rtlCol="0">
            <a:spAutoFit/>
          </a:bodyPr>
          <a:lstStyle/>
          <a:p>
            <a:pPr marL="15166">
              <a:spcBef>
                <a:spcPts val="119"/>
              </a:spcBef>
            </a:pPr>
            <a:r>
              <a:rPr sz="2100" b="1" dirty="0">
                <a:solidFill>
                  <a:srgbClr val="9A0033"/>
                </a:solidFill>
              </a:rPr>
              <a:t>head</a:t>
            </a:r>
            <a:endParaRPr sz="2100"/>
          </a:p>
        </p:txBody>
      </p:sp>
      <p:sp>
        <p:nvSpPr>
          <p:cNvPr id="31" name="object 31"/>
          <p:cNvSpPr/>
          <p:nvPr/>
        </p:nvSpPr>
        <p:spPr>
          <a:xfrm>
            <a:off x="798084" y="4645083"/>
            <a:ext cx="564602" cy="484394"/>
          </a:xfrm>
          <a:custGeom>
            <a:avLst/>
            <a:gdLst/>
            <a:ahLst/>
            <a:cxnLst/>
            <a:rect l="l" t="t" r="r" b="b"/>
            <a:pathLst>
              <a:path w="422275" h="482600">
                <a:moveTo>
                  <a:pt x="0" y="0"/>
                </a:moveTo>
                <a:lnTo>
                  <a:pt x="422147" y="482346"/>
                </a:lnTo>
              </a:path>
            </a:pathLst>
          </a:custGeom>
          <a:ln w="38100">
            <a:solidFill>
              <a:srgbClr val="000080"/>
            </a:solidFill>
          </a:ln>
        </p:spPr>
        <p:txBody>
          <a:bodyPr wrap="square" lIns="0" tIns="0" rIns="0" bIns="0" rtlCol="0"/>
          <a:lstStyle/>
          <a:p>
            <a:endParaRPr/>
          </a:p>
        </p:txBody>
      </p:sp>
      <p:sp>
        <p:nvSpPr>
          <p:cNvPr id="32" name="object 32"/>
          <p:cNvSpPr/>
          <p:nvPr/>
        </p:nvSpPr>
        <p:spPr>
          <a:xfrm>
            <a:off x="1274897" y="5071096"/>
            <a:ext cx="236878" cy="186109"/>
          </a:xfrm>
          <a:custGeom>
            <a:avLst/>
            <a:gdLst/>
            <a:ahLst/>
            <a:cxnLst/>
            <a:rect l="l" t="t" r="r" b="b"/>
            <a:pathLst>
              <a:path w="177165" h="185420">
                <a:moveTo>
                  <a:pt x="176784" y="185165"/>
                </a:moveTo>
                <a:lnTo>
                  <a:pt x="128778" y="0"/>
                </a:lnTo>
                <a:lnTo>
                  <a:pt x="0" y="112775"/>
                </a:lnTo>
                <a:lnTo>
                  <a:pt x="176784" y="185165"/>
                </a:lnTo>
                <a:close/>
              </a:path>
            </a:pathLst>
          </a:custGeom>
          <a:solidFill>
            <a:srgbClr val="000080"/>
          </a:solidFill>
        </p:spPr>
        <p:txBody>
          <a:bodyPr wrap="square" lIns="0" tIns="0" rIns="0" bIns="0" rtlCol="0"/>
          <a:lstStyle/>
          <a:p>
            <a:endParaRPr/>
          </a:p>
        </p:txBody>
      </p:sp>
      <p:sp>
        <p:nvSpPr>
          <p:cNvPr id="35" name="object 35"/>
          <p:cNvSpPr txBox="1"/>
          <p:nvPr/>
        </p:nvSpPr>
        <p:spPr>
          <a:xfrm>
            <a:off x="11014692" y="6306074"/>
            <a:ext cx="186786" cy="243656"/>
          </a:xfrm>
          <a:prstGeom prst="rect">
            <a:avLst/>
          </a:prstGeom>
        </p:spPr>
        <p:txBody>
          <a:bodyPr vert="horz" wrap="square" lIns="0" tIns="0" rIns="0" bIns="0" rtlCol="0">
            <a:spAutoFit/>
          </a:bodyPr>
          <a:lstStyle/>
          <a:p>
            <a:pPr marL="30333">
              <a:lnSpc>
                <a:spcPts val="1941"/>
              </a:lnSpc>
            </a:pPr>
            <a:fld id="{81D60167-4931-47E6-BA6A-407CBD079E47}" type="slidenum">
              <a:rPr sz="1700" spc="-6" dirty="0">
                <a:latin typeface="Times New Roman"/>
                <a:cs typeface="Times New Roman"/>
              </a:rPr>
              <a:pPr marL="30333">
                <a:lnSpc>
                  <a:spcPts val="1941"/>
                </a:lnSpc>
              </a:pPr>
              <a:t>64</a:t>
            </a:fld>
            <a:endParaRPr sz="1700">
              <a:latin typeface="Times New Roman"/>
              <a:cs typeface="Times New Roman"/>
            </a:endParaRPr>
          </a:p>
        </p:txBody>
      </p:sp>
      <p:grpSp>
        <p:nvGrpSpPr>
          <p:cNvPr id="33" name="object 5"/>
          <p:cNvGrpSpPr>
            <a:grpSpLocks/>
          </p:cNvGrpSpPr>
          <p:nvPr/>
        </p:nvGrpSpPr>
        <p:grpSpPr bwMode="auto">
          <a:xfrm>
            <a:off x="0" y="0"/>
            <a:ext cx="12192000" cy="6858000"/>
            <a:chOff x="0" y="0"/>
            <a:chExt cx="16217900" cy="9118600"/>
          </a:xfrm>
        </p:grpSpPr>
        <p:sp>
          <p:nvSpPr>
            <p:cNvPr id="37" name="object 6"/>
            <p:cNvSpPr>
              <a:spLocks noChangeArrowheads="1"/>
            </p:cNvSpPr>
            <p:nvPr/>
          </p:nvSpPr>
          <p:spPr bwMode="auto">
            <a:xfrm>
              <a:off x="0" y="0"/>
              <a:ext cx="10033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99967" y="293186"/>
            <a:ext cx="10392067" cy="764833"/>
          </a:xfrm>
          <a:custGeom>
            <a:avLst/>
            <a:gdLst/>
            <a:ahLst/>
            <a:cxnLst/>
            <a:rect l="l" t="t" r="r" b="b"/>
            <a:pathLst>
              <a:path w="7772400" h="762000">
                <a:moveTo>
                  <a:pt x="7772400" y="761999"/>
                </a:moveTo>
                <a:lnTo>
                  <a:pt x="7772400" y="0"/>
                </a:lnTo>
                <a:lnTo>
                  <a:pt x="0" y="0"/>
                </a:lnTo>
                <a:lnTo>
                  <a:pt x="0" y="762000"/>
                </a:lnTo>
                <a:lnTo>
                  <a:pt x="7772400" y="761999"/>
                </a:lnTo>
                <a:close/>
              </a:path>
            </a:pathLst>
          </a:custGeom>
          <a:ln w="9144">
            <a:solidFill>
              <a:srgbClr val="9A3300"/>
            </a:solidFill>
          </a:ln>
        </p:spPr>
        <p:txBody>
          <a:bodyPr wrap="square" lIns="0" tIns="0" rIns="0" bIns="0" rtlCol="0"/>
          <a:lstStyle/>
          <a:p>
            <a:endParaRPr/>
          </a:p>
        </p:txBody>
      </p:sp>
      <p:sp>
        <p:nvSpPr>
          <p:cNvPr id="3" name="object 3"/>
          <p:cNvSpPr txBox="1"/>
          <p:nvPr/>
        </p:nvSpPr>
        <p:spPr>
          <a:xfrm>
            <a:off x="1006264" y="1302550"/>
            <a:ext cx="9744261" cy="4303683"/>
          </a:xfrm>
          <a:prstGeom prst="rect">
            <a:avLst/>
          </a:prstGeom>
        </p:spPr>
        <p:txBody>
          <a:bodyPr vert="horz" wrap="square" lIns="0" tIns="116781" rIns="0" bIns="0" rtlCol="0">
            <a:spAutoFit/>
          </a:bodyPr>
          <a:lstStyle/>
          <a:p>
            <a:pPr marL="424658" indent="-410249">
              <a:spcBef>
                <a:spcPts val="920"/>
              </a:spcBef>
              <a:buFont typeface="Arial"/>
              <a:buChar char="•"/>
              <a:tabLst>
                <a:tab pos="424658" algn="l"/>
                <a:tab pos="425416" algn="l"/>
              </a:tabLst>
            </a:pPr>
            <a:r>
              <a:rPr sz="3300" b="1" dirty="0">
                <a:solidFill>
                  <a:srgbClr val="3333CC"/>
                </a:solidFill>
              </a:rPr>
              <a:t>Keeping track of a linked</a:t>
            </a:r>
            <a:r>
              <a:rPr sz="3300" b="1" spc="-18" dirty="0">
                <a:solidFill>
                  <a:srgbClr val="3333CC"/>
                </a:solidFill>
              </a:rPr>
              <a:t> </a:t>
            </a:r>
            <a:r>
              <a:rPr sz="3300" b="1" dirty="0">
                <a:solidFill>
                  <a:srgbClr val="3333CC"/>
                </a:solidFill>
              </a:rPr>
              <a:t>list:</a:t>
            </a:r>
            <a:endParaRPr sz="3300"/>
          </a:p>
          <a:p>
            <a:pPr marL="902397" marR="131946" lvl="1" indent="-342001">
              <a:spcBef>
                <a:spcPts val="687"/>
              </a:spcBef>
              <a:buFont typeface="Arial"/>
              <a:buChar char="–"/>
              <a:tabLst>
                <a:tab pos="903156" algn="l"/>
              </a:tabLst>
            </a:pPr>
            <a:r>
              <a:rPr sz="2900" b="1" spc="-6" dirty="0">
                <a:solidFill>
                  <a:srgbClr val="336500"/>
                </a:solidFill>
              </a:rPr>
              <a:t>Must know the pointer to the first element of  the list (called </a:t>
            </a:r>
            <a:r>
              <a:rPr sz="2900" b="1" i="1" spc="-6" dirty="0">
                <a:solidFill>
                  <a:srgbClr val="9A3300"/>
                </a:solidFill>
              </a:rPr>
              <a:t>start</a:t>
            </a:r>
            <a:r>
              <a:rPr sz="2900" b="1" spc="-6" dirty="0">
                <a:solidFill>
                  <a:srgbClr val="336500"/>
                </a:solidFill>
              </a:rPr>
              <a:t>, </a:t>
            </a:r>
            <a:r>
              <a:rPr sz="2900" b="1" i="1" spc="-6" dirty="0">
                <a:solidFill>
                  <a:srgbClr val="9A3300"/>
                </a:solidFill>
              </a:rPr>
              <a:t>head</a:t>
            </a:r>
            <a:r>
              <a:rPr sz="2900" b="1" spc="-6" dirty="0">
                <a:solidFill>
                  <a:srgbClr val="336500"/>
                </a:solidFill>
              </a:rPr>
              <a:t>,</a:t>
            </a:r>
            <a:r>
              <a:rPr sz="2900" b="1" spc="-18" dirty="0">
                <a:solidFill>
                  <a:srgbClr val="336500"/>
                </a:solidFill>
              </a:rPr>
              <a:t> </a:t>
            </a:r>
            <a:r>
              <a:rPr sz="2900" b="1" spc="-6" dirty="0">
                <a:solidFill>
                  <a:srgbClr val="336500"/>
                </a:solidFill>
              </a:rPr>
              <a:t>etc.).</a:t>
            </a:r>
            <a:endParaRPr sz="2900"/>
          </a:p>
          <a:p>
            <a:pPr lvl="1">
              <a:spcBef>
                <a:spcPts val="42"/>
              </a:spcBef>
              <a:buClr>
                <a:srgbClr val="336500"/>
              </a:buClr>
              <a:buFont typeface="Arial"/>
              <a:buChar char="–"/>
            </a:pPr>
            <a:endParaRPr sz="4200">
              <a:latin typeface="Times New Roman"/>
              <a:cs typeface="Times New Roman"/>
            </a:endParaRPr>
          </a:p>
          <a:p>
            <a:pPr marL="424658" marR="6067" indent="-410249">
              <a:buFont typeface="Arial"/>
              <a:buChar char="•"/>
              <a:tabLst>
                <a:tab pos="424658" algn="l"/>
                <a:tab pos="425416" algn="l"/>
              </a:tabLst>
            </a:pPr>
            <a:r>
              <a:rPr sz="3300" b="1" spc="-6" dirty="0">
                <a:solidFill>
                  <a:srgbClr val="3333CC"/>
                </a:solidFill>
              </a:rPr>
              <a:t>Linked lists provide flexibility in allowing  </a:t>
            </a:r>
            <a:r>
              <a:rPr sz="3300" b="1" dirty="0">
                <a:solidFill>
                  <a:srgbClr val="3333CC"/>
                </a:solidFill>
              </a:rPr>
              <a:t>the items to be rearranged</a:t>
            </a:r>
            <a:r>
              <a:rPr sz="3300" b="1" spc="-42" dirty="0">
                <a:solidFill>
                  <a:srgbClr val="3333CC"/>
                </a:solidFill>
              </a:rPr>
              <a:t> </a:t>
            </a:r>
            <a:r>
              <a:rPr sz="3300" b="1" dirty="0">
                <a:solidFill>
                  <a:srgbClr val="3333CC"/>
                </a:solidFill>
              </a:rPr>
              <a:t>efficiently.</a:t>
            </a:r>
            <a:endParaRPr sz="3300"/>
          </a:p>
          <a:p>
            <a:pPr marL="902397" lvl="1" indent="-342001">
              <a:spcBef>
                <a:spcPts val="687"/>
              </a:spcBef>
              <a:buFont typeface="Arial"/>
              <a:buChar char="–"/>
              <a:tabLst>
                <a:tab pos="903156" algn="l"/>
              </a:tabLst>
            </a:pPr>
            <a:r>
              <a:rPr sz="2900" b="1" spc="-6" dirty="0">
                <a:solidFill>
                  <a:srgbClr val="336500"/>
                </a:solidFill>
              </a:rPr>
              <a:t>Insert an</a:t>
            </a:r>
            <a:r>
              <a:rPr sz="2900" b="1" spc="-12" dirty="0">
                <a:solidFill>
                  <a:srgbClr val="336500"/>
                </a:solidFill>
              </a:rPr>
              <a:t> </a:t>
            </a:r>
            <a:r>
              <a:rPr sz="2900" b="1" spc="-6" dirty="0">
                <a:solidFill>
                  <a:srgbClr val="336500"/>
                </a:solidFill>
              </a:rPr>
              <a:t>element.</a:t>
            </a:r>
            <a:endParaRPr sz="2900"/>
          </a:p>
          <a:p>
            <a:pPr marL="902397" lvl="1" indent="-342001">
              <a:spcBef>
                <a:spcPts val="681"/>
              </a:spcBef>
              <a:buFont typeface="Arial"/>
              <a:buChar char="–"/>
              <a:tabLst>
                <a:tab pos="903156" algn="l"/>
              </a:tabLst>
            </a:pPr>
            <a:r>
              <a:rPr sz="2900" b="1" spc="-6" dirty="0">
                <a:solidFill>
                  <a:srgbClr val="336500"/>
                </a:solidFill>
              </a:rPr>
              <a:t>Delete an</a:t>
            </a:r>
            <a:r>
              <a:rPr sz="2900" b="1" spc="-12" dirty="0">
                <a:solidFill>
                  <a:srgbClr val="336500"/>
                </a:solidFill>
              </a:rPr>
              <a:t> </a:t>
            </a:r>
            <a:r>
              <a:rPr sz="2900" b="1" spc="-6" dirty="0">
                <a:solidFill>
                  <a:srgbClr val="336500"/>
                </a:solidFill>
              </a:rPr>
              <a:t>element.</a:t>
            </a:r>
            <a:endParaRPr sz="2900"/>
          </a:p>
        </p:txBody>
      </p:sp>
      <p:sp>
        <p:nvSpPr>
          <p:cNvPr id="6" name="object 6"/>
          <p:cNvSpPr txBox="1"/>
          <p:nvPr/>
        </p:nvSpPr>
        <p:spPr>
          <a:xfrm>
            <a:off x="11014692" y="6306074"/>
            <a:ext cx="186786" cy="243656"/>
          </a:xfrm>
          <a:prstGeom prst="rect">
            <a:avLst/>
          </a:prstGeom>
        </p:spPr>
        <p:txBody>
          <a:bodyPr vert="horz" wrap="square" lIns="0" tIns="0" rIns="0" bIns="0" rtlCol="0">
            <a:spAutoFit/>
          </a:bodyPr>
          <a:lstStyle/>
          <a:p>
            <a:pPr marL="30333">
              <a:lnSpc>
                <a:spcPts val="1941"/>
              </a:lnSpc>
            </a:pPr>
            <a:fld id="{81D60167-4931-47E6-BA6A-407CBD079E47}" type="slidenum">
              <a:rPr sz="1700" spc="-6" dirty="0">
                <a:latin typeface="Times New Roman"/>
                <a:cs typeface="Times New Roman"/>
              </a:rPr>
              <a:pPr marL="30333">
                <a:lnSpc>
                  <a:spcPts val="1941"/>
                </a:lnSpc>
              </a:pPr>
              <a:t>65</a:t>
            </a:fld>
            <a:endParaRPr sz="1700">
              <a:latin typeface="Times New Roman"/>
              <a:cs typeface="Times New Roman"/>
            </a:endParaRPr>
          </a:p>
        </p:txBody>
      </p:sp>
      <p:grpSp>
        <p:nvGrpSpPr>
          <p:cNvPr id="4" name="object 5"/>
          <p:cNvGrpSpPr>
            <a:grpSpLocks/>
          </p:cNvGrpSpPr>
          <p:nvPr/>
        </p:nvGrpSpPr>
        <p:grpSpPr bwMode="auto">
          <a:xfrm>
            <a:off x="0" y="0"/>
            <a:ext cx="12192000" cy="6858000"/>
            <a:chOff x="0" y="0"/>
            <a:chExt cx="16217900" cy="9118600"/>
          </a:xfrm>
        </p:grpSpPr>
        <p:sp>
          <p:nvSpPr>
            <p:cNvPr id="8"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11265" y="4193833"/>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ln w="25146">
            <a:solidFill>
              <a:srgbClr val="9A3300"/>
            </a:solidFill>
          </a:ln>
        </p:spPr>
        <p:txBody>
          <a:bodyPr wrap="square" lIns="0" tIns="0" rIns="0" bIns="0" rtlCol="0"/>
          <a:lstStyle/>
          <a:p>
            <a:endParaRPr/>
          </a:p>
        </p:txBody>
      </p:sp>
      <p:sp>
        <p:nvSpPr>
          <p:cNvPr id="3" name="object 3"/>
          <p:cNvSpPr txBox="1"/>
          <p:nvPr/>
        </p:nvSpPr>
        <p:spPr>
          <a:xfrm>
            <a:off x="2042076" y="4259524"/>
            <a:ext cx="294612" cy="410369"/>
          </a:xfrm>
          <a:prstGeom prst="rect">
            <a:avLst/>
          </a:prstGeom>
        </p:spPr>
        <p:txBody>
          <a:bodyPr vert="horz" wrap="square" lIns="0" tIns="0" rIns="0" bIns="0" rtlCol="0">
            <a:spAutoFit/>
          </a:bodyPr>
          <a:lstStyle/>
          <a:p>
            <a:pPr>
              <a:lnSpc>
                <a:spcPts val="3171"/>
              </a:lnSpc>
            </a:pPr>
            <a:r>
              <a:rPr sz="2900" b="1" spc="-6" dirty="0"/>
              <a:t>A</a:t>
            </a:r>
            <a:endParaRPr sz="2900"/>
          </a:p>
        </p:txBody>
      </p:sp>
      <p:sp>
        <p:nvSpPr>
          <p:cNvPr id="4" name="object 4"/>
          <p:cNvSpPr/>
          <p:nvPr/>
        </p:nvSpPr>
        <p:spPr>
          <a:xfrm>
            <a:off x="1511265" y="4193833"/>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solidFill>
            <a:srgbClr val="FFCC9A"/>
          </a:solidFill>
        </p:spPr>
        <p:txBody>
          <a:bodyPr wrap="square" lIns="0" tIns="0" rIns="0" bIns="0" rtlCol="0"/>
          <a:lstStyle/>
          <a:p>
            <a:endParaRPr/>
          </a:p>
        </p:txBody>
      </p:sp>
      <p:sp>
        <p:nvSpPr>
          <p:cNvPr id="5" name="object 5"/>
          <p:cNvSpPr/>
          <p:nvPr/>
        </p:nvSpPr>
        <p:spPr>
          <a:xfrm>
            <a:off x="1511265" y="4193833"/>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ln w="25146">
            <a:solidFill>
              <a:srgbClr val="9A3300"/>
            </a:solidFill>
          </a:ln>
        </p:spPr>
        <p:txBody>
          <a:bodyPr wrap="square" lIns="0" tIns="0" rIns="0" bIns="0" rtlCol="0"/>
          <a:lstStyle/>
          <a:p>
            <a:endParaRPr/>
          </a:p>
        </p:txBody>
      </p:sp>
      <p:sp>
        <p:nvSpPr>
          <p:cNvPr id="6" name="object 6"/>
          <p:cNvSpPr/>
          <p:nvPr/>
        </p:nvSpPr>
        <p:spPr>
          <a:xfrm>
            <a:off x="2835744" y="4193833"/>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7" name="object 7"/>
          <p:cNvSpPr txBox="1"/>
          <p:nvPr/>
        </p:nvSpPr>
        <p:spPr>
          <a:xfrm>
            <a:off x="1528075" y="4206451"/>
            <a:ext cx="1301555" cy="475373"/>
          </a:xfrm>
          <a:prstGeom prst="rect">
            <a:avLst/>
          </a:prstGeom>
          <a:solidFill>
            <a:srgbClr val="FFCC9A"/>
          </a:solidFill>
        </p:spPr>
        <p:txBody>
          <a:bodyPr vert="horz" wrap="square" lIns="0" tIns="28816" rIns="0" bIns="0" rtlCol="0">
            <a:spAutoFit/>
          </a:bodyPr>
          <a:lstStyle/>
          <a:p>
            <a:pPr marL="18200" algn="ctr">
              <a:spcBef>
                <a:spcPts val="227"/>
              </a:spcBef>
            </a:pPr>
            <a:r>
              <a:rPr sz="2900" b="1" spc="-6" dirty="0"/>
              <a:t>A</a:t>
            </a:r>
            <a:endParaRPr sz="2900"/>
          </a:p>
        </p:txBody>
      </p:sp>
      <p:sp>
        <p:nvSpPr>
          <p:cNvPr id="8" name="object 8"/>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12" dirty="0">
                <a:solidFill>
                  <a:srgbClr val="A50021"/>
                </a:solidFill>
                <a:latin typeface="Arial"/>
                <a:cs typeface="Arial"/>
              </a:rPr>
              <a:t>Illustration: Insertion</a:t>
            </a:r>
            <a:endParaRPr sz="3800">
              <a:latin typeface="Arial"/>
              <a:cs typeface="Arial"/>
            </a:endParaRPr>
          </a:p>
        </p:txBody>
      </p:sp>
      <p:sp>
        <p:nvSpPr>
          <p:cNvPr id="9" name="object 9"/>
          <p:cNvSpPr/>
          <p:nvPr/>
        </p:nvSpPr>
        <p:spPr>
          <a:xfrm>
            <a:off x="4160223" y="4499766"/>
            <a:ext cx="611298" cy="0"/>
          </a:xfrm>
          <a:custGeom>
            <a:avLst/>
            <a:gdLst/>
            <a:ahLst/>
            <a:cxnLst/>
            <a:rect l="l" t="t" r="r" b="b"/>
            <a:pathLst>
              <a:path w="457200">
                <a:moveTo>
                  <a:pt x="0" y="0"/>
                </a:moveTo>
                <a:lnTo>
                  <a:pt x="457200" y="0"/>
                </a:lnTo>
              </a:path>
            </a:pathLst>
          </a:custGeom>
          <a:ln w="32004">
            <a:solidFill>
              <a:srgbClr val="9A3365"/>
            </a:solidFill>
          </a:ln>
        </p:spPr>
        <p:txBody>
          <a:bodyPr wrap="square" lIns="0" tIns="0" rIns="0" bIns="0" rtlCol="0"/>
          <a:lstStyle/>
          <a:p>
            <a:endParaRPr/>
          </a:p>
        </p:txBody>
      </p:sp>
      <p:sp>
        <p:nvSpPr>
          <p:cNvPr id="10" name="object 10"/>
          <p:cNvSpPr/>
          <p:nvPr/>
        </p:nvSpPr>
        <p:spPr>
          <a:xfrm>
            <a:off x="4563680" y="4421753"/>
            <a:ext cx="208011" cy="156791"/>
          </a:xfrm>
          <a:custGeom>
            <a:avLst/>
            <a:gdLst/>
            <a:ahLst/>
            <a:cxnLst/>
            <a:rect l="l" t="t" r="r" b="b"/>
            <a:pathLst>
              <a:path w="155575" h="156210">
                <a:moveTo>
                  <a:pt x="0" y="156210"/>
                </a:moveTo>
                <a:lnTo>
                  <a:pt x="155448" y="77724"/>
                </a:lnTo>
                <a:lnTo>
                  <a:pt x="0" y="0"/>
                </a:lnTo>
              </a:path>
            </a:pathLst>
          </a:custGeom>
          <a:ln w="32004">
            <a:solidFill>
              <a:srgbClr val="9A3365"/>
            </a:solidFill>
          </a:ln>
        </p:spPr>
        <p:txBody>
          <a:bodyPr wrap="square" lIns="0" tIns="0" rIns="0" bIns="0" rtlCol="0"/>
          <a:lstStyle/>
          <a:p>
            <a:endParaRPr/>
          </a:p>
        </p:txBody>
      </p:sp>
      <p:sp>
        <p:nvSpPr>
          <p:cNvPr id="11" name="object 11"/>
          <p:cNvSpPr txBox="1"/>
          <p:nvPr/>
        </p:nvSpPr>
        <p:spPr>
          <a:xfrm>
            <a:off x="4979702" y="2844157"/>
            <a:ext cx="1476455" cy="661645"/>
          </a:xfrm>
          <a:prstGeom prst="rect">
            <a:avLst/>
          </a:prstGeom>
        </p:spPr>
        <p:txBody>
          <a:bodyPr vert="horz" wrap="square" lIns="0" tIns="15166" rIns="0" bIns="0" rtlCol="0">
            <a:spAutoFit/>
          </a:bodyPr>
          <a:lstStyle/>
          <a:p>
            <a:pPr marL="15166" marR="6067">
              <a:spcBef>
                <a:spcPts val="119"/>
              </a:spcBef>
            </a:pPr>
            <a:r>
              <a:rPr sz="2100" b="1" spc="-6" dirty="0"/>
              <a:t>Item to</a:t>
            </a:r>
            <a:r>
              <a:rPr sz="2100" b="1" spc="-113" dirty="0"/>
              <a:t> </a:t>
            </a:r>
            <a:r>
              <a:rPr sz="2100" b="1" spc="-6" dirty="0"/>
              <a:t>be  inserted</a:t>
            </a:r>
            <a:endParaRPr sz="2100"/>
          </a:p>
        </p:txBody>
      </p:sp>
      <p:sp>
        <p:nvSpPr>
          <p:cNvPr id="12" name="object 12"/>
          <p:cNvSpPr/>
          <p:nvPr/>
        </p:nvSpPr>
        <p:spPr>
          <a:xfrm>
            <a:off x="2631978" y="5417565"/>
            <a:ext cx="1833894" cy="535383"/>
          </a:xfrm>
          <a:custGeom>
            <a:avLst/>
            <a:gdLst/>
            <a:ahLst/>
            <a:cxnLst/>
            <a:rect l="l" t="t" r="r" b="b"/>
            <a:pathLst>
              <a:path w="1371600" h="533400">
                <a:moveTo>
                  <a:pt x="1371600" y="533400"/>
                </a:moveTo>
                <a:lnTo>
                  <a:pt x="1371599" y="0"/>
                </a:lnTo>
                <a:lnTo>
                  <a:pt x="0" y="0"/>
                </a:lnTo>
                <a:lnTo>
                  <a:pt x="0" y="533400"/>
                </a:lnTo>
                <a:lnTo>
                  <a:pt x="1371600" y="533400"/>
                </a:lnTo>
                <a:close/>
              </a:path>
            </a:pathLst>
          </a:custGeom>
          <a:solidFill>
            <a:srgbClr val="9ACCFF"/>
          </a:solidFill>
        </p:spPr>
        <p:txBody>
          <a:bodyPr wrap="square" lIns="0" tIns="0" rIns="0" bIns="0" rtlCol="0"/>
          <a:lstStyle/>
          <a:p>
            <a:endParaRPr/>
          </a:p>
        </p:txBody>
      </p:sp>
      <p:sp>
        <p:nvSpPr>
          <p:cNvPr id="13" name="object 13"/>
          <p:cNvSpPr/>
          <p:nvPr/>
        </p:nvSpPr>
        <p:spPr>
          <a:xfrm>
            <a:off x="2631978" y="5417565"/>
            <a:ext cx="1833894" cy="535383"/>
          </a:xfrm>
          <a:custGeom>
            <a:avLst/>
            <a:gdLst/>
            <a:ahLst/>
            <a:cxnLst/>
            <a:rect l="l" t="t" r="r" b="b"/>
            <a:pathLst>
              <a:path w="1371600" h="533400">
                <a:moveTo>
                  <a:pt x="1371600" y="533400"/>
                </a:moveTo>
                <a:lnTo>
                  <a:pt x="1371599" y="0"/>
                </a:lnTo>
                <a:lnTo>
                  <a:pt x="0" y="0"/>
                </a:lnTo>
                <a:lnTo>
                  <a:pt x="0" y="533400"/>
                </a:lnTo>
                <a:lnTo>
                  <a:pt x="1371600" y="533400"/>
                </a:lnTo>
                <a:close/>
              </a:path>
            </a:pathLst>
          </a:custGeom>
          <a:ln w="25146">
            <a:solidFill>
              <a:srgbClr val="9A3300"/>
            </a:solidFill>
          </a:ln>
        </p:spPr>
        <p:txBody>
          <a:bodyPr wrap="square" lIns="0" tIns="0" rIns="0" bIns="0" rtlCol="0"/>
          <a:lstStyle/>
          <a:p>
            <a:endParaRPr/>
          </a:p>
        </p:txBody>
      </p:sp>
      <p:sp>
        <p:nvSpPr>
          <p:cNvPr id="14" name="object 14"/>
          <p:cNvSpPr/>
          <p:nvPr/>
        </p:nvSpPr>
        <p:spPr>
          <a:xfrm>
            <a:off x="3141393" y="4423282"/>
            <a:ext cx="0" cy="994283"/>
          </a:xfrm>
          <a:custGeom>
            <a:avLst/>
            <a:gdLst/>
            <a:ahLst/>
            <a:cxnLst/>
            <a:rect l="l" t="t" r="r" b="b"/>
            <a:pathLst>
              <a:path h="990600">
                <a:moveTo>
                  <a:pt x="0" y="0"/>
                </a:moveTo>
                <a:lnTo>
                  <a:pt x="0" y="990600"/>
                </a:lnTo>
              </a:path>
            </a:pathLst>
          </a:custGeom>
          <a:ln w="32004">
            <a:solidFill>
              <a:srgbClr val="9A3365"/>
            </a:solidFill>
          </a:ln>
        </p:spPr>
        <p:txBody>
          <a:bodyPr wrap="square" lIns="0" tIns="0" rIns="0" bIns="0" rtlCol="0"/>
          <a:lstStyle/>
          <a:p>
            <a:endParaRPr/>
          </a:p>
        </p:txBody>
      </p:sp>
      <p:sp>
        <p:nvSpPr>
          <p:cNvPr id="15" name="object 15"/>
          <p:cNvSpPr/>
          <p:nvPr/>
        </p:nvSpPr>
        <p:spPr>
          <a:xfrm>
            <a:off x="3037472" y="5261540"/>
            <a:ext cx="208860" cy="156153"/>
          </a:xfrm>
          <a:custGeom>
            <a:avLst/>
            <a:gdLst/>
            <a:ahLst/>
            <a:cxnLst/>
            <a:rect l="l" t="t" r="r" b="b"/>
            <a:pathLst>
              <a:path w="156210" h="155575">
                <a:moveTo>
                  <a:pt x="0" y="0"/>
                </a:moveTo>
                <a:lnTo>
                  <a:pt x="77724" y="155448"/>
                </a:lnTo>
                <a:lnTo>
                  <a:pt x="156210" y="0"/>
                </a:lnTo>
              </a:path>
            </a:pathLst>
          </a:custGeom>
          <a:ln w="32004">
            <a:solidFill>
              <a:srgbClr val="9A3365"/>
            </a:solidFill>
          </a:ln>
        </p:spPr>
        <p:txBody>
          <a:bodyPr wrap="square" lIns="0" tIns="0" rIns="0" bIns="0" rtlCol="0"/>
          <a:lstStyle/>
          <a:p>
            <a:endParaRPr/>
          </a:p>
        </p:txBody>
      </p:sp>
      <p:sp>
        <p:nvSpPr>
          <p:cNvPr id="16" name="object 16"/>
          <p:cNvSpPr/>
          <p:nvPr/>
        </p:nvSpPr>
        <p:spPr>
          <a:xfrm>
            <a:off x="3044605" y="4350623"/>
            <a:ext cx="193576" cy="145317"/>
          </a:xfrm>
          <a:prstGeom prst="rect">
            <a:avLst/>
          </a:prstGeom>
          <a:blipFill>
            <a:blip r:embed="rId2" cstate="print"/>
            <a:stretch>
              <a:fillRect/>
            </a:stretch>
          </a:blipFill>
        </p:spPr>
        <p:txBody>
          <a:bodyPr wrap="square" lIns="0" tIns="0" rIns="0" bIns="0" rtlCol="0"/>
          <a:lstStyle/>
          <a:p>
            <a:endParaRPr/>
          </a:p>
        </p:txBody>
      </p:sp>
      <p:sp>
        <p:nvSpPr>
          <p:cNvPr id="17" name="object 17"/>
          <p:cNvSpPr/>
          <p:nvPr/>
        </p:nvSpPr>
        <p:spPr>
          <a:xfrm>
            <a:off x="4160223" y="4499766"/>
            <a:ext cx="0" cy="1147249"/>
          </a:xfrm>
          <a:custGeom>
            <a:avLst/>
            <a:gdLst/>
            <a:ahLst/>
            <a:cxnLst/>
            <a:rect l="l" t="t" r="r" b="b"/>
            <a:pathLst>
              <a:path h="1143000">
                <a:moveTo>
                  <a:pt x="0" y="1143000"/>
                </a:moveTo>
                <a:lnTo>
                  <a:pt x="0" y="0"/>
                </a:lnTo>
              </a:path>
            </a:pathLst>
          </a:custGeom>
          <a:ln w="32004">
            <a:solidFill>
              <a:srgbClr val="9A3365"/>
            </a:solidFill>
          </a:ln>
        </p:spPr>
        <p:txBody>
          <a:bodyPr wrap="square" lIns="0" tIns="0" rIns="0" bIns="0" rtlCol="0"/>
          <a:lstStyle/>
          <a:p>
            <a:endParaRPr/>
          </a:p>
        </p:txBody>
      </p:sp>
      <p:sp>
        <p:nvSpPr>
          <p:cNvPr id="18" name="object 18"/>
          <p:cNvSpPr/>
          <p:nvPr/>
        </p:nvSpPr>
        <p:spPr>
          <a:xfrm>
            <a:off x="4063435" y="5574355"/>
            <a:ext cx="193576" cy="145317"/>
          </a:xfrm>
          <a:prstGeom prst="rect">
            <a:avLst/>
          </a:prstGeom>
          <a:blipFill>
            <a:blip r:embed="rId2" cstate="print"/>
            <a:stretch>
              <a:fillRect/>
            </a:stretch>
          </a:blipFill>
        </p:spPr>
        <p:txBody>
          <a:bodyPr wrap="square" lIns="0" tIns="0" rIns="0" bIns="0" rtlCol="0"/>
          <a:lstStyle/>
          <a:p>
            <a:endParaRPr/>
          </a:p>
        </p:txBody>
      </p:sp>
      <p:sp>
        <p:nvSpPr>
          <p:cNvPr id="19" name="object 19"/>
          <p:cNvSpPr/>
          <p:nvPr/>
        </p:nvSpPr>
        <p:spPr>
          <a:xfrm>
            <a:off x="3956457" y="5417565"/>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20" name="object 20"/>
          <p:cNvSpPr txBox="1"/>
          <p:nvPr/>
        </p:nvSpPr>
        <p:spPr>
          <a:xfrm>
            <a:off x="2648789" y="5430184"/>
            <a:ext cx="1301555" cy="474608"/>
          </a:xfrm>
          <a:prstGeom prst="rect">
            <a:avLst/>
          </a:prstGeom>
          <a:solidFill>
            <a:srgbClr val="9ACCFF"/>
          </a:solidFill>
        </p:spPr>
        <p:txBody>
          <a:bodyPr vert="horz" wrap="square" lIns="0" tIns="28058" rIns="0" bIns="0" rtlCol="0">
            <a:spAutoFit/>
          </a:bodyPr>
          <a:lstStyle/>
          <a:p>
            <a:pPr algn="ctr">
              <a:spcBef>
                <a:spcPts val="221"/>
              </a:spcBef>
            </a:pPr>
            <a:r>
              <a:rPr sz="2900" b="1" dirty="0"/>
              <a:t>X</a:t>
            </a:r>
            <a:endParaRPr sz="2900"/>
          </a:p>
        </p:txBody>
      </p:sp>
      <p:sp>
        <p:nvSpPr>
          <p:cNvPr id="21" name="object 21"/>
          <p:cNvSpPr/>
          <p:nvPr/>
        </p:nvSpPr>
        <p:spPr>
          <a:xfrm>
            <a:off x="2835744" y="2893617"/>
            <a:ext cx="1833894" cy="535383"/>
          </a:xfrm>
          <a:custGeom>
            <a:avLst/>
            <a:gdLst/>
            <a:ahLst/>
            <a:cxnLst/>
            <a:rect l="l" t="t" r="r" b="b"/>
            <a:pathLst>
              <a:path w="1371600" h="533400">
                <a:moveTo>
                  <a:pt x="1371599" y="533400"/>
                </a:moveTo>
                <a:lnTo>
                  <a:pt x="1371599" y="0"/>
                </a:lnTo>
                <a:lnTo>
                  <a:pt x="0" y="0"/>
                </a:lnTo>
                <a:lnTo>
                  <a:pt x="0" y="533400"/>
                </a:lnTo>
                <a:lnTo>
                  <a:pt x="1371599" y="533400"/>
                </a:lnTo>
                <a:close/>
              </a:path>
            </a:pathLst>
          </a:custGeom>
          <a:solidFill>
            <a:srgbClr val="9ACCFF"/>
          </a:solidFill>
        </p:spPr>
        <p:txBody>
          <a:bodyPr wrap="square" lIns="0" tIns="0" rIns="0" bIns="0" rtlCol="0"/>
          <a:lstStyle/>
          <a:p>
            <a:endParaRPr/>
          </a:p>
        </p:txBody>
      </p:sp>
      <p:sp>
        <p:nvSpPr>
          <p:cNvPr id="22" name="object 22"/>
          <p:cNvSpPr/>
          <p:nvPr/>
        </p:nvSpPr>
        <p:spPr>
          <a:xfrm>
            <a:off x="2835744" y="2893617"/>
            <a:ext cx="1833894" cy="535383"/>
          </a:xfrm>
          <a:custGeom>
            <a:avLst/>
            <a:gdLst/>
            <a:ahLst/>
            <a:cxnLst/>
            <a:rect l="l" t="t" r="r" b="b"/>
            <a:pathLst>
              <a:path w="1371600" h="533400">
                <a:moveTo>
                  <a:pt x="1371599" y="533400"/>
                </a:moveTo>
                <a:lnTo>
                  <a:pt x="1371599" y="0"/>
                </a:lnTo>
                <a:lnTo>
                  <a:pt x="0" y="0"/>
                </a:lnTo>
                <a:lnTo>
                  <a:pt x="0" y="533400"/>
                </a:lnTo>
                <a:lnTo>
                  <a:pt x="1371599" y="533400"/>
                </a:lnTo>
                <a:close/>
              </a:path>
            </a:pathLst>
          </a:custGeom>
          <a:ln w="25146">
            <a:solidFill>
              <a:srgbClr val="9A3300"/>
            </a:solidFill>
          </a:ln>
        </p:spPr>
        <p:txBody>
          <a:bodyPr wrap="square" lIns="0" tIns="0" rIns="0" bIns="0" rtlCol="0"/>
          <a:lstStyle/>
          <a:p>
            <a:endParaRPr/>
          </a:p>
        </p:txBody>
      </p:sp>
      <p:sp>
        <p:nvSpPr>
          <p:cNvPr id="23" name="object 23"/>
          <p:cNvSpPr/>
          <p:nvPr/>
        </p:nvSpPr>
        <p:spPr>
          <a:xfrm>
            <a:off x="4160223" y="2893617"/>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24" name="object 24"/>
          <p:cNvSpPr txBox="1"/>
          <p:nvPr/>
        </p:nvSpPr>
        <p:spPr>
          <a:xfrm>
            <a:off x="2852555" y="2906237"/>
            <a:ext cx="1301555" cy="475373"/>
          </a:xfrm>
          <a:prstGeom prst="rect">
            <a:avLst/>
          </a:prstGeom>
          <a:solidFill>
            <a:srgbClr val="9ACCFF"/>
          </a:solidFill>
        </p:spPr>
        <p:txBody>
          <a:bodyPr vert="horz" wrap="square" lIns="0" tIns="28816" rIns="0" bIns="0" rtlCol="0">
            <a:spAutoFit/>
          </a:bodyPr>
          <a:lstStyle/>
          <a:p>
            <a:pPr algn="ctr">
              <a:spcBef>
                <a:spcPts val="227"/>
              </a:spcBef>
            </a:pPr>
            <a:r>
              <a:rPr sz="2900" b="1" dirty="0"/>
              <a:t>X</a:t>
            </a:r>
            <a:endParaRPr sz="2900"/>
          </a:p>
        </p:txBody>
      </p:sp>
      <p:sp>
        <p:nvSpPr>
          <p:cNvPr id="25" name="object 25"/>
          <p:cNvSpPr/>
          <p:nvPr/>
        </p:nvSpPr>
        <p:spPr>
          <a:xfrm>
            <a:off x="1715031" y="1669885"/>
            <a:ext cx="1833894" cy="535383"/>
          </a:xfrm>
          <a:custGeom>
            <a:avLst/>
            <a:gdLst/>
            <a:ahLst/>
            <a:cxnLst/>
            <a:rect l="l" t="t" r="r" b="b"/>
            <a:pathLst>
              <a:path w="1371600" h="533400">
                <a:moveTo>
                  <a:pt x="1371600" y="533399"/>
                </a:moveTo>
                <a:lnTo>
                  <a:pt x="1371600" y="0"/>
                </a:lnTo>
                <a:lnTo>
                  <a:pt x="0" y="0"/>
                </a:lnTo>
                <a:lnTo>
                  <a:pt x="0" y="533400"/>
                </a:lnTo>
                <a:lnTo>
                  <a:pt x="1371600" y="533399"/>
                </a:lnTo>
                <a:close/>
              </a:path>
            </a:pathLst>
          </a:custGeom>
          <a:solidFill>
            <a:srgbClr val="FFCC9A"/>
          </a:solidFill>
        </p:spPr>
        <p:txBody>
          <a:bodyPr wrap="square" lIns="0" tIns="0" rIns="0" bIns="0" rtlCol="0"/>
          <a:lstStyle/>
          <a:p>
            <a:endParaRPr/>
          </a:p>
        </p:txBody>
      </p:sp>
      <p:sp>
        <p:nvSpPr>
          <p:cNvPr id="26" name="object 26"/>
          <p:cNvSpPr/>
          <p:nvPr/>
        </p:nvSpPr>
        <p:spPr>
          <a:xfrm>
            <a:off x="1715031" y="1669885"/>
            <a:ext cx="1833894" cy="535383"/>
          </a:xfrm>
          <a:custGeom>
            <a:avLst/>
            <a:gdLst/>
            <a:ahLst/>
            <a:cxnLst/>
            <a:rect l="l" t="t" r="r" b="b"/>
            <a:pathLst>
              <a:path w="1371600" h="533400">
                <a:moveTo>
                  <a:pt x="1371600" y="533399"/>
                </a:moveTo>
                <a:lnTo>
                  <a:pt x="1371600" y="0"/>
                </a:lnTo>
                <a:lnTo>
                  <a:pt x="0" y="0"/>
                </a:lnTo>
                <a:lnTo>
                  <a:pt x="0" y="533400"/>
                </a:lnTo>
                <a:lnTo>
                  <a:pt x="1371600" y="533399"/>
                </a:lnTo>
                <a:close/>
              </a:path>
            </a:pathLst>
          </a:custGeom>
          <a:ln w="25146">
            <a:solidFill>
              <a:srgbClr val="9A3300"/>
            </a:solidFill>
          </a:ln>
        </p:spPr>
        <p:txBody>
          <a:bodyPr wrap="square" lIns="0" tIns="0" rIns="0" bIns="0" rtlCol="0"/>
          <a:lstStyle/>
          <a:p>
            <a:endParaRPr/>
          </a:p>
        </p:txBody>
      </p:sp>
      <p:sp>
        <p:nvSpPr>
          <p:cNvPr id="27" name="object 27"/>
          <p:cNvSpPr/>
          <p:nvPr/>
        </p:nvSpPr>
        <p:spPr>
          <a:xfrm>
            <a:off x="4975287" y="1669885"/>
            <a:ext cx="1833894" cy="535383"/>
          </a:xfrm>
          <a:custGeom>
            <a:avLst/>
            <a:gdLst/>
            <a:ahLst/>
            <a:cxnLst/>
            <a:rect l="l" t="t" r="r" b="b"/>
            <a:pathLst>
              <a:path w="1371600" h="533400">
                <a:moveTo>
                  <a:pt x="1371600" y="533399"/>
                </a:moveTo>
                <a:lnTo>
                  <a:pt x="1371600" y="0"/>
                </a:lnTo>
                <a:lnTo>
                  <a:pt x="0" y="0"/>
                </a:lnTo>
                <a:lnTo>
                  <a:pt x="0" y="533399"/>
                </a:lnTo>
                <a:lnTo>
                  <a:pt x="1371600" y="533399"/>
                </a:lnTo>
                <a:close/>
              </a:path>
            </a:pathLst>
          </a:custGeom>
          <a:solidFill>
            <a:srgbClr val="FFCC9A"/>
          </a:solidFill>
        </p:spPr>
        <p:txBody>
          <a:bodyPr wrap="square" lIns="0" tIns="0" rIns="0" bIns="0" rtlCol="0"/>
          <a:lstStyle/>
          <a:p>
            <a:endParaRPr/>
          </a:p>
        </p:txBody>
      </p:sp>
      <p:sp>
        <p:nvSpPr>
          <p:cNvPr id="28" name="object 28"/>
          <p:cNvSpPr/>
          <p:nvPr/>
        </p:nvSpPr>
        <p:spPr>
          <a:xfrm>
            <a:off x="4975287" y="1669885"/>
            <a:ext cx="1833894" cy="535383"/>
          </a:xfrm>
          <a:custGeom>
            <a:avLst/>
            <a:gdLst/>
            <a:ahLst/>
            <a:cxnLst/>
            <a:rect l="l" t="t" r="r" b="b"/>
            <a:pathLst>
              <a:path w="1371600" h="533400">
                <a:moveTo>
                  <a:pt x="1371600" y="533399"/>
                </a:moveTo>
                <a:lnTo>
                  <a:pt x="1371600" y="0"/>
                </a:lnTo>
                <a:lnTo>
                  <a:pt x="0" y="0"/>
                </a:lnTo>
                <a:lnTo>
                  <a:pt x="0" y="533399"/>
                </a:lnTo>
                <a:lnTo>
                  <a:pt x="1371600" y="533399"/>
                </a:lnTo>
                <a:close/>
              </a:path>
            </a:pathLst>
          </a:custGeom>
          <a:ln w="25146">
            <a:solidFill>
              <a:srgbClr val="9A3300"/>
            </a:solidFill>
          </a:ln>
        </p:spPr>
        <p:txBody>
          <a:bodyPr wrap="square" lIns="0" tIns="0" rIns="0" bIns="0" rtlCol="0"/>
          <a:lstStyle/>
          <a:p>
            <a:endParaRPr/>
          </a:p>
        </p:txBody>
      </p:sp>
      <p:sp>
        <p:nvSpPr>
          <p:cNvPr id="29" name="object 29"/>
          <p:cNvSpPr/>
          <p:nvPr/>
        </p:nvSpPr>
        <p:spPr>
          <a:xfrm>
            <a:off x="8133660" y="1669885"/>
            <a:ext cx="1833894" cy="535383"/>
          </a:xfrm>
          <a:custGeom>
            <a:avLst/>
            <a:gdLst/>
            <a:ahLst/>
            <a:cxnLst/>
            <a:rect l="l" t="t" r="r" b="b"/>
            <a:pathLst>
              <a:path w="1371600" h="533400">
                <a:moveTo>
                  <a:pt x="1371600" y="533399"/>
                </a:moveTo>
                <a:lnTo>
                  <a:pt x="1371600" y="0"/>
                </a:lnTo>
                <a:lnTo>
                  <a:pt x="0" y="0"/>
                </a:lnTo>
                <a:lnTo>
                  <a:pt x="0" y="533399"/>
                </a:lnTo>
                <a:lnTo>
                  <a:pt x="1371600" y="533399"/>
                </a:lnTo>
                <a:close/>
              </a:path>
            </a:pathLst>
          </a:custGeom>
          <a:solidFill>
            <a:srgbClr val="FFCC9A"/>
          </a:solidFill>
        </p:spPr>
        <p:txBody>
          <a:bodyPr wrap="square" lIns="0" tIns="0" rIns="0" bIns="0" rtlCol="0"/>
          <a:lstStyle/>
          <a:p>
            <a:endParaRPr/>
          </a:p>
        </p:txBody>
      </p:sp>
      <p:sp>
        <p:nvSpPr>
          <p:cNvPr id="30" name="object 30"/>
          <p:cNvSpPr/>
          <p:nvPr/>
        </p:nvSpPr>
        <p:spPr>
          <a:xfrm>
            <a:off x="8133660" y="1669885"/>
            <a:ext cx="1833894" cy="535383"/>
          </a:xfrm>
          <a:custGeom>
            <a:avLst/>
            <a:gdLst/>
            <a:ahLst/>
            <a:cxnLst/>
            <a:rect l="l" t="t" r="r" b="b"/>
            <a:pathLst>
              <a:path w="1371600" h="533400">
                <a:moveTo>
                  <a:pt x="1371600" y="533399"/>
                </a:moveTo>
                <a:lnTo>
                  <a:pt x="1371600" y="0"/>
                </a:lnTo>
                <a:lnTo>
                  <a:pt x="0" y="0"/>
                </a:lnTo>
                <a:lnTo>
                  <a:pt x="0" y="533399"/>
                </a:lnTo>
                <a:lnTo>
                  <a:pt x="1371600" y="533399"/>
                </a:lnTo>
                <a:close/>
              </a:path>
            </a:pathLst>
          </a:custGeom>
          <a:ln w="25146">
            <a:solidFill>
              <a:srgbClr val="9A3300"/>
            </a:solidFill>
          </a:ln>
        </p:spPr>
        <p:txBody>
          <a:bodyPr wrap="square" lIns="0" tIns="0" rIns="0" bIns="0" rtlCol="0"/>
          <a:lstStyle/>
          <a:p>
            <a:endParaRPr/>
          </a:p>
        </p:txBody>
      </p:sp>
      <p:sp>
        <p:nvSpPr>
          <p:cNvPr id="31" name="object 31"/>
          <p:cNvSpPr/>
          <p:nvPr/>
        </p:nvSpPr>
        <p:spPr>
          <a:xfrm>
            <a:off x="3345159" y="1975818"/>
            <a:ext cx="1630128" cy="0"/>
          </a:xfrm>
          <a:custGeom>
            <a:avLst/>
            <a:gdLst/>
            <a:ahLst/>
            <a:cxnLst/>
            <a:rect l="l" t="t" r="r" b="b"/>
            <a:pathLst>
              <a:path w="1219200">
                <a:moveTo>
                  <a:pt x="0" y="0"/>
                </a:moveTo>
                <a:lnTo>
                  <a:pt x="1219200" y="0"/>
                </a:lnTo>
              </a:path>
            </a:pathLst>
          </a:custGeom>
          <a:ln w="32004">
            <a:solidFill>
              <a:srgbClr val="9A3365"/>
            </a:solidFill>
          </a:ln>
        </p:spPr>
        <p:txBody>
          <a:bodyPr wrap="square" lIns="0" tIns="0" rIns="0" bIns="0" rtlCol="0"/>
          <a:lstStyle/>
          <a:p>
            <a:endParaRPr/>
          </a:p>
        </p:txBody>
      </p:sp>
      <p:sp>
        <p:nvSpPr>
          <p:cNvPr id="32" name="object 32"/>
          <p:cNvSpPr/>
          <p:nvPr/>
        </p:nvSpPr>
        <p:spPr>
          <a:xfrm>
            <a:off x="4767446" y="1897805"/>
            <a:ext cx="208011" cy="156791"/>
          </a:xfrm>
          <a:custGeom>
            <a:avLst/>
            <a:gdLst/>
            <a:ahLst/>
            <a:cxnLst/>
            <a:rect l="l" t="t" r="r" b="b"/>
            <a:pathLst>
              <a:path w="155575" h="156210">
                <a:moveTo>
                  <a:pt x="0" y="156209"/>
                </a:moveTo>
                <a:lnTo>
                  <a:pt x="155448" y="77723"/>
                </a:lnTo>
                <a:lnTo>
                  <a:pt x="0" y="0"/>
                </a:lnTo>
              </a:path>
            </a:pathLst>
          </a:custGeom>
          <a:ln w="32004">
            <a:solidFill>
              <a:srgbClr val="9A3365"/>
            </a:solidFill>
          </a:ln>
        </p:spPr>
        <p:txBody>
          <a:bodyPr wrap="square" lIns="0" tIns="0" rIns="0" bIns="0" rtlCol="0"/>
          <a:lstStyle/>
          <a:p>
            <a:endParaRPr/>
          </a:p>
        </p:txBody>
      </p:sp>
      <p:sp>
        <p:nvSpPr>
          <p:cNvPr id="33" name="object 33"/>
          <p:cNvSpPr/>
          <p:nvPr/>
        </p:nvSpPr>
        <p:spPr>
          <a:xfrm>
            <a:off x="3248371" y="1903159"/>
            <a:ext cx="193576" cy="145317"/>
          </a:xfrm>
          <a:prstGeom prst="rect">
            <a:avLst/>
          </a:prstGeom>
          <a:blipFill>
            <a:blip r:embed="rId2" cstate="print"/>
            <a:stretch>
              <a:fillRect/>
            </a:stretch>
          </a:blipFill>
        </p:spPr>
        <p:txBody>
          <a:bodyPr wrap="square" lIns="0" tIns="0" rIns="0" bIns="0" rtlCol="0"/>
          <a:lstStyle/>
          <a:p>
            <a:endParaRPr/>
          </a:p>
        </p:txBody>
      </p:sp>
      <p:sp>
        <p:nvSpPr>
          <p:cNvPr id="34" name="object 34"/>
          <p:cNvSpPr/>
          <p:nvPr/>
        </p:nvSpPr>
        <p:spPr>
          <a:xfrm>
            <a:off x="6503532" y="1975818"/>
            <a:ext cx="1630128" cy="0"/>
          </a:xfrm>
          <a:custGeom>
            <a:avLst/>
            <a:gdLst/>
            <a:ahLst/>
            <a:cxnLst/>
            <a:rect l="l" t="t" r="r" b="b"/>
            <a:pathLst>
              <a:path w="1219200">
                <a:moveTo>
                  <a:pt x="0" y="0"/>
                </a:moveTo>
                <a:lnTo>
                  <a:pt x="1219200" y="0"/>
                </a:lnTo>
              </a:path>
            </a:pathLst>
          </a:custGeom>
          <a:ln w="32004">
            <a:solidFill>
              <a:srgbClr val="9A3365"/>
            </a:solidFill>
          </a:ln>
        </p:spPr>
        <p:txBody>
          <a:bodyPr wrap="square" lIns="0" tIns="0" rIns="0" bIns="0" rtlCol="0"/>
          <a:lstStyle/>
          <a:p>
            <a:endParaRPr/>
          </a:p>
        </p:txBody>
      </p:sp>
      <p:sp>
        <p:nvSpPr>
          <p:cNvPr id="35" name="object 35"/>
          <p:cNvSpPr/>
          <p:nvPr/>
        </p:nvSpPr>
        <p:spPr>
          <a:xfrm>
            <a:off x="7925820" y="1897805"/>
            <a:ext cx="208011" cy="156791"/>
          </a:xfrm>
          <a:custGeom>
            <a:avLst/>
            <a:gdLst/>
            <a:ahLst/>
            <a:cxnLst/>
            <a:rect l="l" t="t" r="r" b="b"/>
            <a:pathLst>
              <a:path w="155575" h="156210">
                <a:moveTo>
                  <a:pt x="0" y="156209"/>
                </a:moveTo>
                <a:lnTo>
                  <a:pt x="155448" y="77723"/>
                </a:lnTo>
                <a:lnTo>
                  <a:pt x="0" y="0"/>
                </a:lnTo>
              </a:path>
            </a:pathLst>
          </a:custGeom>
          <a:ln w="32004">
            <a:solidFill>
              <a:srgbClr val="9A3365"/>
            </a:solidFill>
          </a:ln>
        </p:spPr>
        <p:txBody>
          <a:bodyPr wrap="square" lIns="0" tIns="0" rIns="0" bIns="0" rtlCol="0"/>
          <a:lstStyle/>
          <a:p>
            <a:endParaRPr/>
          </a:p>
        </p:txBody>
      </p:sp>
      <p:sp>
        <p:nvSpPr>
          <p:cNvPr id="36" name="object 36"/>
          <p:cNvSpPr/>
          <p:nvPr/>
        </p:nvSpPr>
        <p:spPr>
          <a:xfrm>
            <a:off x="6406743" y="1903159"/>
            <a:ext cx="193576" cy="145317"/>
          </a:xfrm>
          <a:prstGeom prst="rect">
            <a:avLst/>
          </a:prstGeom>
          <a:blipFill>
            <a:blip r:embed="rId2" cstate="print"/>
            <a:stretch>
              <a:fillRect/>
            </a:stretch>
          </a:blipFill>
        </p:spPr>
        <p:txBody>
          <a:bodyPr wrap="square" lIns="0" tIns="0" rIns="0" bIns="0" rtlCol="0"/>
          <a:lstStyle/>
          <a:p>
            <a:endParaRPr/>
          </a:p>
        </p:txBody>
      </p:sp>
      <p:sp>
        <p:nvSpPr>
          <p:cNvPr id="37" name="object 37"/>
          <p:cNvSpPr/>
          <p:nvPr/>
        </p:nvSpPr>
        <p:spPr>
          <a:xfrm>
            <a:off x="9763788" y="1975818"/>
            <a:ext cx="1630128" cy="0"/>
          </a:xfrm>
          <a:custGeom>
            <a:avLst/>
            <a:gdLst/>
            <a:ahLst/>
            <a:cxnLst/>
            <a:rect l="l" t="t" r="r" b="b"/>
            <a:pathLst>
              <a:path w="1219200">
                <a:moveTo>
                  <a:pt x="0" y="0"/>
                </a:moveTo>
                <a:lnTo>
                  <a:pt x="1219200" y="0"/>
                </a:lnTo>
              </a:path>
            </a:pathLst>
          </a:custGeom>
          <a:ln w="32004">
            <a:solidFill>
              <a:srgbClr val="9A3365"/>
            </a:solidFill>
          </a:ln>
        </p:spPr>
        <p:txBody>
          <a:bodyPr wrap="square" lIns="0" tIns="0" rIns="0" bIns="0" rtlCol="0"/>
          <a:lstStyle/>
          <a:p>
            <a:endParaRPr/>
          </a:p>
        </p:txBody>
      </p:sp>
      <p:sp>
        <p:nvSpPr>
          <p:cNvPr id="38" name="object 38"/>
          <p:cNvSpPr/>
          <p:nvPr/>
        </p:nvSpPr>
        <p:spPr>
          <a:xfrm>
            <a:off x="9666998" y="1903159"/>
            <a:ext cx="193578" cy="145317"/>
          </a:xfrm>
          <a:prstGeom prst="rect">
            <a:avLst/>
          </a:prstGeom>
          <a:blipFill>
            <a:blip r:embed="rId2" cstate="print"/>
            <a:stretch>
              <a:fillRect/>
            </a:stretch>
          </a:blipFill>
        </p:spPr>
        <p:txBody>
          <a:bodyPr wrap="square" lIns="0" tIns="0" rIns="0" bIns="0" rtlCol="0"/>
          <a:lstStyle/>
          <a:p>
            <a:endParaRPr/>
          </a:p>
        </p:txBody>
      </p:sp>
      <p:sp>
        <p:nvSpPr>
          <p:cNvPr id="39" name="object 39"/>
          <p:cNvSpPr/>
          <p:nvPr/>
        </p:nvSpPr>
        <p:spPr>
          <a:xfrm>
            <a:off x="3039510" y="1669885"/>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40" name="object 40"/>
          <p:cNvSpPr/>
          <p:nvPr/>
        </p:nvSpPr>
        <p:spPr>
          <a:xfrm>
            <a:off x="6197883" y="1669885"/>
            <a:ext cx="0" cy="535383"/>
          </a:xfrm>
          <a:custGeom>
            <a:avLst/>
            <a:gdLst/>
            <a:ahLst/>
            <a:cxnLst/>
            <a:rect l="l" t="t" r="r" b="b"/>
            <a:pathLst>
              <a:path h="533400">
                <a:moveTo>
                  <a:pt x="0" y="0"/>
                </a:moveTo>
                <a:lnTo>
                  <a:pt x="0" y="533399"/>
                </a:lnTo>
              </a:path>
            </a:pathLst>
          </a:custGeom>
          <a:ln w="9144">
            <a:solidFill>
              <a:srgbClr val="000000"/>
            </a:solidFill>
          </a:ln>
        </p:spPr>
        <p:txBody>
          <a:bodyPr wrap="square" lIns="0" tIns="0" rIns="0" bIns="0" rtlCol="0"/>
          <a:lstStyle/>
          <a:p>
            <a:endParaRPr/>
          </a:p>
        </p:txBody>
      </p:sp>
      <p:sp>
        <p:nvSpPr>
          <p:cNvPr id="41" name="object 41"/>
          <p:cNvSpPr/>
          <p:nvPr/>
        </p:nvSpPr>
        <p:spPr>
          <a:xfrm>
            <a:off x="9458139" y="1669885"/>
            <a:ext cx="0" cy="535383"/>
          </a:xfrm>
          <a:custGeom>
            <a:avLst/>
            <a:gdLst/>
            <a:ahLst/>
            <a:cxnLst/>
            <a:rect l="l" t="t" r="r" b="b"/>
            <a:pathLst>
              <a:path h="533400">
                <a:moveTo>
                  <a:pt x="0" y="0"/>
                </a:moveTo>
                <a:lnTo>
                  <a:pt x="0" y="533399"/>
                </a:lnTo>
              </a:path>
            </a:pathLst>
          </a:custGeom>
          <a:ln w="9144">
            <a:solidFill>
              <a:srgbClr val="000000"/>
            </a:solidFill>
          </a:ln>
        </p:spPr>
        <p:txBody>
          <a:bodyPr wrap="square" lIns="0" tIns="0" rIns="0" bIns="0" rtlCol="0"/>
          <a:lstStyle/>
          <a:p>
            <a:endParaRPr/>
          </a:p>
        </p:txBody>
      </p:sp>
      <p:sp>
        <p:nvSpPr>
          <p:cNvPr id="42" name="object 42"/>
          <p:cNvSpPr txBox="1"/>
          <p:nvPr/>
        </p:nvSpPr>
        <p:spPr>
          <a:xfrm>
            <a:off x="1731841" y="1682504"/>
            <a:ext cx="1301555" cy="475373"/>
          </a:xfrm>
          <a:prstGeom prst="rect">
            <a:avLst/>
          </a:prstGeom>
          <a:solidFill>
            <a:srgbClr val="FFCC9A"/>
          </a:solidFill>
        </p:spPr>
        <p:txBody>
          <a:bodyPr vert="horz" wrap="square" lIns="0" tIns="28816" rIns="0" bIns="0" rtlCol="0">
            <a:spAutoFit/>
          </a:bodyPr>
          <a:lstStyle/>
          <a:p>
            <a:pPr marL="18200" algn="ctr">
              <a:spcBef>
                <a:spcPts val="227"/>
              </a:spcBef>
            </a:pPr>
            <a:r>
              <a:rPr sz="2900" b="1" spc="-6" dirty="0"/>
              <a:t>A</a:t>
            </a:r>
            <a:endParaRPr sz="2900"/>
          </a:p>
        </p:txBody>
      </p:sp>
      <p:sp>
        <p:nvSpPr>
          <p:cNvPr id="43" name="object 43"/>
          <p:cNvSpPr txBox="1"/>
          <p:nvPr/>
        </p:nvSpPr>
        <p:spPr>
          <a:xfrm>
            <a:off x="4992097" y="1682504"/>
            <a:ext cx="1199672" cy="475373"/>
          </a:xfrm>
          <a:prstGeom prst="rect">
            <a:avLst/>
          </a:prstGeom>
          <a:solidFill>
            <a:srgbClr val="FFCC9A"/>
          </a:solidFill>
        </p:spPr>
        <p:txBody>
          <a:bodyPr vert="horz" wrap="square" lIns="0" tIns="28816" rIns="0" bIns="0" rtlCol="0">
            <a:spAutoFit/>
          </a:bodyPr>
          <a:lstStyle/>
          <a:p>
            <a:pPr marL="458782">
              <a:spcBef>
                <a:spcPts val="227"/>
              </a:spcBef>
            </a:pPr>
            <a:r>
              <a:rPr sz="2900" b="1" spc="-6" dirty="0"/>
              <a:t>B</a:t>
            </a:r>
            <a:endParaRPr sz="2900"/>
          </a:p>
        </p:txBody>
      </p:sp>
      <p:sp>
        <p:nvSpPr>
          <p:cNvPr id="44" name="object 44"/>
          <p:cNvSpPr txBox="1"/>
          <p:nvPr/>
        </p:nvSpPr>
        <p:spPr>
          <a:xfrm>
            <a:off x="8150470" y="1682504"/>
            <a:ext cx="1301555" cy="475373"/>
          </a:xfrm>
          <a:prstGeom prst="rect">
            <a:avLst/>
          </a:prstGeom>
          <a:solidFill>
            <a:srgbClr val="FFCC9A"/>
          </a:solidFill>
        </p:spPr>
        <p:txBody>
          <a:bodyPr vert="horz" wrap="square" lIns="0" tIns="28816" rIns="0" bIns="0" rtlCol="0">
            <a:spAutoFit/>
          </a:bodyPr>
          <a:lstStyle/>
          <a:p>
            <a:pPr marL="17440" algn="ctr">
              <a:spcBef>
                <a:spcPts val="227"/>
              </a:spcBef>
            </a:pPr>
            <a:r>
              <a:rPr sz="2900" b="1" spc="-6" dirty="0"/>
              <a:t>C</a:t>
            </a:r>
            <a:endParaRPr sz="2900"/>
          </a:p>
        </p:txBody>
      </p:sp>
      <p:sp>
        <p:nvSpPr>
          <p:cNvPr id="45" name="object 45"/>
          <p:cNvSpPr/>
          <p:nvPr/>
        </p:nvSpPr>
        <p:spPr>
          <a:xfrm>
            <a:off x="11393916" y="1975818"/>
            <a:ext cx="0" cy="382416"/>
          </a:xfrm>
          <a:custGeom>
            <a:avLst/>
            <a:gdLst/>
            <a:ahLst/>
            <a:cxnLst/>
            <a:rect l="l" t="t" r="r" b="b"/>
            <a:pathLst>
              <a:path h="381000">
                <a:moveTo>
                  <a:pt x="0" y="0"/>
                </a:moveTo>
                <a:lnTo>
                  <a:pt x="0" y="381000"/>
                </a:lnTo>
              </a:path>
            </a:pathLst>
          </a:custGeom>
          <a:ln w="32004">
            <a:solidFill>
              <a:srgbClr val="800000"/>
            </a:solidFill>
          </a:ln>
        </p:spPr>
        <p:txBody>
          <a:bodyPr wrap="square" lIns="0" tIns="0" rIns="0" bIns="0" rtlCol="0"/>
          <a:lstStyle/>
          <a:p>
            <a:endParaRPr/>
          </a:p>
        </p:txBody>
      </p:sp>
      <p:sp>
        <p:nvSpPr>
          <p:cNvPr id="46" name="object 46"/>
          <p:cNvSpPr/>
          <p:nvPr/>
        </p:nvSpPr>
        <p:spPr>
          <a:xfrm>
            <a:off x="11092342" y="2353644"/>
            <a:ext cx="513660" cy="0"/>
          </a:xfrm>
          <a:custGeom>
            <a:avLst/>
            <a:gdLst/>
            <a:ahLst/>
            <a:cxnLst/>
            <a:rect l="l" t="t" r="r" b="b"/>
            <a:pathLst>
              <a:path w="384175">
                <a:moveTo>
                  <a:pt x="0" y="0"/>
                </a:moveTo>
                <a:lnTo>
                  <a:pt x="384048" y="0"/>
                </a:lnTo>
              </a:path>
            </a:pathLst>
          </a:custGeom>
          <a:ln w="32004">
            <a:solidFill>
              <a:srgbClr val="800000"/>
            </a:solidFill>
          </a:ln>
        </p:spPr>
        <p:txBody>
          <a:bodyPr wrap="square" lIns="0" tIns="0" rIns="0" bIns="0" rtlCol="0"/>
          <a:lstStyle/>
          <a:p>
            <a:endParaRPr/>
          </a:p>
        </p:txBody>
      </p:sp>
      <p:sp>
        <p:nvSpPr>
          <p:cNvPr id="47" name="object 47"/>
          <p:cNvSpPr/>
          <p:nvPr/>
        </p:nvSpPr>
        <p:spPr>
          <a:xfrm>
            <a:off x="4771521" y="4193833"/>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solidFill>
            <a:srgbClr val="FFCC9A"/>
          </a:solidFill>
        </p:spPr>
        <p:txBody>
          <a:bodyPr wrap="square" lIns="0" tIns="0" rIns="0" bIns="0" rtlCol="0"/>
          <a:lstStyle/>
          <a:p>
            <a:endParaRPr/>
          </a:p>
        </p:txBody>
      </p:sp>
      <p:sp>
        <p:nvSpPr>
          <p:cNvPr id="48" name="object 48"/>
          <p:cNvSpPr/>
          <p:nvPr/>
        </p:nvSpPr>
        <p:spPr>
          <a:xfrm>
            <a:off x="4771521" y="4193833"/>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ln w="25146">
            <a:solidFill>
              <a:srgbClr val="9A3300"/>
            </a:solidFill>
          </a:ln>
        </p:spPr>
        <p:txBody>
          <a:bodyPr wrap="square" lIns="0" tIns="0" rIns="0" bIns="0" rtlCol="0"/>
          <a:lstStyle/>
          <a:p>
            <a:endParaRPr/>
          </a:p>
        </p:txBody>
      </p:sp>
      <p:sp>
        <p:nvSpPr>
          <p:cNvPr id="49" name="object 49"/>
          <p:cNvSpPr/>
          <p:nvPr/>
        </p:nvSpPr>
        <p:spPr>
          <a:xfrm>
            <a:off x="7929894" y="4193833"/>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solidFill>
            <a:srgbClr val="FFCC9A"/>
          </a:solidFill>
        </p:spPr>
        <p:txBody>
          <a:bodyPr wrap="square" lIns="0" tIns="0" rIns="0" bIns="0" rtlCol="0"/>
          <a:lstStyle/>
          <a:p>
            <a:endParaRPr/>
          </a:p>
        </p:txBody>
      </p:sp>
      <p:sp>
        <p:nvSpPr>
          <p:cNvPr id="50" name="object 50"/>
          <p:cNvSpPr/>
          <p:nvPr/>
        </p:nvSpPr>
        <p:spPr>
          <a:xfrm>
            <a:off x="7929894" y="4193833"/>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ln w="25146">
            <a:solidFill>
              <a:srgbClr val="9A3300"/>
            </a:solidFill>
          </a:ln>
        </p:spPr>
        <p:txBody>
          <a:bodyPr wrap="square" lIns="0" tIns="0" rIns="0" bIns="0" rtlCol="0"/>
          <a:lstStyle/>
          <a:p>
            <a:endParaRPr/>
          </a:p>
        </p:txBody>
      </p:sp>
      <p:sp>
        <p:nvSpPr>
          <p:cNvPr id="51" name="object 51"/>
          <p:cNvSpPr/>
          <p:nvPr/>
        </p:nvSpPr>
        <p:spPr>
          <a:xfrm>
            <a:off x="6299766" y="4499766"/>
            <a:ext cx="1630128" cy="0"/>
          </a:xfrm>
          <a:custGeom>
            <a:avLst/>
            <a:gdLst/>
            <a:ahLst/>
            <a:cxnLst/>
            <a:rect l="l" t="t" r="r" b="b"/>
            <a:pathLst>
              <a:path w="1219200">
                <a:moveTo>
                  <a:pt x="0" y="0"/>
                </a:moveTo>
                <a:lnTo>
                  <a:pt x="1219200" y="0"/>
                </a:lnTo>
              </a:path>
            </a:pathLst>
          </a:custGeom>
          <a:ln w="32004">
            <a:solidFill>
              <a:srgbClr val="9A3365"/>
            </a:solidFill>
          </a:ln>
        </p:spPr>
        <p:txBody>
          <a:bodyPr wrap="square" lIns="0" tIns="0" rIns="0" bIns="0" rtlCol="0"/>
          <a:lstStyle/>
          <a:p>
            <a:endParaRPr/>
          </a:p>
        </p:txBody>
      </p:sp>
      <p:sp>
        <p:nvSpPr>
          <p:cNvPr id="52" name="object 52"/>
          <p:cNvSpPr/>
          <p:nvPr/>
        </p:nvSpPr>
        <p:spPr>
          <a:xfrm>
            <a:off x="7722054" y="4421753"/>
            <a:ext cx="208011" cy="156791"/>
          </a:xfrm>
          <a:custGeom>
            <a:avLst/>
            <a:gdLst/>
            <a:ahLst/>
            <a:cxnLst/>
            <a:rect l="l" t="t" r="r" b="b"/>
            <a:pathLst>
              <a:path w="155575" h="156210">
                <a:moveTo>
                  <a:pt x="0" y="156210"/>
                </a:moveTo>
                <a:lnTo>
                  <a:pt x="155448" y="77724"/>
                </a:lnTo>
                <a:lnTo>
                  <a:pt x="0" y="0"/>
                </a:lnTo>
              </a:path>
            </a:pathLst>
          </a:custGeom>
          <a:ln w="32004">
            <a:solidFill>
              <a:srgbClr val="9A3365"/>
            </a:solidFill>
          </a:ln>
        </p:spPr>
        <p:txBody>
          <a:bodyPr wrap="square" lIns="0" tIns="0" rIns="0" bIns="0" rtlCol="0"/>
          <a:lstStyle/>
          <a:p>
            <a:endParaRPr/>
          </a:p>
        </p:txBody>
      </p:sp>
      <p:sp>
        <p:nvSpPr>
          <p:cNvPr id="53" name="object 53"/>
          <p:cNvSpPr/>
          <p:nvPr/>
        </p:nvSpPr>
        <p:spPr>
          <a:xfrm>
            <a:off x="6202977" y="4427106"/>
            <a:ext cx="193576" cy="145317"/>
          </a:xfrm>
          <a:prstGeom prst="rect">
            <a:avLst/>
          </a:prstGeom>
          <a:blipFill>
            <a:blip r:embed="rId2" cstate="print"/>
            <a:stretch>
              <a:fillRect/>
            </a:stretch>
          </a:blipFill>
        </p:spPr>
        <p:txBody>
          <a:bodyPr wrap="square" lIns="0" tIns="0" rIns="0" bIns="0" rtlCol="0"/>
          <a:lstStyle/>
          <a:p>
            <a:endParaRPr/>
          </a:p>
        </p:txBody>
      </p:sp>
      <p:sp>
        <p:nvSpPr>
          <p:cNvPr id="54" name="object 54"/>
          <p:cNvSpPr/>
          <p:nvPr/>
        </p:nvSpPr>
        <p:spPr>
          <a:xfrm>
            <a:off x="9560022" y="4499766"/>
            <a:ext cx="1630128" cy="0"/>
          </a:xfrm>
          <a:custGeom>
            <a:avLst/>
            <a:gdLst/>
            <a:ahLst/>
            <a:cxnLst/>
            <a:rect l="l" t="t" r="r" b="b"/>
            <a:pathLst>
              <a:path w="1219200">
                <a:moveTo>
                  <a:pt x="0" y="0"/>
                </a:moveTo>
                <a:lnTo>
                  <a:pt x="1219200" y="0"/>
                </a:lnTo>
              </a:path>
            </a:pathLst>
          </a:custGeom>
          <a:ln w="32004">
            <a:solidFill>
              <a:srgbClr val="9A3365"/>
            </a:solidFill>
          </a:ln>
        </p:spPr>
        <p:txBody>
          <a:bodyPr wrap="square" lIns="0" tIns="0" rIns="0" bIns="0" rtlCol="0"/>
          <a:lstStyle/>
          <a:p>
            <a:endParaRPr/>
          </a:p>
        </p:txBody>
      </p:sp>
      <p:sp>
        <p:nvSpPr>
          <p:cNvPr id="55" name="object 55"/>
          <p:cNvSpPr/>
          <p:nvPr/>
        </p:nvSpPr>
        <p:spPr>
          <a:xfrm>
            <a:off x="9463232" y="4427106"/>
            <a:ext cx="193578" cy="145317"/>
          </a:xfrm>
          <a:prstGeom prst="rect">
            <a:avLst/>
          </a:prstGeom>
          <a:blipFill>
            <a:blip r:embed="rId2" cstate="print"/>
            <a:stretch>
              <a:fillRect/>
            </a:stretch>
          </a:blipFill>
        </p:spPr>
        <p:txBody>
          <a:bodyPr wrap="square" lIns="0" tIns="0" rIns="0" bIns="0" rtlCol="0"/>
          <a:lstStyle/>
          <a:p>
            <a:endParaRPr/>
          </a:p>
        </p:txBody>
      </p:sp>
      <p:sp>
        <p:nvSpPr>
          <p:cNvPr id="56" name="object 56"/>
          <p:cNvSpPr/>
          <p:nvPr/>
        </p:nvSpPr>
        <p:spPr>
          <a:xfrm>
            <a:off x="5994117" y="4193833"/>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57" name="object 57"/>
          <p:cNvSpPr/>
          <p:nvPr/>
        </p:nvSpPr>
        <p:spPr>
          <a:xfrm>
            <a:off x="9254373" y="4193833"/>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58" name="object 58"/>
          <p:cNvSpPr txBox="1"/>
          <p:nvPr/>
        </p:nvSpPr>
        <p:spPr>
          <a:xfrm>
            <a:off x="4788331" y="4206451"/>
            <a:ext cx="1199672" cy="475373"/>
          </a:xfrm>
          <a:prstGeom prst="rect">
            <a:avLst/>
          </a:prstGeom>
          <a:solidFill>
            <a:srgbClr val="FFCC9A"/>
          </a:solidFill>
        </p:spPr>
        <p:txBody>
          <a:bodyPr vert="horz" wrap="square" lIns="0" tIns="28816" rIns="0" bIns="0" rtlCol="0">
            <a:spAutoFit/>
          </a:bodyPr>
          <a:lstStyle/>
          <a:p>
            <a:pPr marR="62940" algn="ctr">
              <a:spcBef>
                <a:spcPts val="227"/>
              </a:spcBef>
            </a:pPr>
            <a:r>
              <a:rPr sz="2900" b="1" spc="-6" dirty="0"/>
              <a:t>B</a:t>
            </a:r>
            <a:endParaRPr sz="2900"/>
          </a:p>
        </p:txBody>
      </p:sp>
      <p:sp>
        <p:nvSpPr>
          <p:cNvPr id="59" name="object 59"/>
          <p:cNvSpPr txBox="1"/>
          <p:nvPr/>
        </p:nvSpPr>
        <p:spPr>
          <a:xfrm>
            <a:off x="7946704" y="4206451"/>
            <a:ext cx="1301555" cy="475373"/>
          </a:xfrm>
          <a:prstGeom prst="rect">
            <a:avLst/>
          </a:prstGeom>
          <a:solidFill>
            <a:srgbClr val="FFCC9A"/>
          </a:solidFill>
        </p:spPr>
        <p:txBody>
          <a:bodyPr vert="horz" wrap="square" lIns="0" tIns="28816" rIns="0" bIns="0" rtlCol="0">
            <a:spAutoFit/>
          </a:bodyPr>
          <a:lstStyle/>
          <a:p>
            <a:pPr marL="18200" algn="ctr">
              <a:spcBef>
                <a:spcPts val="227"/>
              </a:spcBef>
            </a:pPr>
            <a:r>
              <a:rPr sz="2900" b="1" spc="-6" dirty="0"/>
              <a:t>C</a:t>
            </a:r>
            <a:endParaRPr sz="2900"/>
          </a:p>
        </p:txBody>
      </p:sp>
      <p:sp>
        <p:nvSpPr>
          <p:cNvPr id="60" name="object 60"/>
          <p:cNvSpPr/>
          <p:nvPr/>
        </p:nvSpPr>
        <p:spPr>
          <a:xfrm>
            <a:off x="11184037" y="4489823"/>
            <a:ext cx="0" cy="382416"/>
          </a:xfrm>
          <a:custGeom>
            <a:avLst/>
            <a:gdLst/>
            <a:ahLst/>
            <a:cxnLst/>
            <a:rect l="l" t="t" r="r" b="b"/>
            <a:pathLst>
              <a:path h="381000">
                <a:moveTo>
                  <a:pt x="0" y="0"/>
                </a:moveTo>
                <a:lnTo>
                  <a:pt x="0" y="381000"/>
                </a:lnTo>
              </a:path>
            </a:pathLst>
          </a:custGeom>
          <a:ln w="32004">
            <a:solidFill>
              <a:srgbClr val="800000"/>
            </a:solidFill>
          </a:ln>
        </p:spPr>
        <p:txBody>
          <a:bodyPr wrap="square" lIns="0" tIns="0" rIns="0" bIns="0" rtlCol="0"/>
          <a:lstStyle/>
          <a:p>
            <a:endParaRPr/>
          </a:p>
        </p:txBody>
      </p:sp>
      <p:sp>
        <p:nvSpPr>
          <p:cNvPr id="61" name="object 61"/>
          <p:cNvSpPr/>
          <p:nvPr/>
        </p:nvSpPr>
        <p:spPr>
          <a:xfrm>
            <a:off x="10882464" y="4867649"/>
            <a:ext cx="513660" cy="0"/>
          </a:xfrm>
          <a:custGeom>
            <a:avLst/>
            <a:gdLst/>
            <a:ahLst/>
            <a:cxnLst/>
            <a:rect l="l" t="t" r="r" b="b"/>
            <a:pathLst>
              <a:path w="384175">
                <a:moveTo>
                  <a:pt x="0" y="0"/>
                </a:moveTo>
                <a:lnTo>
                  <a:pt x="384048" y="0"/>
                </a:lnTo>
              </a:path>
            </a:pathLst>
          </a:custGeom>
          <a:ln w="32004">
            <a:solidFill>
              <a:srgbClr val="800000"/>
            </a:solidFill>
          </a:ln>
        </p:spPr>
        <p:txBody>
          <a:bodyPr wrap="square" lIns="0" tIns="0" rIns="0" bIns="0" rtlCol="0"/>
          <a:lstStyle/>
          <a:p>
            <a:endParaRPr/>
          </a:p>
        </p:txBody>
      </p:sp>
      <p:sp>
        <p:nvSpPr>
          <p:cNvPr id="64" name="object 64"/>
          <p:cNvSpPr txBox="1"/>
          <p:nvPr/>
        </p:nvSpPr>
        <p:spPr>
          <a:xfrm>
            <a:off x="11014692" y="6306074"/>
            <a:ext cx="186786" cy="243656"/>
          </a:xfrm>
          <a:prstGeom prst="rect">
            <a:avLst/>
          </a:prstGeom>
        </p:spPr>
        <p:txBody>
          <a:bodyPr vert="horz" wrap="square" lIns="0" tIns="0" rIns="0" bIns="0" rtlCol="0">
            <a:spAutoFit/>
          </a:bodyPr>
          <a:lstStyle/>
          <a:p>
            <a:pPr marL="30333">
              <a:lnSpc>
                <a:spcPts val="1941"/>
              </a:lnSpc>
            </a:pPr>
            <a:fld id="{81D60167-4931-47E6-BA6A-407CBD079E47}" type="slidenum">
              <a:rPr sz="1700" spc="-6" dirty="0">
                <a:latin typeface="Times New Roman"/>
                <a:cs typeface="Times New Roman"/>
              </a:rPr>
              <a:pPr marL="30333">
                <a:lnSpc>
                  <a:spcPts val="1941"/>
                </a:lnSpc>
              </a:pPr>
              <a:t>66</a:t>
            </a:fld>
            <a:endParaRPr sz="1700">
              <a:latin typeface="Times New Roman"/>
              <a:cs typeface="Times New Roman"/>
            </a:endParaRPr>
          </a:p>
        </p:txBody>
      </p:sp>
      <p:grpSp>
        <p:nvGrpSpPr>
          <p:cNvPr id="62" name="object 5"/>
          <p:cNvGrpSpPr>
            <a:grpSpLocks/>
          </p:cNvGrpSpPr>
          <p:nvPr/>
        </p:nvGrpSpPr>
        <p:grpSpPr bwMode="auto">
          <a:xfrm>
            <a:off x="0" y="0"/>
            <a:ext cx="12192000" cy="6858000"/>
            <a:chOff x="0" y="0"/>
            <a:chExt cx="16217900" cy="9118600"/>
          </a:xfrm>
        </p:grpSpPr>
        <p:sp>
          <p:nvSpPr>
            <p:cNvPr id="66" name="object 6"/>
            <p:cNvSpPr>
              <a:spLocks noChangeArrowheads="1"/>
            </p:cNvSpPr>
            <p:nvPr/>
          </p:nvSpPr>
          <p:spPr bwMode="auto">
            <a:xfrm>
              <a:off x="0" y="0"/>
              <a:ext cx="10033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7"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15031" y="3964383"/>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solidFill>
            <a:srgbClr val="FFCC9A"/>
          </a:solidFill>
        </p:spPr>
        <p:txBody>
          <a:bodyPr wrap="square" lIns="0" tIns="0" rIns="0" bIns="0" rtlCol="0"/>
          <a:lstStyle/>
          <a:p>
            <a:endParaRPr/>
          </a:p>
        </p:txBody>
      </p:sp>
      <p:sp>
        <p:nvSpPr>
          <p:cNvPr id="3" name="object 3"/>
          <p:cNvSpPr/>
          <p:nvPr/>
        </p:nvSpPr>
        <p:spPr>
          <a:xfrm>
            <a:off x="1715031" y="3964383"/>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ln w="25146">
            <a:solidFill>
              <a:srgbClr val="9A3300"/>
            </a:solidFill>
          </a:ln>
        </p:spPr>
        <p:txBody>
          <a:bodyPr wrap="square" lIns="0" tIns="0" rIns="0" bIns="0" rtlCol="0"/>
          <a:lstStyle/>
          <a:p>
            <a:endParaRPr/>
          </a:p>
        </p:txBody>
      </p:sp>
      <p:sp>
        <p:nvSpPr>
          <p:cNvPr id="4" name="object 4"/>
          <p:cNvSpPr/>
          <p:nvPr/>
        </p:nvSpPr>
        <p:spPr>
          <a:xfrm>
            <a:off x="3141393" y="3964383"/>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5" name="object 5"/>
          <p:cNvSpPr txBox="1"/>
          <p:nvPr/>
        </p:nvSpPr>
        <p:spPr>
          <a:xfrm>
            <a:off x="1731841" y="3977002"/>
            <a:ext cx="1403438" cy="475373"/>
          </a:xfrm>
          <a:prstGeom prst="rect">
            <a:avLst/>
          </a:prstGeom>
          <a:solidFill>
            <a:srgbClr val="FFCC9A"/>
          </a:solidFill>
        </p:spPr>
        <p:txBody>
          <a:bodyPr vert="horz" wrap="square" lIns="0" tIns="28816" rIns="0" bIns="0" rtlCol="0">
            <a:spAutoFit/>
          </a:bodyPr>
          <a:lstStyle/>
          <a:p>
            <a:pPr marL="109198" algn="ctr">
              <a:spcBef>
                <a:spcPts val="227"/>
              </a:spcBef>
            </a:pPr>
            <a:r>
              <a:rPr sz="2900" b="1" spc="-6" dirty="0"/>
              <a:t>A</a:t>
            </a:r>
            <a:endParaRPr sz="2900"/>
          </a:p>
        </p:txBody>
      </p:sp>
      <p:sp>
        <p:nvSpPr>
          <p:cNvPr id="6" name="object 6"/>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12" dirty="0">
                <a:solidFill>
                  <a:srgbClr val="A50021"/>
                </a:solidFill>
                <a:latin typeface="Arial"/>
                <a:cs typeface="Arial"/>
              </a:rPr>
              <a:t>Illustration: Deletion</a:t>
            </a:r>
            <a:endParaRPr sz="3800">
              <a:latin typeface="Arial"/>
              <a:cs typeface="Arial"/>
            </a:endParaRPr>
          </a:p>
        </p:txBody>
      </p:sp>
      <p:sp>
        <p:nvSpPr>
          <p:cNvPr id="7" name="object 7"/>
          <p:cNvSpPr/>
          <p:nvPr/>
        </p:nvSpPr>
        <p:spPr>
          <a:xfrm>
            <a:off x="3345159" y="4270316"/>
            <a:ext cx="713181" cy="0"/>
          </a:xfrm>
          <a:custGeom>
            <a:avLst/>
            <a:gdLst/>
            <a:ahLst/>
            <a:cxnLst/>
            <a:rect l="l" t="t" r="r" b="b"/>
            <a:pathLst>
              <a:path w="533400">
                <a:moveTo>
                  <a:pt x="0" y="0"/>
                </a:moveTo>
                <a:lnTo>
                  <a:pt x="533399" y="0"/>
                </a:lnTo>
              </a:path>
            </a:pathLst>
          </a:custGeom>
          <a:ln w="32004">
            <a:solidFill>
              <a:srgbClr val="9A3365"/>
            </a:solidFill>
          </a:ln>
        </p:spPr>
        <p:txBody>
          <a:bodyPr wrap="square" lIns="0" tIns="0" rIns="0" bIns="0" rtlCol="0"/>
          <a:lstStyle/>
          <a:p>
            <a:endParaRPr/>
          </a:p>
        </p:txBody>
      </p:sp>
      <p:sp>
        <p:nvSpPr>
          <p:cNvPr id="8" name="object 8"/>
          <p:cNvSpPr/>
          <p:nvPr/>
        </p:nvSpPr>
        <p:spPr>
          <a:xfrm>
            <a:off x="3248371" y="4197656"/>
            <a:ext cx="193576" cy="145317"/>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4058340" y="4270316"/>
            <a:ext cx="0" cy="994283"/>
          </a:xfrm>
          <a:custGeom>
            <a:avLst/>
            <a:gdLst/>
            <a:ahLst/>
            <a:cxnLst/>
            <a:rect l="l" t="t" r="r" b="b"/>
            <a:pathLst>
              <a:path h="990600">
                <a:moveTo>
                  <a:pt x="0" y="0"/>
                </a:moveTo>
                <a:lnTo>
                  <a:pt x="0" y="990600"/>
                </a:lnTo>
              </a:path>
            </a:pathLst>
          </a:custGeom>
          <a:ln w="32004">
            <a:solidFill>
              <a:srgbClr val="9A3365"/>
            </a:solidFill>
          </a:ln>
        </p:spPr>
        <p:txBody>
          <a:bodyPr wrap="square" lIns="0" tIns="0" rIns="0" bIns="0" rtlCol="0"/>
          <a:lstStyle/>
          <a:p>
            <a:endParaRPr/>
          </a:p>
        </p:txBody>
      </p:sp>
      <p:sp>
        <p:nvSpPr>
          <p:cNvPr id="10" name="object 10"/>
          <p:cNvSpPr/>
          <p:nvPr/>
        </p:nvSpPr>
        <p:spPr>
          <a:xfrm>
            <a:off x="4058340" y="5264599"/>
            <a:ext cx="3362139" cy="0"/>
          </a:xfrm>
          <a:custGeom>
            <a:avLst/>
            <a:gdLst/>
            <a:ahLst/>
            <a:cxnLst/>
            <a:rect l="l" t="t" r="r" b="b"/>
            <a:pathLst>
              <a:path w="2514600">
                <a:moveTo>
                  <a:pt x="0" y="0"/>
                </a:moveTo>
                <a:lnTo>
                  <a:pt x="2514600" y="0"/>
                </a:lnTo>
              </a:path>
            </a:pathLst>
          </a:custGeom>
          <a:ln w="32004">
            <a:solidFill>
              <a:srgbClr val="9A3365"/>
            </a:solidFill>
          </a:ln>
        </p:spPr>
        <p:txBody>
          <a:bodyPr wrap="square" lIns="0" tIns="0" rIns="0" bIns="0" rtlCol="0"/>
          <a:lstStyle/>
          <a:p>
            <a:endParaRPr/>
          </a:p>
        </p:txBody>
      </p:sp>
      <p:sp>
        <p:nvSpPr>
          <p:cNvPr id="11" name="object 11"/>
          <p:cNvSpPr/>
          <p:nvPr/>
        </p:nvSpPr>
        <p:spPr>
          <a:xfrm>
            <a:off x="7420479" y="4270316"/>
            <a:ext cx="0" cy="994283"/>
          </a:xfrm>
          <a:custGeom>
            <a:avLst/>
            <a:gdLst/>
            <a:ahLst/>
            <a:cxnLst/>
            <a:rect l="l" t="t" r="r" b="b"/>
            <a:pathLst>
              <a:path h="990600">
                <a:moveTo>
                  <a:pt x="0" y="990600"/>
                </a:moveTo>
                <a:lnTo>
                  <a:pt x="0" y="0"/>
                </a:lnTo>
              </a:path>
            </a:pathLst>
          </a:custGeom>
          <a:ln w="32004">
            <a:solidFill>
              <a:srgbClr val="9A3365"/>
            </a:solidFill>
          </a:ln>
        </p:spPr>
        <p:txBody>
          <a:bodyPr wrap="square" lIns="0" tIns="0" rIns="0" bIns="0" rtlCol="0"/>
          <a:lstStyle/>
          <a:p>
            <a:endParaRPr/>
          </a:p>
        </p:txBody>
      </p:sp>
      <p:sp>
        <p:nvSpPr>
          <p:cNvPr id="12" name="object 12"/>
          <p:cNvSpPr/>
          <p:nvPr/>
        </p:nvSpPr>
        <p:spPr>
          <a:xfrm>
            <a:off x="7420479" y="4270316"/>
            <a:ext cx="713181" cy="0"/>
          </a:xfrm>
          <a:custGeom>
            <a:avLst/>
            <a:gdLst/>
            <a:ahLst/>
            <a:cxnLst/>
            <a:rect l="l" t="t" r="r" b="b"/>
            <a:pathLst>
              <a:path w="533400">
                <a:moveTo>
                  <a:pt x="0" y="0"/>
                </a:moveTo>
                <a:lnTo>
                  <a:pt x="533400" y="0"/>
                </a:lnTo>
              </a:path>
            </a:pathLst>
          </a:custGeom>
          <a:ln w="32004">
            <a:solidFill>
              <a:srgbClr val="9A3365"/>
            </a:solidFill>
          </a:ln>
        </p:spPr>
        <p:txBody>
          <a:bodyPr wrap="square" lIns="0" tIns="0" rIns="0" bIns="0" rtlCol="0"/>
          <a:lstStyle/>
          <a:p>
            <a:endParaRPr/>
          </a:p>
        </p:txBody>
      </p:sp>
      <p:sp>
        <p:nvSpPr>
          <p:cNvPr id="13" name="object 13"/>
          <p:cNvSpPr/>
          <p:nvPr/>
        </p:nvSpPr>
        <p:spPr>
          <a:xfrm>
            <a:off x="7925820" y="4192303"/>
            <a:ext cx="208011" cy="156791"/>
          </a:xfrm>
          <a:custGeom>
            <a:avLst/>
            <a:gdLst/>
            <a:ahLst/>
            <a:cxnLst/>
            <a:rect l="l" t="t" r="r" b="b"/>
            <a:pathLst>
              <a:path w="155575" h="156210">
                <a:moveTo>
                  <a:pt x="0" y="156210"/>
                </a:moveTo>
                <a:lnTo>
                  <a:pt x="155448" y="77724"/>
                </a:lnTo>
                <a:lnTo>
                  <a:pt x="0" y="0"/>
                </a:lnTo>
              </a:path>
            </a:pathLst>
          </a:custGeom>
          <a:ln w="32004">
            <a:solidFill>
              <a:srgbClr val="9A3365"/>
            </a:solidFill>
          </a:ln>
        </p:spPr>
        <p:txBody>
          <a:bodyPr wrap="square" lIns="0" tIns="0" rIns="0" bIns="0" rtlCol="0"/>
          <a:lstStyle/>
          <a:p>
            <a:endParaRPr/>
          </a:p>
        </p:txBody>
      </p:sp>
      <p:sp>
        <p:nvSpPr>
          <p:cNvPr id="14" name="object 14"/>
          <p:cNvSpPr/>
          <p:nvPr/>
        </p:nvSpPr>
        <p:spPr>
          <a:xfrm>
            <a:off x="4975287" y="3964383"/>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solidFill>
            <a:srgbClr val="9ACCFF"/>
          </a:solidFill>
        </p:spPr>
        <p:txBody>
          <a:bodyPr wrap="square" lIns="0" tIns="0" rIns="0" bIns="0" rtlCol="0"/>
          <a:lstStyle/>
          <a:p>
            <a:endParaRPr/>
          </a:p>
        </p:txBody>
      </p:sp>
      <p:sp>
        <p:nvSpPr>
          <p:cNvPr id="15" name="object 15"/>
          <p:cNvSpPr/>
          <p:nvPr/>
        </p:nvSpPr>
        <p:spPr>
          <a:xfrm>
            <a:off x="4975287" y="3964383"/>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ln w="25146">
            <a:solidFill>
              <a:srgbClr val="9A3300"/>
            </a:solidFill>
          </a:ln>
        </p:spPr>
        <p:txBody>
          <a:bodyPr wrap="square" lIns="0" tIns="0" rIns="0" bIns="0" rtlCol="0"/>
          <a:lstStyle/>
          <a:p>
            <a:endParaRPr/>
          </a:p>
        </p:txBody>
      </p:sp>
      <p:sp>
        <p:nvSpPr>
          <p:cNvPr id="16" name="object 16"/>
          <p:cNvSpPr/>
          <p:nvPr/>
        </p:nvSpPr>
        <p:spPr>
          <a:xfrm>
            <a:off x="6605415" y="4270316"/>
            <a:ext cx="611298" cy="0"/>
          </a:xfrm>
          <a:custGeom>
            <a:avLst/>
            <a:gdLst/>
            <a:ahLst/>
            <a:cxnLst/>
            <a:rect l="l" t="t" r="r" b="b"/>
            <a:pathLst>
              <a:path w="457200">
                <a:moveTo>
                  <a:pt x="0" y="0"/>
                </a:moveTo>
                <a:lnTo>
                  <a:pt x="457200" y="0"/>
                </a:lnTo>
              </a:path>
            </a:pathLst>
          </a:custGeom>
          <a:ln w="32004">
            <a:solidFill>
              <a:srgbClr val="9A3365"/>
            </a:solidFill>
          </a:ln>
        </p:spPr>
        <p:txBody>
          <a:bodyPr wrap="square" lIns="0" tIns="0" rIns="0" bIns="0" rtlCol="0"/>
          <a:lstStyle/>
          <a:p>
            <a:endParaRPr/>
          </a:p>
        </p:txBody>
      </p:sp>
      <p:sp>
        <p:nvSpPr>
          <p:cNvPr id="17" name="object 17"/>
          <p:cNvSpPr/>
          <p:nvPr/>
        </p:nvSpPr>
        <p:spPr>
          <a:xfrm>
            <a:off x="7008872" y="4192303"/>
            <a:ext cx="208011" cy="156791"/>
          </a:xfrm>
          <a:custGeom>
            <a:avLst/>
            <a:gdLst/>
            <a:ahLst/>
            <a:cxnLst/>
            <a:rect l="l" t="t" r="r" b="b"/>
            <a:pathLst>
              <a:path w="155575" h="156210">
                <a:moveTo>
                  <a:pt x="0" y="156210"/>
                </a:moveTo>
                <a:lnTo>
                  <a:pt x="155448" y="77724"/>
                </a:lnTo>
                <a:lnTo>
                  <a:pt x="0" y="0"/>
                </a:lnTo>
              </a:path>
            </a:pathLst>
          </a:custGeom>
          <a:ln w="32004">
            <a:solidFill>
              <a:srgbClr val="9A3365"/>
            </a:solidFill>
          </a:ln>
        </p:spPr>
        <p:txBody>
          <a:bodyPr wrap="square" lIns="0" tIns="0" rIns="0" bIns="0" rtlCol="0"/>
          <a:lstStyle/>
          <a:p>
            <a:endParaRPr/>
          </a:p>
        </p:txBody>
      </p:sp>
      <p:sp>
        <p:nvSpPr>
          <p:cNvPr id="18" name="object 18"/>
          <p:cNvSpPr/>
          <p:nvPr/>
        </p:nvSpPr>
        <p:spPr>
          <a:xfrm>
            <a:off x="6508626" y="4197656"/>
            <a:ext cx="193576" cy="145317"/>
          </a:xfrm>
          <a:prstGeom prst="rect">
            <a:avLst/>
          </a:prstGeom>
          <a:blipFill>
            <a:blip r:embed="rId2" cstate="print"/>
            <a:stretch>
              <a:fillRect/>
            </a:stretch>
          </a:blipFill>
        </p:spPr>
        <p:txBody>
          <a:bodyPr wrap="square" lIns="0" tIns="0" rIns="0" bIns="0" rtlCol="0"/>
          <a:lstStyle/>
          <a:p>
            <a:endParaRPr/>
          </a:p>
        </p:txBody>
      </p:sp>
      <p:sp>
        <p:nvSpPr>
          <p:cNvPr id="19" name="object 19"/>
          <p:cNvSpPr/>
          <p:nvPr/>
        </p:nvSpPr>
        <p:spPr>
          <a:xfrm>
            <a:off x="6299766" y="3964383"/>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20" name="object 20"/>
          <p:cNvSpPr txBox="1"/>
          <p:nvPr/>
        </p:nvSpPr>
        <p:spPr>
          <a:xfrm>
            <a:off x="4992097" y="3977002"/>
            <a:ext cx="1301555" cy="475373"/>
          </a:xfrm>
          <a:prstGeom prst="rect">
            <a:avLst/>
          </a:prstGeom>
          <a:solidFill>
            <a:srgbClr val="9ACCFF"/>
          </a:solidFill>
        </p:spPr>
        <p:txBody>
          <a:bodyPr vert="horz" wrap="square" lIns="0" tIns="28816" rIns="0" bIns="0" rtlCol="0">
            <a:spAutoFit/>
          </a:bodyPr>
          <a:lstStyle/>
          <a:p>
            <a:pPr marL="18200" algn="ctr">
              <a:spcBef>
                <a:spcPts val="227"/>
              </a:spcBef>
            </a:pPr>
            <a:r>
              <a:rPr sz="2900" b="1" spc="-6" dirty="0"/>
              <a:t>B</a:t>
            </a:r>
            <a:endParaRPr sz="2900"/>
          </a:p>
        </p:txBody>
      </p:sp>
      <p:sp>
        <p:nvSpPr>
          <p:cNvPr id="21" name="object 21"/>
          <p:cNvSpPr/>
          <p:nvPr/>
        </p:nvSpPr>
        <p:spPr>
          <a:xfrm>
            <a:off x="1715031" y="1669885"/>
            <a:ext cx="1833894" cy="535383"/>
          </a:xfrm>
          <a:custGeom>
            <a:avLst/>
            <a:gdLst/>
            <a:ahLst/>
            <a:cxnLst/>
            <a:rect l="l" t="t" r="r" b="b"/>
            <a:pathLst>
              <a:path w="1371600" h="533400">
                <a:moveTo>
                  <a:pt x="1371600" y="533399"/>
                </a:moveTo>
                <a:lnTo>
                  <a:pt x="1371600" y="0"/>
                </a:lnTo>
                <a:lnTo>
                  <a:pt x="0" y="0"/>
                </a:lnTo>
                <a:lnTo>
                  <a:pt x="0" y="533400"/>
                </a:lnTo>
                <a:lnTo>
                  <a:pt x="1371600" y="533399"/>
                </a:lnTo>
                <a:close/>
              </a:path>
            </a:pathLst>
          </a:custGeom>
          <a:solidFill>
            <a:srgbClr val="FFCC9A"/>
          </a:solidFill>
        </p:spPr>
        <p:txBody>
          <a:bodyPr wrap="square" lIns="0" tIns="0" rIns="0" bIns="0" rtlCol="0"/>
          <a:lstStyle/>
          <a:p>
            <a:endParaRPr/>
          </a:p>
        </p:txBody>
      </p:sp>
      <p:sp>
        <p:nvSpPr>
          <p:cNvPr id="22" name="object 22"/>
          <p:cNvSpPr/>
          <p:nvPr/>
        </p:nvSpPr>
        <p:spPr>
          <a:xfrm>
            <a:off x="1715031" y="1669885"/>
            <a:ext cx="1833894" cy="535383"/>
          </a:xfrm>
          <a:custGeom>
            <a:avLst/>
            <a:gdLst/>
            <a:ahLst/>
            <a:cxnLst/>
            <a:rect l="l" t="t" r="r" b="b"/>
            <a:pathLst>
              <a:path w="1371600" h="533400">
                <a:moveTo>
                  <a:pt x="1371600" y="533399"/>
                </a:moveTo>
                <a:lnTo>
                  <a:pt x="1371600" y="0"/>
                </a:lnTo>
                <a:lnTo>
                  <a:pt x="0" y="0"/>
                </a:lnTo>
                <a:lnTo>
                  <a:pt x="0" y="533400"/>
                </a:lnTo>
                <a:lnTo>
                  <a:pt x="1371600" y="533399"/>
                </a:lnTo>
                <a:close/>
              </a:path>
            </a:pathLst>
          </a:custGeom>
          <a:ln w="25146">
            <a:solidFill>
              <a:srgbClr val="9A3300"/>
            </a:solidFill>
          </a:ln>
        </p:spPr>
        <p:txBody>
          <a:bodyPr wrap="square" lIns="0" tIns="0" rIns="0" bIns="0" rtlCol="0"/>
          <a:lstStyle/>
          <a:p>
            <a:endParaRPr/>
          </a:p>
        </p:txBody>
      </p:sp>
      <p:sp>
        <p:nvSpPr>
          <p:cNvPr id="23" name="object 23"/>
          <p:cNvSpPr/>
          <p:nvPr/>
        </p:nvSpPr>
        <p:spPr>
          <a:xfrm>
            <a:off x="4975287" y="1669885"/>
            <a:ext cx="1833894" cy="535383"/>
          </a:xfrm>
          <a:custGeom>
            <a:avLst/>
            <a:gdLst/>
            <a:ahLst/>
            <a:cxnLst/>
            <a:rect l="l" t="t" r="r" b="b"/>
            <a:pathLst>
              <a:path w="1371600" h="533400">
                <a:moveTo>
                  <a:pt x="1371600" y="533399"/>
                </a:moveTo>
                <a:lnTo>
                  <a:pt x="1371600" y="0"/>
                </a:lnTo>
                <a:lnTo>
                  <a:pt x="0" y="0"/>
                </a:lnTo>
                <a:lnTo>
                  <a:pt x="0" y="533399"/>
                </a:lnTo>
                <a:lnTo>
                  <a:pt x="1371600" y="533399"/>
                </a:lnTo>
                <a:close/>
              </a:path>
            </a:pathLst>
          </a:custGeom>
          <a:solidFill>
            <a:srgbClr val="FFCC9A"/>
          </a:solidFill>
        </p:spPr>
        <p:txBody>
          <a:bodyPr wrap="square" lIns="0" tIns="0" rIns="0" bIns="0" rtlCol="0"/>
          <a:lstStyle/>
          <a:p>
            <a:endParaRPr/>
          </a:p>
        </p:txBody>
      </p:sp>
      <p:sp>
        <p:nvSpPr>
          <p:cNvPr id="24" name="object 24"/>
          <p:cNvSpPr/>
          <p:nvPr/>
        </p:nvSpPr>
        <p:spPr>
          <a:xfrm>
            <a:off x="4975287" y="1669885"/>
            <a:ext cx="1833894" cy="535383"/>
          </a:xfrm>
          <a:custGeom>
            <a:avLst/>
            <a:gdLst/>
            <a:ahLst/>
            <a:cxnLst/>
            <a:rect l="l" t="t" r="r" b="b"/>
            <a:pathLst>
              <a:path w="1371600" h="533400">
                <a:moveTo>
                  <a:pt x="1371600" y="533399"/>
                </a:moveTo>
                <a:lnTo>
                  <a:pt x="1371600" y="0"/>
                </a:lnTo>
                <a:lnTo>
                  <a:pt x="0" y="0"/>
                </a:lnTo>
                <a:lnTo>
                  <a:pt x="0" y="533399"/>
                </a:lnTo>
                <a:lnTo>
                  <a:pt x="1371600" y="533399"/>
                </a:lnTo>
                <a:close/>
              </a:path>
            </a:pathLst>
          </a:custGeom>
          <a:ln w="25146">
            <a:solidFill>
              <a:srgbClr val="9A3300"/>
            </a:solidFill>
          </a:ln>
        </p:spPr>
        <p:txBody>
          <a:bodyPr wrap="square" lIns="0" tIns="0" rIns="0" bIns="0" rtlCol="0"/>
          <a:lstStyle/>
          <a:p>
            <a:endParaRPr/>
          </a:p>
        </p:txBody>
      </p:sp>
      <p:sp>
        <p:nvSpPr>
          <p:cNvPr id="25" name="object 25"/>
          <p:cNvSpPr/>
          <p:nvPr/>
        </p:nvSpPr>
        <p:spPr>
          <a:xfrm>
            <a:off x="8133660" y="1669885"/>
            <a:ext cx="1833894" cy="535383"/>
          </a:xfrm>
          <a:custGeom>
            <a:avLst/>
            <a:gdLst/>
            <a:ahLst/>
            <a:cxnLst/>
            <a:rect l="l" t="t" r="r" b="b"/>
            <a:pathLst>
              <a:path w="1371600" h="533400">
                <a:moveTo>
                  <a:pt x="1371600" y="533399"/>
                </a:moveTo>
                <a:lnTo>
                  <a:pt x="1371600" y="0"/>
                </a:lnTo>
                <a:lnTo>
                  <a:pt x="0" y="0"/>
                </a:lnTo>
                <a:lnTo>
                  <a:pt x="0" y="533399"/>
                </a:lnTo>
                <a:lnTo>
                  <a:pt x="1371600" y="533399"/>
                </a:lnTo>
                <a:close/>
              </a:path>
            </a:pathLst>
          </a:custGeom>
          <a:solidFill>
            <a:srgbClr val="FFCC9A"/>
          </a:solidFill>
        </p:spPr>
        <p:txBody>
          <a:bodyPr wrap="square" lIns="0" tIns="0" rIns="0" bIns="0" rtlCol="0"/>
          <a:lstStyle/>
          <a:p>
            <a:endParaRPr/>
          </a:p>
        </p:txBody>
      </p:sp>
      <p:sp>
        <p:nvSpPr>
          <p:cNvPr id="26" name="object 26"/>
          <p:cNvSpPr/>
          <p:nvPr/>
        </p:nvSpPr>
        <p:spPr>
          <a:xfrm>
            <a:off x="8133660" y="1669885"/>
            <a:ext cx="1833894" cy="535383"/>
          </a:xfrm>
          <a:custGeom>
            <a:avLst/>
            <a:gdLst/>
            <a:ahLst/>
            <a:cxnLst/>
            <a:rect l="l" t="t" r="r" b="b"/>
            <a:pathLst>
              <a:path w="1371600" h="533400">
                <a:moveTo>
                  <a:pt x="1371600" y="533399"/>
                </a:moveTo>
                <a:lnTo>
                  <a:pt x="1371600" y="0"/>
                </a:lnTo>
                <a:lnTo>
                  <a:pt x="0" y="0"/>
                </a:lnTo>
                <a:lnTo>
                  <a:pt x="0" y="533399"/>
                </a:lnTo>
                <a:lnTo>
                  <a:pt x="1371600" y="533399"/>
                </a:lnTo>
                <a:close/>
              </a:path>
            </a:pathLst>
          </a:custGeom>
          <a:ln w="25146">
            <a:solidFill>
              <a:srgbClr val="9A3300"/>
            </a:solidFill>
          </a:ln>
        </p:spPr>
        <p:txBody>
          <a:bodyPr wrap="square" lIns="0" tIns="0" rIns="0" bIns="0" rtlCol="0"/>
          <a:lstStyle/>
          <a:p>
            <a:endParaRPr/>
          </a:p>
        </p:txBody>
      </p:sp>
      <p:sp>
        <p:nvSpPr>
          <p:cNvPr id="27" name="object 27"/>
          <p:cNvSpPr/>
          <p:nvPr/>
        </p:nvSpPr>
        <p:spPr>
          <a:xfrm>
            <a:off x="3345159" y="1975818"/>
            <a:ext cx="1630128" cy="0"/>
          </a:xfrm>
          <a:custGeom>
            <a:avLst/>
            <a:gdLst/>
            <a:ahLst/>
            <a:cxnLst/>
            <a:rect l="l" t="t" r="r" b="b"/>
            <a:pathLst>
              <a:path w="1219200">
                <a:moveTo>
                  <a:pt x="0" y="0"/>
                </a:moveTo>
                <a:lnTo>
                  <a:pt x="1219200" y="0"/>
                </a:lnTo>
              </a:path>
            </a:pathLst>
          </a:custGeom>
          <a:ln w="32004">
            <a:solidFill>
              <a:srgbClr val="9A3365"/>
            </a:solidFill>
          </a:ln>
        </p:spPr>
        <p:txBody>
          <a:bodyPr wrap="square" lIns="0" tIns="0" rIns="0" bIns="0" rtlCol="0"/>
          <a:lstStyle/>
          <a:p>
            <a:endParaRPr/>
          </a:p>
        </p:txBody>
      </p:sp>
      <p:sp>
        <p:nvSpPr>
          <p:cNvPr id="28" name="object 28"/>
          <p:cNvSpPr/>
          <p:nvPr/>
        </p:nvSpPr>
        <p:spPr>
          <a:xfrm>
            <a:off x="4767446" y="1897805"/>
            <a:ext cx="208011" cy="156791"/>
          </a:xfrm>
          <a:custGeom>
            <a:avLst/>
            <a:gdLst/>
            <a:ahLst/>
            <a:cxnLst/>
            <a:rect l="l" t="t" r="r" b="b"/>
            <a:pathLst>
              <a:path w="155575" h="156210">
                <a:moveTo>
                  <a:pt x="0" y="156209"/>
                </a:moveTo>
                <a:lnTo>
                  <a:pt x="155448" y="77723"/>
                </a:lnTo>
                <a:lnTo>
                  <a:pt x="0" y="0"/>
                </a:lnTo>
              </a:path>
            </a:pathLst>
          </a:custGeom>
          <a:ln w="32004">
            <a:solidFill>
              <a:srgbClr val="9A3365"/>
            </a:solidFill>
          </a:ln>
        </p:spPr>
        <p:txBody>
          <a:bodyPr wrap="square" lIns="0" tIns="0" rIns="0" bIns="0" rtlCol="0"/>
          <a:lstStyle/>
          <a:p>
            <a:endParaRPr/>
          </a:p>
        </p:txBody>
      </p:sp>
      <p:sp>
        <p:nvSpPr>
          <p:cNvPr id="29" name="object 29"/>
          <p:cNvSpPr/>
          <p:nvPr/>
        </p:nvSpPr>
        <p:spPr>
          <a:xfrm>
            <a:off x="3248371" y="1903159"/>
            <a:ext cx="193576" cy="145317"/>
          </a:xfrm>
          <a:prstGeom prst="rect">
            <a:avLst/>
          </a:prstGeom>
          <a:blipFill>
            <a:blip r:embed="rId2" cstate="print"/>
            <a:stretch>
              <a:fillRect/>
            </a:stretch>
          </a:blipFill>
        </p:spPr>
        <p:txBody>
          <a:bodyPr wrap="square" lIns="0" tIns="0" rIns="0" bIns="0" rtlCol="0"/>
          <a:lstStyle/>
          <a:p>
            <a:endParaRPr/>
          </a:p>
        </p:txBody>
      </p:sp>
      <p:sp>
        <p:nvSpPr>
          <p:cNvPr id="30" name="object 30"/>
          <p:cNvSpPr/>
          <p:nvPr/>
        </p:nvSpPr>
        <p:spPr>
          <a:xfrm>
            <a:off x="6503532" y="1975818"/>
            <a:ext cx="1630128" cy="0"/>
          </a:xfrm>
          <a:custGeom>
            <a:avLst/>
            <a:gdLst/>
            <a:ahLst/>
            <a:cxnLst/>
            <a:rect l="l" t="t" r="r" b="b"/>
            <a:pathLst>
              <a:path w="1219200">
                <a:moveTo>
                  <a:pt x="0" y="0"/>
                </a:moveTo>
                <a:lnTo>
                  <a:pt x="1219200" y="0"/>
                </a:lnTo>
              </a:path>
            </a:pathLst>
          </a:custGeom>
          <a:ln w="32004">
            <a:solidFill>
              <a:srgbClr val="9A3365"/>
            </a:solidFill>
          </a:ln>
        </p:spPr>
        <p:txBody>
          <a:bodyPr wrap="square" lIns="0" tIns="0" rIns="0" bIns="0" rtlCol="0"/>
          <a:lstStyle/>
          <a:p>
            <a:endParaRPr/>
          </a:p>
        </p:txBody>
      </p:sp>
      <p:sp>
        <p:nvSpPr>
          <p:cNvPr id="31" name="object 31"/>
          <p:cNvSpPr/>
          <p:nvPr/>
        </p:nvSpPr>
        <p:spPr>
          <a:xfrm>
            <a:off x="7925820" y="1897805"/>
            <a:ext cx="208011" cy="156791"/>
          </a:xfrm>
          <a:custGeom>
            <a:avLst/>
            <a:gdLst/>
            <a:ahLst/>
            <a:cxnLst/>
            <a:rect l="l" t="t" r="r" b="b"/>
            <a:pathLst>
              <a:path w="155575" h="156210">
                <a:moveTo>
                  <a:pt x="0" y="156209"/>
                </a:moveTo>
                <a:lnTo>
                  <a:pt x="155448" y="77723"/>
                </a:lnTo>
                <a:lnTo>
                  <a:pt x="0" y="0"/>
                </a:lnTo>
              </a:path>
            </a:pathLst>
          </a:custGeom>
          <a:ln w="32004">
            <a:solidFill>
              <a:srgbClr val="9A3365"/>
            </a:solidFill>
          </a:ln>
        </p:spPr>
        <p:txBody>
          <a:bodyPr wrap="square" lIns="0" tIns="0" rIns="0" bIns="0" rtlCol="0"/>
          <a:lstStyle/>
          <a:p>
            <a:endParaRPr/>
          </a:p>
        </p:txBody>
      </p:sp>
      <p:sp>
        <p:nvSpPr>
          <p:cNvPr id="32" name="object 32"/>
          <p:cNvSpPr/>
          <p:nvPr/>
        </p:nvSpPr>
        <p:spPr>
          <a:xfrm>
            <a:off x="6406743" y="1903159"/>
            <a:ext cx="193576" cy="145317"/>
          </a:xfrm>
          <a:prstGeom prst="rect">
            <a:avLst/>
          </a:prstGeom>
          <a:blipFill>
            <a:blip r:embed="rId2" cstate="print"/>
            <a:stretch>
              <a:fillRect/>
            </a:stretch>
          </a:blipFill>
        </p:spPr>
        <p:txBody>
          <a:bodyPr wrap="square" lIns="0" tIns="0" rIns="0" bIns="0" rtlCol="0"/>
          <a:lstStyle/>
          <a:p>
            <a:endParaRPr/>
          </a:p>
        </p:txBody>
      </p:sp>
      <p:sp>
        <p:nvSpPr>
          <p:cNvPr id="33" name="object 33"/>
          <p:cNvSpPr/>
          <p:nvPr/>
        </p:nvSpPr>
        <p:spPr>
          <a:xfrm>
            <a:off x="9763788" y="1975818"/>
            <a:ext cx="1630128" cy="0"/>
          </a:xfrm>
          <a:custGeom>
            <a:avLst/>
            <a:gdLst/>
            <a:ahLst/>
            <a:cxnLst/>
            <a:rect l="l" t="t" r="r" b="b"/>
            <a:pathLst>
              <a:path w="1219200">
                <a:moveTo>
                  <a:pt x="0" y="0"/>
                </a:moveTo>
                <a:lnTo>
                  <a:pt x="1219200" y="0"/>
                </a:lnTo>
              </a:path>
            </a:pathLst>
          </a:custGeom>
          <a:ln w="32004">
            <a:solidFill>
              <a:srgbClr val="9A3365"/>
            </a:solidFill>
          </a:ln>
        </p:spPr>
        <p:txBody>
          <a:bodyPr wrap="square" lIns="0" tIns="0" rIns="0" bIns="0" rtlCol="0"/>
          <a:lstStyle/>
          <a:p>
            <a:endParaRPr/>
          </a:p>
        </p:txBody>
      </p:sp>
      <p:sp>
        <p:nvSpPr>
          <p:cNvPr id="34" name="object 34"/>
          <p:cNvSpPr/>
          <p:nvPr/>
        </p:nvSpPr>
        <p:spPr>
          <a:xfrm>
            <a:off x="9666998" y="1903159"/>
            <a:ext cx="193578" cy="145317"/>
          </a:xfrm>
          <a:prstGeom prst="rect">
            <a:avLst/>
          </a:prstGeom>
          <a:blipFill>
            <a:blip r:embed="rId2" cstate="print"/>
            <a:stretch>
              <a:fillRect/>
            </a:stretch>
          </a:blipFill>
        </p:spPr>
        <p:txBody>
          <a:bodyPr wrap="square" lIns="0" tIns="0" rIns="0" bIns="0" rtlCol="0"/>
          <a:lstStyle/>
          <a:p>
            <a:endParaRPr/>
          </a:p>
        </p:txBody>
      </p:sp>
      <p:sp>
        <p:nvSpPr>
          <p:cNvPr id="35" name="object 35"/>
          <p:cNvSpPr/>
          <p:nvPr/>
        </p:nvSpPr>
        <p:spPr>
          <a:xfrm>
            <a:off x="3141393" y="1669885"/>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36" name="object 36"/>
          <p:cNvSpPr/>
          <p:nvPr/>
        </p:nvSpPr>
        <p:spPr>
          <a:xfrm>
            <a:off x="6299766" y="1669885"/>
            <a:ext cx="0" cy="535383"/>
          </a:xfrm>
          <a:custGeom>
            <a:avLst/>
            <a:gdLst/>
            <a:ahLst/>
            <a:cxnLst/>
            <a:rect l="l" t="t" r="r" b="b"/>
            <a:pathLst>
              <a:path h="533400">
                <a:moveTo>
                  <a:pt x="0" y="0"/>
                </a:moveTo>
                <a:lnTo>
                  <a:pt x="0" y="533399"/>
                </a:lnTo>
              </a:path>
            </a:pathLst>
          </a:custGeom>
          <a:ln w="9144">
            <a:solidFill>
              <a:srgbClr val="000000"/>
            </a:solidFill>
          </a:ln>
        </p:spPr>
        <p:txBody>
          <a:bodyPr wrap="square" lIns="0" tIns="0" rIns="0" bIns="0" rtlCol="0"/>
          <a:lstStyle/>
          <a:p>
            <a:endParaRPr/>
          </a:p>
        </p:txBody>
      </p:sp>
      <p:sp>
        <p:nvSpPr>
          <p:cNvPr id="37" name="object 37"/>
          <p:cNvSpPr/>
          <p:nvPr/>
        </p:nvSpPr>
        <p:spPr>
          <a:xfrm>
            <a:off x="9458139" y="1669885"/>
            <a:ext cx="0" cy="535383"/>
          </a:xfrm>
          <a:custGeom>
            <a:avLst/>
            <a:gdLst/>
            <a:ahLst/>
            <a:cxnLst/>
            <a:rect l="l" t="t" r="r" b="b"/>
            <a:pathLst>
              <a:path h="533400">
                <a:moveTo>
                  <a:pt x="0" y="0"/>
                </a:moveTo>
                <a:lnTo>
                  <a:pt x="0" y="533399"/>
                </a:lnTo>
              </a:path>
            </a:pathLst>
          </a:custGeom>
          <a:ln w="9144">
            <a:solidFill>
              <a:srgbClr val="000000"/>
            </a:solidFill>
          </a:ln>
        </p:spPr>
        <p:txBody>
          <a:bodyPr wrap="square" lIns="0" tIns="0" rIns="0" bIns="0" rtlCol="0"/>
          <a:lstStyle/>
          <a:p>
            <a:endParaRPr/>
          </a:p>
        </p:txBody>
      </p:sp>
      <p:sp>
        <p:nvSpPr>
          <p:cNvPr id="38" name="object 38"/>
          <p:cNvSpPr txBox="1"/>
          <p:nvPr/>
        </p:nvSpPr>
        <p:spPr>
          <a:xfrm>
            <a:off x="1731841" y="1682504"/>
            <a:ext cx="1403438" cy="475373"/>
          </a:xfrm>
          <a:prstGeom prst="rect">
            <a:avLst/>
          </a:prstGeom>
          <a:solidFill>
            <a:srgbClr val="FFCC9A"/>
          </a:solidFill>
        </p:spPr>
        <p:txBody>
          <a:bodyPr vert="horz" wrap="square" lIns="0" tIns="28816" rIns="0" bIns="0" rtlCol="0">
            <a:spAutoFit/>
          </a:bodyPr>
          <a:lstStyle/>
          <a:p>
            <a:pPr marL="109198" algn="ctr">
              <a:spcBef>
                <a:spcPts val="227"/>
              </a:spcBef>
            </a:pPr>
            <a:r>
              <a:rPr sz="2900" b="1" spc="-6" dirty="0"/>
              <a:t>A</a:t>
            </a:r>
            <a:endParaRPr sz="2900"/>
          </a:p>
        </p:txBody>
      </p:sp>
      <p:sp>
        <p:nvSpPr>
          <p:cNvPr id="39" name="object 39"/>
          <p:cNvSpPr txBox="1"/>
          <p:nvPr/>
        </p:nvSpPr>
        <p:spPr>
          <a:xfrm>
            <a:off x="4992097" y="1682504"/>
            <a:ext cx="1301555" cy="475373"/>
          </a:xfrm>
          <a:prstGeom prst="rect">
            <a:avLst/>
          </a:prstGeom>
          <a:solidFill>
            <a:srgbClr val="FFCC9A"/>
          </a:solidFill>
        </p:spPr>
        <p:txBody>
          <a:bodyPr vert="horz" wrap="square" lIns="0" tIns="28816" rIns="0" bIns="0" rtlCol="0">
            <a:spAutoFit/>
          </a:bodyPr>
          <a:lstStyle/>
          <a:p>
            <a:pPr marL="18200" algn="ctr">
              <a:spcBef>
                <a:spcPts val="227"/>
              </a:spcBef>
            </a:pPr>
            <a:r>
              <a:rPr sz="2900" b="1" spc="-6" dirty="0"/>
              <a:t>B</a:t>
            </a:r>
            <a:endParaRPr sz="2900"/>
          </a:p>
        </p:txBody>
      </p:sp>
      <p:sp>
        <p:nvSpPr>
          <p:cNvPr id="40" name="object 40"/>
          <p:cNvSpPr txBox="1"/>
          <p:nvPr/>
        </p:nvSpPr>
        <p:spPr>
          <a:xfrm>
            <a:off x="8150470" y="1682504"/>
            <a:ext cx="1301555" cy="475373"/>
          </a:xfrm>
          <a:prstGeom prst="rect">
            <a:avLst/>
          </a:prstGeom>
          <a:solidFill>
            <a:srgbClr val="FFCC9A"/>
          </a:solidFill>
        </p:spPr>
        <p:txBody>
          <a:bodyPr vert="horz" wrap="square" lIns="0" tIns="28816" rIns="0" bIns="0" rtlCol="0">
            <a:spAutoFit/>
          </a:bodyPr>
          <a:lstStyle/>
          <a:p>
            <a:pPr marL="17440" algn="ctr">
              <a:spcBef>
                <a:spcPts val="227"/>
              </a:spcBef>
            </a:pPr>
            <a:r>
              <a:rPr sz="2900" b="1" spc="-6" dirty="0"/>
              <a:t>C</a:t>
            </a:r>
            <a:endParaRPr sz="2900"/>
          </a:p>
        </p:txBody>
      </p:sp>
      <p:sp>
        <p:nvSpPr>
          <p:cNvPr id="41" name="object 41"/>
          <p:cNvSpPr/>
          <p:nvPr/>
        </p:nvSpPr>
        <p:spPr>
          <a:xfrm>
            <a:off x="11393916" y="1975818"/>
            <a:ext cx="0" cy="382416"/>
          </a:xfrm>
          <a:custGeom>
            <a:avLst/>
            <a:gdLst/>
            <a:ahLst/>
            <a:cxnLst/>
            <a:rect l="l" t="t" r="r" b="b"/>
            <a:pathLst>
              <a:path h="381000">
                <a:moveTo>
                  <a:pt x="0" y="0"/>
                </a:moveTo>
                <a:lnTo>
                  <a:pt x="0" y="381000"/>
                </a:lnTo>
              </a:path>
            </a:pathLst>
          </a:custGeom>
          <a:ln w="32004">
            <a:solidFill>
              <a:srgbClr val="800000"/>
            </a:solidFill>
          </a:ln>
        </p:spPr>
        <p:txBody>
          <a:bodyPr wrap="square" lIns="0" tIns="0" rIns="0" bIns="0" rtlCol="0"/>
          <a:lstStyle/>
          <a:p>
            <a:endParaRPr/>
          </a:p>
        </p:txBody>
      </p:sp>
      <p:sp>
        <p:nvSpPr>
          <p:cNvPr id="42" name="object 42"/>
          <p:cNvSpPr/>
          <p:nvPr/>
        </p:nvSpPr>
        <p:spPr>
          <a:xfrm>
            <a:off x="11092342" y="2353644"/>
            <a:ext cx="513660" cy="0"/>
          </a:xfrm>
          <a:custGeom>
            <a:avLst/>
            <a:gdLst/>
            <a:ahLst/>
            <a:cxnLst/>
            <a:rect l="l" t="t" r="r" b="b"/>
            <a:pathLst>
              <a:path w="384175">
                <a:moveTo>
                  <a:pt x="0" y="0"/>
                </a:moveTo>
                <a:lnTo>
                  <a:pt x="384048" y="0"/>
                </a:lnTo>
              </a:path>
            </a:pathLst>
          </a:custGeom>
          <a:ln w="32004">
            <a:solidFill>
              <a:srgbClr val="800000"/>
            </a:solidFill>
          </a:ln>
        </p:spPr>
        <p:txBody>
          <a:bodyPr wrap="square" lIns="0" tIns="0" rIns="0" bIns="0" rtlCol="0"/>
          <a:lstStyle/>
          <a:p>
            <a:endParaRPr/>
          </a:p>
        </p:txBody>
      </p:sp>
      <p:sp>
        <p:nvSpPr>
          <p:cNvPr id="43" name="object 43"/>
          <p:cNvSpPr/>
          <p:nvPr/>
        </p:nvSpPr>
        <p:spPr>
          <a:xfrm>
            <a:off x="8133660" y="3964383"/>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solidFill>
            <a:srgbClr val="FFCC9A"/>
          </a:solidFill>
        </p:spPr>
        <p:txBody>
          <a:bodyPr wrap="square" lIns="0" tIns="0" rIns="0" bIns="0" rtlCol="0"/>
          <a:lstStyle/>
          <a:p>
            <a:endParaRPr/>
          </a:p>
        </p:txBody>
      </p:sp>
      <p:sp>
        <p:nvSpPr>
          <p:cNvPr id="44" name="object 44"/>
          <p:cNvSpPr/>
          <p:nvPr/>
        </p:nvSpPr>
        <p:spPr>
          <a:xfrm>
            <a:off x="8133660" y="3964383"/>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ln w="25146">
            <a:solidFill>
              <a:srgbClr val="9A3300"/>
            </a:solidFill>
          </a:ln>
        </p:spPr>
        <p:txBody>
          <a:bodyPr wrap="square" lIns="0" tIns="0" rIns="0" bIns="0" rtlCol="0"/>
          <a:lstStyle/>
          <a:p>
            <a:endParaRPr/>
          </a:p>
        </p:txBody>
      </p:sp>
      <p:sp>
        <p:nvSpPr>
          <p:cNvPr id="45" name="object 45"/>
          <p:cNvSpPr/>
          <p:nvPr/>
        </p:nvSpPr>
        <p:spPr>
          <a:xfrm>
            <a:off x="9763788" y="4270316"/>
            <a:ext cx="1630128" cy="0"/>
          </a:xfrm>
          <a:custGeom>
            <a:avLst/>
            <a:gdLst/>
            <a:ahLst/>
            <a:cxnLst/>
            <a:rect l="l" t="t" r="r" b="b"/>
            <a:pathLst>
              <a:path w="1219200">
                <a:moveTo>
                  <a:pt x="0" y="0"/>
                </a:moveTo>
                <a:lnTo>
                  <a:pt x="1219200" y="0"/>
                </a:lnTo>
              </a:path>
            </a:pathLst>
          </a:custGeom>
          <a:ln w="32004">
            <a:solidFill>
              <a:srgbClr val="9A3365"/>
            </a:solidFill>
          </a:ln>
        </p:spPr>
        <p:txBody>
          <a:bodyPr wrap="square" lIns="0" tIns="0" rIns="0" bIns="0" rtlCol="0"/>
          <a:lstStyle/>
          <a:p>
            <a:endParaRPr/>
          </a:p>
        </p:txBody>
      </p:sp>
      <p:sp>
        <p:nvSpPr>
          <p:cNvPr id="46" name="object 46"/>
          <p:cNvSpPr/>
          <p:nvPr/>
        </p:nvSpPr>
        <p:spPr>
          <a:xfrm>
            <a:off x="9666998" y="4197656"/>
            <a:ext cx="193578" cy="145317"/>
          </a:xfrm>
          <a:prstGeom prst="rect">
            <a:avLst/>
          </a:prstGeom>
          <a:blipFill>
            <a:blip r:embed="rId2" cstate="print"/>
            <a:stretch>
              <a:fillRect/>
            </a:stretch>
          </a:blipFill>
        </p:spPr>
        <p:txBody>
          <a:bodyPr wrap="square" lIns="0" tIns="0" rIns="0" bIns="0" rtlCol="0"/>
          <a:lstStyle/>
          <a:p>
            <a:endParaRPr/>
          </a:p>
        </p:txBody>
      </p:sp>
      <p:sp>
        <p:nvSpPr>
          <p:cNvPr id="47" name="object 47"/>
          <p:cNvSpPr/>
          <p:nvPr/>
        </p:nvSpPr>
        <p:spPr>
          <a:xfrm>
            <a:off x="9458139" y="3964383"/>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48" name="object 48"/>
          <p:cNvSpPr txBox="1"/>
          <p:nvPr/>
        </p:nvSpPr>
        <p:spPr>
          <a:xfrm>
            <a:off x="8150470" y="3977002"/>
            <a:ext cx="1301555" cy="475373"/>
          </a:xfrm>
          <a:prstGeom prst="rect">
            <a:avLst/>
          </a:prstGeom>
          <a:solidFill>
            <a:srgbClr val="FFCC9A"/>
          </a:solidFill>
        </p:spPr>
        <p:txBody>
          <a:bodyPr vert="horz" wrap="square" lIns="0" tIns="28816" rIns="0" bIns="0" rtlCol="0">
            <a:spAutoFit/>
          </a:bodyPr>
          <a:lstStyle/>
          <a:p>
            <a:pPr marL="18200" algn="ctr">
              <a:spcBef>
                <a:spcPts val="227"/>
              </a:spcBef>
            </a:pPr>
            <a:r>
              <a:rPr sz="2900" b="1" spc="-6" dirty="0"/>
              <a:t>C</a:t>
            </a:r>
            <a:endParaRPr sz="2900"/>
          </a:p>
        </p:txBody>
      </p:sp>
      <p:sp>
        <p:nvSpPr>
          <p:cNvPr id="49" name="object 49"/>
          <p:cNvSpPr/>
          <p:nvPr/>
        </p:nvSpPr>
        <p:spPr>
          <a:xfrm>
            <a:off x="11374557" y="4258844"/>
            <a:ext cx="0" cy="382416"/>
          </a:xfrm>
          <a:custGeom>
            <a:avLst/>
            <a:gdLst/>
            <a:ahLst/>
            <a:cxnLst/>
            <a:rect l="l" t="t" r="r" b="b"/>
            <a:pathLst>
              <a:path h="381000">
                <a:moveTo>
                  <a:pt x="0" y="0"/>
                </a:moveTo>
                <a:lnTo>
                  <a:pt x="0" y="381000"/>
                </a:lnTo>
              </a:path>
            </a:pathLst>
          </a:custGeom>
          <a:ln w="32004">
            <a:solidFill>
              <a:srgbClr val="800000"/>
            </a:solidFill>
          </a:ln>
        </p:spPr>
        <p:txBody>
          <a:bodyPr wrap="square" lIns="0" tIns="0" rIns="0" bIns="0" rtlCol="0"/>
          <a:lstStyle/>
          <a:p>
            <a:endParaRPr/>
          </a:p>
        </p:txBody>
      </p:sp>
      <p:sp>
        <p:nvSpPr>
          <p:cNvPr id="50" name="object 50"/>
          <p:cNvSpPr/>
          <p:nvPr/>
        </p:nvSpPr>
        <p:spPr>
          <a:xfrm>
            <a:off x="11092342" y="4651203"/>
            <a:ext cx="513660" cy="0"/>
          </a:xfrm>
          <a:custGeom>
            <a:avLst/>
            <a:gdLst/>
            <a:ahLst/>
            <a:cxnLst/>
            <a:rect l="l" t="t" r="r" b="b"/>
            <a:pathLst>
              <a:path w="384175">
                <a:moveTo>
                  <a:pt x="0" y="0"/>
                </a:moveTo>
                <a:lnTo>
                  <a:pt x="384048" y="0"/>
                </a:lnTo>
              </a:path>
            </a:pathLst>
          </a:custGeom>
          <a:ln w="32004">
            <a:solidFill>
              <a:srgbClr val="800000"/>
            </a:solidFill>
          </a:ln>
        </p:spPr>
        <p:txBody>
          <a:bodyPr wrap="square" lIns="0" tIns="0" rIns="0" bIns="0" rtlCol="0"/>
          <a:lstStyle/>
          <a:p>
            <a:endParaRPr/>
          </a:p>
        </p:txBody>
      </p:sp>
      <p:sp>
        <p:nvSpPr>
          <p:cNvPr id="51" name="object 51"/>
          <p:cNvSpPr txBox="1"/>
          <p:nvPr/>
        </p:nvSpPr>
        <p:spPr>
          <a:xfrm>
            <a:off x="4775936" y="1314492"/>
            <a:ext cx="2631978" cy="338479"/>
          </a:xfrm>
          <a:prstGeom prst="rect">
            <a:avLst/>
          </a:prstGeom>
        </p:spPr>
        <p:txBody>
          <a:bodyPr vert="horz" wrap="square" lIns="0" tIns="15166" rIns="0" bIns="0" rtlCol="0">
            <a:spAutoFit/>
          </a:bodyPr>
          <a:lstStyle/>
          <a:p>
            <a:pPr marL="15166">
              <a:spcBef>
                <a:spcPts val="119"/>
              </a:spcBef>
            </a:pPr>
            <a:r>
              <a:rPr sz="2100" b="1" spc="-6" dirty="0"/>
              <a:t>Item </a:t>
            </a:r>
            <a:r>
              <a:rPr sz="2100" b="1" dirty="0"/>
              <a:t>to be</a:t>
            </a:r>
            <a:r>
              <a:rPr sz="2100" b="1" spc="-102" dirty="0"/>
              <a:t> </a:t>
            </a:r>
            <a:r>
              <a:rPr sz="2100" b="1" dirty="0"/>
              <a:t>deleted</a:t>
            </a:r>
            <a:endParaRPr sz="2100"/>
          </a:p>
        </p:txBody>
      </p:sp>
      <p:sp>
        <p:nvSpPr>
          <p:cNvPr id="54" name="object 54"/>
          <p:cNvSpPr txBox="1"/>
          <p:nvPr/>
        </p:nvSpPr>
        <p:spPr>
          <a:xfrm>
            <a:off x="11014692" y="6306074"/>
            <a:ext cx="186786" cy="243656"/>
          </a:xfrm>
          <a:prstGeom prst="rect">
            <a:avLst/>
          </a:prstGeom>
        </p:spPr>
        <p:txBody>
          <a:bodyPr vert="horz" wrap="square" lIns="0" tIns="0" rIns="0" bIns="0" rtlCol="0">
            <a:spAutoFit/>
          </a:bodyPr>
          <a:lstStyle/>
          <a:p>
            <a:pPr marL="30333">
              <a:lnSpc>
                <a:spcPts val="1941"/>
              </a:lnSpc>
            </a:pPr>
            <a:fld id="{81D60167-4931-47E6-BA6A-407CBD079E47}" type="slidenum">
              <a:rPr sz="1700" spc="-6" dirty="0">
                <a:latin typeface="Times New Roman"/>
                <a:cs typeface="Times New Roman"/>
              </a:rPr>
              <a:pPr marL="30333">
                <a:lnSpc>
                  <a:spcPts val="1941"/>
                </a:lnSpc>
              </a:pPr>
              <a:t>67</a:t>
            </a:fld>
            <a:endParaRPr sz="1700">
              <a:latin typeface="Times New Roman"/>
              <a:cs typeface="Times New Roman"/>
            </a:endParaRPr>
          </a:p>
        </p:txBody>
      </p:sp>
      <p:grpSp>
        <p:nvGrpSpPr>
          <p:cNvPr id="52" name="object 5"/>
          <p:cNvGrpSpPr>
            <a:grpSpLocks/>
          </p:cNvGrpSpPr>
          <p:nvPr/>
        </p:nvGrpSpPr>
        <p:grpSpPr bwMode="auto">
          <a:xfrm>
            <a:off x="0" y="0"/>
            <a:ext cx="12192000" cy="6858000"/>
            <a:chOff x="0" y="0"/>
            <a:chExt cx="16217900" cy="9118600"/>
          </a:xfrm>
        </p:grpSpPr>
        <p:sp>
          <p:nvSpPr>
            <p:cNvPr id="56" name="object 6"/>
            <p:cNvSpPr>
              <a:spLocks noChangeArrowheads="1"/>
            </p:cNvSpPr>
            <p:nvPr/>
          </p:nvSpPr>
          <p:spPr bwMode="auto">
            <a:xfrm>
              <a:off x="0" y="0"/>
              <a:ext cx="10033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7"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6" dirty="0">
                <a:solidFill>
                  <a:srgbClr val="A50021"/>
                </a:solidFill>
                <a:latin typeface="Arial"/>
                <a:cs typeface="Arial"/>
              </a:rPr>
              <a:t>In </a:t>
            </a:r>
            <a:r>
              <a:rPr sz="3800" spc="-12" dirty="0">
                <a:solidFill>
                  <a:srgbClr val="A50021"/>
                </a:solidFill>
                <a:latin typeface="Arial"/>
                <a:cs typeface="Arial"/>
              </a:rPr>
              <a:t>essence</a:t>
            </a:r>
            <a:r>
              <a:rPr sz="3800" spc="-18" dirty="0">
                <a:solidFill>
                  <a:srgbClr val="A50021"/>
                </a:solidFill>
                <a:latin typeface="Arial"/>
                <a:cs typeface="Arial"/>
              </a:rPr>
              <a:t> </a:t>
            </a:r>
            <a:r>
              <a:rPr sz="3800" spc="-6" dirty="0">
                <a:solidFill>
                  <a:srgbClr val="A50021"/>
                </a:solidFill>
                <a:latin typeface="Arial"/>
                <a:cs typeface="Arial"/>
              </a:rPr>
              <a:t>...</a:t>
            </a:r>
            <a:endParaRPr sz="3800">
              <a:latin typeface="Arial"/>
              <a:cs typeface="Arial"/>
            </a:endParaRPr>
          </a:p>
        </p:txBody>
      </p:sp>
      <p:sp>
        <p:nvSpPr>
          <p:cNvPr id="6" name="object 6"/>
          <p:cNvSpPr txBox="1"/>
          <p:nvPr/>
        </p:nvSpPr>
        <p:spPr>
          <a:xfrm>
            <a:off x="11014692" y="6306074"/>
            <a:ext cx="186786" cy="243656"/>
          </a:xfrm>
          <a:prstGeom prst="rect">
            <a:avLst/>
          </a:prstGeom>
        </p:spPr>
        <p:txBody>
          <a:bodyPr vert="horz" wrap="square" lIns="0" tIns="0" rIns="0" bIns="0" rtlCol="0">
            <a:spAutoFit/>
          </a:bodyPr>
          <a:lstStyle/>
          <a:p>
            <a:pPr marL="30333">
              <a:lnSpc>
                <a:spcPts val="1941"/>
              </a:lnSpc>
            </a:pPr>
            <a:fld id="{81D60167-4931-47E6-BA6A-407CBD079E47}" type="slidenum">
              <a:rPr sz="1700" spc="-6" dirty="0">
                <a:latin typeface="Times New Roman"/>
                <a:cs typeface="Times New Roman"/>
              </a:rPr>
              <a:pPr marL="30333">
                <a:lnSpc>
                  <a:spcPts val="1941"/>
                </a:lnSpc>
              </a:pPr>
              <a:t>68</a:t>
            </a:fld>
            <a:endParaRPr sz="1700">
              <a:latin typeface="Times New Roman"/>
              <a:cs typeface="Times New Roman"/>
            </a:endParaRPr>
          </a:p>
        </p:txBody>
      </p:sp>
      <p:sp>
        <p:nvSpPr>
          <p:cNvPr id="3" name="object 3"/>
          <p:cNvSpPr txBox="1"/>
          <p:nvPr/>
        </p:nvSpPr>
        <p:spPr>
          <a:xfrm>
            <a:off x="1006263" y="1302551"/>
            <a:ext cx="10256223" cy="5152633"/>
          </a:xfrm>
          <a:prstGeom prst="rect">
            <a:avLst/>
          </a:prstGeom>
        </p:spPr>
        <p:txBody>
          <a:bodyPr vert="horz" wrap="square" lIns="0" tIns="116781" rIns="0" bIns="0" rtlCol="0">
            <a:spAutoFit/>
          </a:bodyPr>
          <a:lstStyle/>
          <a:p>
            <a:pPr marL="424658" indent="-410249">
              <a:spcBef>
                <a:spcPts val="920"/>
              </a:spcBef>
              <a:buFont typeface="Arial"/>
              <a:buChar char="•"/>
              <a:tabLst>
                <a:tab pos="424658" algn="l"/>
                <a:tab pos="425416" algn="l"/>
              </a:tabLst>
            </a:pPr>
            <a:r>
              <a:rPr sz="3300" b="1" spc="-6" dirty="0">
                <a:solidFill>
                  <a:srgbClr val="3333CC"/>
                </a:solidFill>
              </a:rPr>
              <a:t>For</a:t>
            </a:r>
            <a:r>
              <a:rPr sz="3300" b="1" spc="-12" dirty="0">
                <a:solidFill>
                  <a:srgbClr val="3333CC"/>
                </a:solidFill>
              </a:rPr>
              <a:t> </a:t>
            </a:r>
            <a:r>
              <a:rPr sz="3300" b="1" spc="-6" dirty="0">
                <a:solidFill>
                  <a:srgbClr val="3333CC"/>
                </a:solidFill>
              </a:rPr>
              <a:t>insertion:</a:t>
            </a:r>
            <a:endParaRPr sz="3300"/>
          </a:p>
          <a:p>
            <a:pPr marL="902397" lvl="1" indent="-342759">
              <a:spcBef>
                <a:spcPts val="687"/>
              </a:spcBef>
              <a:buFont typeface="Arial"/>
              <a:buChar char="–"/>
              <a:tabLst>
                <a:tab pos="903156" algn="l"/>
              </a:tabLst>
            </a:pPr>
            <a:r>
              <a:rPr sz="2900" b="1" spc="-6" dirty="0">
                <a:solidFill>
                  <a:srgbClr val="336500"/>
                </a:solidFill>
              </a:rPr>
              <a:t>A record is created holding the new</a:t>
            </a:r>
            <a:r>
              <a:rPr sz="2900" b="1" spc="-36" dirty="0">
                <a:solidFill>
                  <a:srgbClr val="336500"/>
                </a:solidFill>
              </a:rPr>
              <a:t> </a:t>
            </a:r>
            <a:r>
              <a:rPr sz="2900" b="1" spc="-6" dirty="0">
                <a:solidFill>
                  <a:srgbClr val="336500"/>
                </a:solidFill>
              </a:rPr>
              <a:t>item.</a:t>
            </a:r>
            <a:endParaRPr sz="2900"/>
          </a:p>
          <a:p>
            <a:pPr marL="902397" marR="85690" lvl="1" indent="-342001">
              <a:spcBef>
                <a:spcPts val="681"/>
              </a:spcBef>
              <a:buFont typeface="Arial"/>
              <a:buChar char="–"/>
              <a:tabLst>
                <a:tab pos="903156" algn="l"/>
              </a:tabLst>
            </a:pPr>
            <a:r>
              <a:rPr sz="2900" b="1" spc="-6" dirty="0">
                <a:solidFill>
                  <a:srgbClr val="336500"/>
                </a:solidFill>
              </a:rPr>
              <a:t>The </a:t>
            </a:r>
            <a:r>
              <a:rPr sz="2900" b="1" spc="-6" dirty="0">
                <a:solidFill>
                  <a:srgbClr val="CC0000"/>
                </a:solidFill>
              </a:rPr>
              <a:t>next </a:t>
            </a:r>
            <a:r>
              <a:rPr sz="2900" b="1" spc="-6" dirty="0">
                <a:solidFill>
                  <a:srgbClr val="336500"/>
                </a:solidFill>
              </a:rPr>
              <a:t>pointer of the new record is set to link  it to the item which is to follow it in the</a:t>
            </a:r>
            <a:r>
              <a:rPr sz="2900" b="1" spc="-36" dirty="0">
                <a:solidFill>
                  <a:srgbClr val="336500"/>
                </a:solidFill>
              </a:rPr>
              <a:t> </a:t>
            </a:r>
            <a:r>
              <a:rPr sz="2900" b="1" spc="-6" dirty="0">
                <a:solidFill>
                  <a:srgbClr val="336500"/>
                </a:solidFill>
              </a:rPr>
              <a:t>list.</a:t>
            </a:r>
            <a:endParaRPr sz="2900"/>
          </a:p>
          <a:p>
            <a:pPr marL="902397" marR="6067" lvl="1" indent="-342001">
              <a:spcBef>
                <a:spcPts val="675"/>
              </a:spcBef>
              <a:buFont typeface="Arial"/>
              <a:buChar char="–"/>
              <a:tabLst>
                <a:tab pos="903156" algn="l"/>
              </a:tabLst>
            </a:pPr>
            <a:r>
              <a:rPr sz="2900" b="1" spc="-6" dirty="0">
                <a:solidFill>
                  <a:srgbClr val="336500"/>
                </a:solidFill>
              </a:rPr>
              <a:t>The </a:t>
            </a:r>
            <a:r>
              <a:rPr sz="2900" b="1" spc="-6" dirty="0">
                <a:solidFill>
                  <a:srgbClr val="CC0000"/>
                </a:solidFill>
              </a:rPr>
              <a:t>next </a:t>
            </a:r>
            <a:r>
              <a:rPr sz="2900" b="1" spc="-6" dirty="0">
                <a:solidFill>
                  <a:srgbClr val="336500"/>
                </a:solidFill>
              </a:rPr>
              <a:t>pointer of the item which is to </a:t>
            </a:r>
            <a:r>
              <a:rPr sz="2900" b="1" spc="-12" dirty="0">
                <a:solidFill>
                  <a:srgbClr val="336500"/>
                </a:solidFill>
              </a:rPr>
              <a:t>precede  </a:t>
            </a:r>
            <a:r>
              <a:rPr sz="2900" b="1" spc="-6" dirty="0">
                <a:solidFill>
                  <a:srgbClr val="336500"/>
                </a:solidFill>
              </a:rPr>
              <a:t>it must be modified to point to the new</a:t>
            </a:r>
            <a:r>
              <a:rPr sz="2900" b="1" spc="-42" dirty="0">
                <a:solidFill>
                  <a:srgbClr val="336500"/>
                </a:solidFill>
              </a:rPr>
              <a:t> </a:t>
            </a:r>
            <a:r>
              <a:rPr sz="2900" b="1" spc="-6" dirty="0">
                <a:solidFill>
                  <a:srgbClr val="336500"/>
                </a:solidFill>
              </a:rPr>
              <a:t>item.</a:t>
            </a:r>
            <a:endParaRPr sz="2900"/>
          </a:p>
          <a:p>
            <a:pPr marL="424658" indent="-410249">
              <a:spcBef>
                <a:spcPts val="794"/>
              </a:spcBef>
              <a:buFont typeface="Arial"/>
              <a:buChar char="•"/>
              <a:tabLst>
                <a:tab pos="424658" algn="l"/>
                <a:tab pos="425416" algn="l"/>
              </a:tabLst>
            </a:pPr>
            <a:r>
              <a:rPr sz="3300" b="1" spc="-6" dirty="0">
                <a:solidFill>
                  <a:srgbClr val="3333CC"/>
                </a:solidFill>
              </a:rPr>
              <a:t>For</a:t>
            </a:r>
            <a:r>
              <a:rPr sz="3300" b="1" spc="-12" dirty="0">
                <a:solidFill>
                  <a:srgbClr val="3333CC"/>
                </a:solidFill>
              </a:rPr>
              <a:t> </a:t>
            </a:r>
            <a:r>
              <a:rPr sz="3300" b="1" spc="-6" dirty="0">
                <a:solidFill>
                  <a:srgbClr val="3333CC"/>
                </a:solidFill>
              </a:rPr>
              <a:t>deletion:</a:t>
            </a:r>
            <a:endParaRPr sz="3300"/>
          </a:p>
          <a:p>
            <a:pPr marL="902397" marR="210812" lvl="1" indent="-342001">
              <a:spcBef>
                <a:spcPts val="687"/>
              </a:spcBef>
              <a:buFont typeface="Arial"/>
              <a:buChar char="–"/>
              <a:tabLst>
                <a:tab pos="903156" algn="l"/>
              </a:tabLst>
            </a:pPr>
            <a:r>
              <a:rPr sz="2900" b="1" spc="-6" dirty="0">
                <a:solidFill>
                  <a:srgbClr val="336500"/>
                </a:solidFill>
              </a:rPr>
              <a:t>The </a:t>
            </a:r>
            <a:r>
              <a:rPr sz="2900" b="1" spc="-6" dirty="0">
                <a:solidFill>
                  <a:srgbClr val="CC0000"/>
                </a:solidFill>
              </a:rPr>
              <a:t>next </a:t>
            </a:r>
            <a:r>
              <a:rPr sz="2900" b="1" spc="-6" dirty="0">
                <a:solidFill>
                  <a:srgbClr val="336500"/>
                </a:solidFill>
              </a:rPr>
              <a:t>pointer of the item immediately  preceding the one to be deleted is altered, and  made to point to the item following the deleted  item.</a:t>
            </a:r>
            <a:endParaRPr sz="2900"/>
          </a:p>
        </p:txBody>
      </p:sp>
      <p:grpSp>
        <p:nvGrpSpPr>
          <p:cNvPr id="4" name="object 5"/>
          <p:cNvGrpSpPr>
            <a:grpSpLocks/>
          </p:cNvGrpSpPr>
          <p:nvPr/>
        </p:nvGrpSpPr>
        <p:grpSpPr bwMode="auto">
          <a:xfrm>
            <a:off x="0" y="0"/>
            <a:ext cx="12192000" cy="6858000"/>
            <a:chOff x="0" y="0"/>
            <a:chExt cx="16217900" cy="9118600"/>
          </a:xfrm>
        </p:grpSpPr>
        <p:sp>
          <p:nvSpPr>
            <p:cNvPr id="8"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12" dirty="0">
                <a:solidFill>
                  <a:srgbClr val="A50021"/>
                </a:solidFill>
                <a:latin typeface="Arial"/>
                <a:cs typeface="Arial"/>
              </a:rPr>
              <a:t>Array versus Linked</a:t>
            </a:r>
            <a:r>
              <a:rPr sz="3800" dirty="0">
                <a:solidFill>
                  <a:srgbClr val="A50021"/>
                </a:solidFill>
                <a:latin typeface="Arial"/>
                <a:cs typeface="Arial"/>
              </a:rPr>
              <a:t> </a:t>
            </a:r>
            <a:r>
              <a:rPr sz="3800" spc="-12" dirty="0">
                <a:solidFill>
                  <a:srgbClr val="A50021"/>
                </a:solidFill>
                <a:latin typeface="Arial"/>
                <a:cs typeface="Arial"/>
              </a:rPr>
              <a:t>Lists</a:t>
            </a:r>
            <a:endParaRPr sz="3800">
              <a:latin typeface="Arial"/>
              <a:cs typeface="Arial"/>
            </a:endParaRPr>
          </a:p>
        </p:txBody>
      </p:sp>
      <p:sp>
        <p:nvSpPr>
          <p:cNvPr id="6" name="object 6"/>
          <p:cNvSpPr txBox="1"/>
          <p:nvPr/>
        </p:nvSpPr>
        <p:spPr>
          <a:xfrm>
            <a:off x="11014692" y="6306074"/>
            <a:ext cx="186786" cy="243656"/>
          </a:xfrm>
          <a:prstGeom prst="rect">
            <a:avLst/>
          </a:prstGeom>
        </p:spPr>
        <p:txBody>
          <a:bodyPr vert="horz" wrap="square" lIns="0" tIns="0" rIns="0" bIns="0" rtlCol="0">
            <a:spAutoFit/>
          </a:bodyPr>
          <a:lstStyle/>
          <a:p>
            <a:pPr marL="30333">
              <a:lnSpc>
                <a:spcPts val="1941"/>
              </a:lnSpc>
            </a:pPr>
            <a:fld id="{81D60167-4931-47E6-BA6A-407CBD079E47}" type="slidenum">
              <a:rPr sz="1700" spc="-6" dirty="0">
                <a:latin typeface="Times New Roman"/>
                <a:cs typeface="Times New Roman"/>
              </a:rPr>
              <a:pPr marL="30333">
                <a:lnSpc>
                  <a:spcPts val="1941"/>
                </a:lnSpc>
              </a:pPr>
              <a:t>69</a:t>
            </a:fld>
            <a:endParaRPr sz="1700">
              <a:latin typeface="Times New Roman"/>
              <a:cs typeface="Times New Roman"/>
            </a:endParaRPr>
          </a:p>
        </p:txBody>
      </p:sp>
      <p:sp>
        <p:nvSpPr>
          <p:cNvPr id="3" name="object 3"/>
          <p:cNvSpPr txBox="1"/>
          <p:nvPr/>
        </p:nvSpPr>
        <p:spPr>
          <a:xfrm>
            <a:off x="1006263" y="1302550"/>
            <a:ext cx="10670547" cy="5396289"/>
          </a:xfrm>
          <a:prstGeom prst="rect">
            <a:avLst/>
          </a:prstGeom>
        </p:spPr>
        <p:txBody>
          <a:bodyPr vert="horz" wrap="square" lIns="0" tIns="116781" rIns="0" bIns="0" rtlCol="0">
            <a:spAutoFit/>
          </a:bodyPr>
          <a:lstStyle/>
          <a:p>
            <a:pPr marL="424658" indent="-410249">
              <a:spcBef>
                <a:spcPts val="920"/>
              </a:spcBef>
              <a:buFont typeface="Arial"/>
              <a:buChar char="•"/>
              <a:tabLst>
                <a:tab pos="424658" algn="l"/>
                <a:tab pos="425416" algn="l"/>
              </a:tabLst>
            </a:pPr>
            <a:r>
              <a:rPr sz="3300" b="1" dirty="0">
                <a:solidFill>
                  <a:srgbClr val="3333CC"/>
                </a:solidFill>
              </a:rPr>
              <a:t>Arrays are suitable</a:t>
            </a:r>
            <a:r>
              <a:rPr sz="3300" b="1" spc="-12" dirty="0">
                <a:solidFill>
                  <a:srgbClr val="3333CC"/>
                </a:solidFill>
              </a:rPr>
              <a:t> </a:t>
            </a:r>
            <a:r>
              <a:rPr sz="3300" b="1" dirty="0">
                <a:solidFill>
                  <a:srgbClr val="3333CC"/>
                </a:solidFill>
              </a:rPr>
              <a:t>for:</a:t>
            </a:r>
            <a:endParaRPr sz="3300"/>
          </a:p>
          <a:p>
            <a:pPr marL="902397" lvl="1" indent="-342759">
              <a:spcBef>
                <a:spcPts val="687"/>
              </a:spcBef>
              <a:buFont typeface="Arial"/>
              <a:buChar char="–"/>
              <a:tabLst>
                <a:tab pos="903156" algn="l"/>
              </a:tabLst>
            </a:pPr>
            <a:r>
              <a:rPr sz="2900" b="1" spc="-6" dirty="0">
                <a:solidFill>
                  <a:srgbClr val="336500"/>
                </a:solidFill>
              </a:rPr>
              <a:t>Inserting/deleting an element at the</a:t>
            </a:r>
            <a:r>
              <a:rPr sz="2900" b="1" spc="-30" dirty="0">
                <a:solidFill>
                  <a:srgbClr val="336500"/>
                </a:solidFill>
              </a:rPr>
              <a:t> </a:t>
            </a:r>
            <a:r>
              <a:rPr sz="2900" b="1" spc="-6" dirty="0">
                <a:solidFill>
                  <a:srgbClr val="336500"/>
                </a:solidFill>
              </a:rPr>
              <a:t>end.</a:t>
            </a:r>
            <a:endParaRPr sz="2900"/>
          </a:p>
          <a:p>
            <a:pPr marL="902397" lvl="1" indent="-342001">
              <a:spcBef>
                <a:spcPts val="681"/>
              </a:spcBef>
              <a:buFont typeface="Arial"/>
              <a:buChar char="–"/>
              <a:tabLst>
                <a:tab pos="903156" algn="l"/>
              </a:tabLst>
            </a:pPr>
            <a:r>
              <a:rPr sz="2900" b="1" dirty="0">
                <a:solidFill>
                  <a:srgbClr val="336500"/>
                </a:solidFill>
              </a:rPr>
              <a:t>Randomly accessing any</a:t>
            </a:r>
            <a:r>
              <a:rPr sz="2900" b="1" spc="-30" dirty="0">
                <a:solidFill>
                  <a:srgbClr val="336500"/>
                </a:solidFill>
              </a:rPr>
              <a:t> </a:t>
            </a:r>
            <a:r>
              <a:rPr sz="2900" b="1" dirty="0">
                <a:solidFill>
                  <a:srgbClr val="336500"/>
                </a:solidFill>
              </a:rPr>
              <a:t>element.</a:t>
            </a:r>
            <a:endParaRPr sz="2900"/>
          </a:p>
          <a:p>
            <a:pPr marL="902397" lvl="1" indent="-342001">
              <a:spcBef>
                <a:spcPts val="681"/>
              </a:spcBef>
              <a:buFont typeface="Arial"/>
              <a:buChar char="–"/>
              <a:tabLst>
                <a:tab pos="903156" algn="l"/>
              </a:tabLst>
            </a:pPr>
            <a:r>
              <a:rPr sz="2900" b="1" spc="-6" dirty="0">
                <a:solidFill>
                  <a:srgbClr val="336500"/>
                </a:solidFill>
              </a:rPr>
              <a:t>Searching the list for a particular</a:t>
            </a:r>
            <a:r>
              <a:rPr sz="2900" b="1" spc="-30" dirty="0">
                <a:solidFill>
                  <a:srgbClr val="336500"/>
                </a:solidFill>
              </a:rPr>
              <a:t> </a:t>
            </a:r>
            <a:r>
              <a:rPr sz="2900" b="1" spc="-6" dirty="0">
                <a:solidFill>
                  <a:srgbClr val="336500"/>
                </a:solidFill>
              </a:rPr>
              <a:t>value.</a:t>
            </a:r>
            <a:endParaRPr sz="2900"/>
          </a:p>
          <a:p>
            <a:pPr marL="424658" indent="-410249">
              <a:spcBef>
                <a:spcPts val="806"/>
              </a:spcBef>
              <a:buFont typeface="Arial"/>
              <a:buChar char="•"/>
              <a:tabLst>
                <a:tab pos="424658" algn="l"/>
                <a:tab pos="425416" algn="l"/>
              </a:tabLst>
            </a:pPr>
            <a:r>
              <a:rPr sz="3300" b="1" dirty="0">
                <a:solidFill>
                  <a:srgbClr val="3333CC"/>
                </a:solidFill>
              </a:rPr>
              <a:t>Linked lists are suitable</a:t>
            </a:r>
            <a:r>
              <a:rPr sz="3300" b="1" spc="-12" dirty="0">
                <a:solidFill>
                  <a:srgbClr val="3333CC"/>
                </a:solidFill>
              </a:rPr>
              <a:t> </a:t>
            </a:r>
            <a:r>
              <a:rPr sz="3300" b="1" dirty="0">
                <a:solidFill>
                  <a:srgbClr val="3333CC"/>
                </a:solidFill>
              </a:rPr>
              <a:t>for:</a:t>
            </a:r>
            <a:endParaRPr sz="3300"/>
          </a:p>
          <a:p>
            <a:pPr marL="902397" lvl="1" indent="-342001">
              <a:spcBef>
                <a:spcPts val="681"/>
              </a:spcBef>
              <a:buFont typeface="Arial"/>
              <a:buChar char="–"/>
              <a:tabLst>
                <a:tab pos="903156" algn="l"/>
              </a:tabLst>
            </a:pPr>
            <a:r>
              <a:rPr sz="2900" b="1" spc="-6" dirty="0">
                <a:solidFill>
                  <a:srgbClr val="336500"/>
                </a:solidFill>
              </a:rPr>
              <a:t>Inserting an</a:t>
            </a:r>
            <a:r>
              <a:rPr sz="2900" b="1" spc="-12" dirty="0">
                <a:solidFill>
                  <a:srgbClr val="336500"/>
                </a:solidFill>
              </a:rPr>
              <a:t> </a:t>
            </a:r>
            <a:r>
              <a:rPr sz="2900" b="1" spc="-6" dirty="0">
                <a:solidFill>
                  <a:srgbClr val="336500"/>
                </a:solidFill>
              </a:rPr>
              <a:t>element.</a:t>
            </a:r>
            <a:endParaRPr sz="2900"/>
          </a:p>
          <a:p>
            <a:pPr marL="902397" lvl="1" indent="-342001">
              <a:spcBef>
                <a:spcPts val="681"/>
              </a:spcBef>
              <a:buFont typeface="Arial"/>
              <a:buChar char="–"/>
              <a:tabLst>
                <a:tab pos="903156" algn="l"/>
              </a:tabLst>
            </a:pPr>
            <a:r>
              <a:rPr sz="2900" b="1" spc="-6" dirty="0">
                <a:solidFill>
                  <a:srgbClr val="336500"/>
                </a:solidFill>
              </a:rPr>
              <a:t>Deleting an</a:t>
            </a:r>
            <a:r>
              <a:rPr sz="2900" b="1" spc="-12" dirty="0">
                <a:solidFill>
                  <a:srgbClr val="336500"/>
                </a:solidFill>
              </a:rPr>
              <a:t> </a:t>
            </a:r>
            <a:r>
              <a:rPr sz="2900" b="1" spc="-6" dirty="0">
                <a:solidFill>
                  <a:srgbClr val="336500"/>
                </a:solidFill>
              </a:rPr>
              <a:t>element.</a:t>
            </a:r>
            <a:endParaRPr sz="2900"/>
          </a:p>
          <a:p>
            <a:pPr marL="902397" lvl="1" indent="-342001">
              <a:spcBef>
                <a:spcPts val="681"/>
              </a:spcBef>
              <a:buFont typeface="Arial"/>
              <a:buChar char="–"/>
              <a:tabLst>
                <a:tab pos="903156" algn="l"/>
              </a:tabLst>
            </a:pPr>
            <a:r>
              <a:rPr sz="2900" b="1" spc="-6" dirty="0">
                <a:solidFill>
                  <a:srgbClr val="336500"/>
                </a:solidFill>
              </a:rPr>
              <a:t>Applications where sequential access is</a:t>
            </a:r>
            <a:r>
              <a:rPr sz="2900" b="1" spc="-96" dirty="0">
                <a:solidFill>
                  <a:srgbClr val="336500"/>
                </a:solidFill>
              </a:rPr>
              <a:t> </a:t>
            </a:r>
            <a:r>
              <a:rPr sz="2900" b="1" spc="-6" dirty="0">
                <a:solidFill>
                  <a:srgbClr val="336500"/>
                </a:solidFill>
              </a:rPr>
              <a:t>required.</a:t>
            </a:r>
            <a:endParaRPr sz="2900"/>
          </a:p>
          <a:p>
            <a:pPr marL="902397" marR="1120033" lvl="1" indent="-342001">
              <a:spcBef>
                <a:spcPts val="681"/>
              </a:spcBef>
              <a:buFont typeface="Arial"/>
              <a:buChar char="–"/>
              <a:tabLst>
                <a:tab pos="903156" algn="l"/>
              </a:tabLst>
            </a:pPr>
            <a:r>
              <a:rPr sz="2900" b="1" spc="-6" dirty="0">
                <a:solidFill>
                  <a:srgbClr val="336500"/>
                </a:solidFill>
              </a:rPr>
              <a:t>In situations where the number of </a:t>
            </a:r>
            <a:r>
              <a:rPr sz="2900" b="1" spc="-12" dirty="0">
                <a:solidFill>
                  <a:srgbClr val="336500"/>
                </a:solidFill>
              </a:rPr>
              <a:t>elements  </a:t>
            </a:r>
            <a:r>
              <a:rPr sz="2900" b="1" spc="-6" dirty="0">
                <a:solidFill>
                  <a:srgbClr val="336500"/>
                </a:solidFill>
              </a:rPr>
              <a:t>cannot be predicted</a:t>
            </a:r>
            <a:r>
              <a:rPr sz="2900" b="1" spc="-24" dirty="0">
                <a:solidFill>
                  <a:srgbClr val="336500"/>
                </a:solidFill>
              </a:rPr>
              <a:t> </a:t>
            </a:r>
            <a:r>
              <a:rPr sz="2900" b="1" spc="-6" dirty="0">
                <a:solidFill>
                  <a:srgbClr val="336500"/>
                </a:solidFill>
              </a:rPr>
              <a:t>beforehand.</a:t>
            </a:r>
            <a:endParaRPr sz="2900"/>
          </a:p>
        </p:txBody>
      </p:sp>
      <p:grpSp>
        <p:nvGrpSpPr>
          <p:cNvPr id="4" name="object 5"/>
          <p:cNvGrpSpPr>
            <a:grpSpLocks/>
          </p:cNvGrpSpPr>
          <p:nvPr/>
        </p:nvGrpSpPr>
        <p:grpSpPr bwMode="auto">
          <a:xfrm>
            <a:off x="0" y="0"/>
            <a:ext cx="12192000" cy="6858000"/>
            <a:chOff x="0" y="0"/>
            <a:chExt cx="16217900" cy="9118600"/>
          </a:xfrm>
        </p:grpSpPr>
        <p:sp>
          <p:nvSpPr>
            <p:cNvPr id="8"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5" descr="• Queue is a linear data structure.&#10;• It is used for temporary storage of data values.&#10;• A new element is added at one end..."/>
          <p:cNvPicPr preferRelativeResize="0"/>
          <p:nvPr/>
        </p:nvPicPr>
        <p:blipFill rotWithShape="1">
          <a:blip r:embed="rId3">
            <a:alphaModFix/>
          </a:blip>
          <a:srcRect t="5547" b="5854"/>
          <a:stretch/>
        </p:blipFill>
        <p:spPr>
          <a:xfrm>
            <a:off x="0" y="0"/>
            <a:ext cx="11802035" cy="6414247"/>
          </a:xfrm>
          <a:prstGeom prst="rect">
            <a:avLst/>
          </a:prstGeom>
          <a:noFill/>
          <a:ln>
            <a:noFill/>
          </a:ln>
        </p:spPr>
      </p:pic>
      <p:grpSp>
        <p:nvGrpSpPr>
          <p:cNvPr id="3" name="object 5"/>
          <p:cNvGrpSpPr>
            <a:grpSpLocks/>
          </p:cNvGrpSpPr>
          <p:nvPr/>
        </p:nvGrpSpPr>
        <p:grpSpPr bwMode="auto">
          <a:xfrm>
            <a:off x="0" y="0"/>
            <a:ext cx="12192000" cy="6858000"/>
            <a:chOff x="0" y="0"/>
            <a:chExt cx="16217900" cy="9118600"/>
          </a:xfrm>
        </p:grpSpPr>
        <p:sp>
          <p:nvSpPr>
            <p:cNvPr id="4"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12" dirty="0">
                <a:solidFill>
                  <a:srgbClr val="A50021"/>
                </a:solidFill>
                <a:latin typeface="Arial"/>
                <a:cs typeface="Arial"/>
              </a:rPr>
              <a:t>Types </a:t>
            </a:r>
            <a:r>
              <a:rPr sz="3800" spc="-6" dirty="0">
                <a:solidFill>
                  <a:srgbClr val="A50021"/>
                </a:solidFill>
                <a:latin typeface="Arial"/>
                <a:cs typeface="Arial"/>
              </a:rPr>
              <a:t>of</a:t>
            </a:r>
            <a:r>
              <a:rPr sz="3800" spc="-18" dirty="0">
                <a:solidFill>
                  <a:srgbClr val="A50021"/>
                </a:solidFill>
                <a:latin typeface="Arial"/>
                <a:cs typeface="Arial"/>
              </a:rPr>
              <a:t> </a:t>
            </a:r>
            <a:r>
              <a:rPr sz="3800" spc="-12" dirty="0">
                <a:solidFill>
                  <a:srgbClr val="A50021"/>
                </a:solidFill>
                <a:latin typeface="Arial"/>
                <a:cs typeface="Arial"/>
              </a:rPr>
              <a:t>Lists</a:t>
            </a:r>
            <a:endParaRPr sz="3800">
              <a:latin typeface="Arial"/>
              <a:cs typeface="Arial"/>
            </a:endParaRPr>
          </a:p>
        </p:txBody>
      </p:sp>
      <p:sp>
        <p:nvSpPr>
          <p:cNvPr id="3" name="object 3"/>
          <p:cNvSpPr/>
          <p:nvPr/>
        </p:nvSpPr>
        <p:spPr>
          <a:xfrm>
            <a:off x="1613148" y="5035149"/>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solidFill>
            <a:srgbClr val="FFCC9A"/>
          </a:solidFill>
        </p:spPr>
        <p:txBody>
          <a:bodyPr wrap="square" lIns="0" tIns="0" rIns="0" bIns="0" rtlCol="0"/>
          <a:lstStyle/>
          <a:p>
            <a:endParaRPr/>
          </a:p>
        </p:txBody>
      </p:sp>
      <p:sp>
        <p:nvSpPr>
          <p:cNvPr id="4" name="object 4"/>
          <p:cNvSpPr/>
          <p:nvPr/>
        </p:nvSpPr>
        <p:spPr>
          <a:xfrm>
            <a:off x="1613148" y="5035149"/>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ln w="25146">
            <a:solidFill>
              <a:srgbClr val="9A3300"/>
            </a:solidFill>
          </a:ln>
        </p:spPr>
        <p:txBody>
          <a:bodyPr wrap="square" lIns="0" tIns="0" rIns="0" bIns="0" rtlCol="0"/>
          <a:lstStyle/>
          <a:p>
            <a:endParaRPr/>
          </a:p>
        </p:txBody>
      </p:sp>
      <p:sp>
        <p:nvSpPr>
          <p:cNvPr id="5" name="object 5"/>
          <p:cNvSpPr/>
          <p:nvPr/>
        </p:nvSpPr>
        <p:spPr>
          <a:xfrm>
            <a:off x="4873404" y="5035149"/>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solidFill>
            <a:srgbClr val="FFCC9A"/>
          </a:solidFill>
        </p:spPr>
        <p:txBody>
          <a:bodyPr wrap="square" lIns="0" tIns="0" rIns="0" bIns="0" rtlCol="0"/>
          <a:lstStyle/>
          <a:p>
            <a:endParaRPr/>
          </a:p>
        </p:txBody>
      </p:sp>
      <p:sp>
        <p:nvSpPr>
          <p:cNvPr id="6" name="object 6"/>
          <p:cNvSpPr/>
          <p:nvPr/>
        </p:nvSpPr>
        <p:spPr>
          <a:xfrm>
            <a:off x="4873404" y="5035149"/>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ln w="25146">
            <a:solidFill>
              <a:srgbClr val="9A3300"/>
            </a:solidFill>
          </a:ln>
        </p:spPr>
        <p:txBody>
          <a:bodyPr wrap="square" lIns="0" tIns="0" rIns="0" bIns="0" rtlCol="0"/>
          <a:lstStyle/>
          <a:p>
            <a:endParaRPr/>
          </a:p>
        </p:txBody>
      </p:sp>
      <p:sp>
        <p:nvSpPr>
          <p:cNvPr id="7" name="object 7"/>
          <p:cNvSpPr/>
          <p:nvPr/>
        </p:nvSpPr>
        <p:spPr>
          <a:xfrm>
            <a:off x="8031777" y="5035149"/>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solidFill>
            <a:srgbClr val="FFCC9A"/>
          </a:solidFill>
        </p:spPr>
        <p:txBody>
          <a:bodyPr wrap="square" lIns="0" tIns="0" rIns="0" bIns="0" rtlCol="0"/>
          <a:lstStyle/>
          <a:p>
            <a:endParaRPr/>
          </a:p>
        </p:txBody>
      </p:sp>
      <p:sp>
        <p:nvSpPr>
          <p:cNvPr id="8" name="object 8"/>
          <p:cNvSpPr/>
          <p:nvPr/>
        </p:nvSpPr>
        <p:spPr>
          <a:xfrm>
            <a:off x="8031777" y="5035149"/>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ln w="25146">
            <a:solidFill>
              <a:srgbClr val="9A3300"/>
            </a:solidFill>
          </a:ln>
        </p:spPr>
        <p:txBody>
          <a:bodyPr wrap="square" lIns="0" tIns="0" rIns="0" bIns="0" rtlCol="0"/>
          <a:lstStyle/>
          <a:p>
            <a:endParaRPr/>
          </a:p>
        </p:txBody>
      </p:sp>
      <p:sp>
        <p:nvSpPr>
          <p:cNvPr id="9" name="object 9"/>
          <p:cNvSpPr/>
          <p:nvPr/>
        </p:nvSpPr>
        <p:spPr>
          <a:xfrm>
            <a:off x="3243276" y="5341082"/>
            <a:ext cx="1630128" cy="0"/>
          </a:xfrm>
          <a:custGeom>
            <a:avLst/>
            <a:gdLst/>
            <a:ahLst/>
            <a:cxnLst/>
            <a:rect l="l" t="t" r="r" b="b"/>
            <a:pathLst>
              <a:path w="1219200">
                <a:moveTo>
                  <a:pt x="0" y="0"/>
                </a:moveTo>
                <a:lnTo>
                  <a:pt x="1219199" y="0"/>
                </a:lnTo>
              </a:path>
            </a:pathLst>
          </a:custGeom>
          <a:ln w="32004">
            <a:solidFill>
              <a:srgbClr val="9A3365"/>
            </a:solidFill>
          </a:ln>
        </p:spPr>
        <p:txBody>
          <a:bodyPr wrap="square" lIns="0" tIns="0" rIns="0" bIns="0" rtlCol="0"/>
          <a:lstStyle/>
          <a:p>
            <a:endParaRPr/>
          </a:p>
        </p:txBody>
      </p:sp>
      <p:sp>
        <p:nvSpPr>
          <p:cNvPr id="10" name="object 10"/>
          <p:cNvSpPr/>
          <p:nvPr/>
        </p:nvSpPr>
        <p:spPr>
          <a:xfrm>
            <a:off x="4665563" y="5263069"/>
            <a:ext cx="208011" cy="156791"/>
          </a:xfrm>
          <a:custGeom>
            <a:avLst/>
            <a:gdLst/>
            <a:ahLst/>
            <a:cxnLst/>
            <a:rect l="l" t="t" r="r" b="b"/>
            <a:pathLst>
              <a:path w="155575" h="156210">
                <a:moveTo>
                  <a:pt x="0" y="156210"/>
                </a:moveTo>
                <a:lnTo>
                  <a:pt x="155448" y="77724"/>
                </a:lnTo>
                <a:lnTo>
                  <a:pt x="0" y="0"/>
                </a:lnTo>
              </a:path>
            </a:pathLst>
          </a:custGeom>
          <a:ln w="32004">
            <a:solidFill>
              <a:srgbClr val="9A3365"/>
            </a:solidFill>
          </a:ln>
        </p:spPr>
        <p:txBody>
          <a:bodyPr wrap="square" lIns="0" tIns="0" rIns="0" bIns="0" rtlCol="0"/>
          <a:lstStyle/>
          <a:p>
            <a:endParaRPr/>
          </a:p>
        </p:txBody>
      </p:sp>
      <p:sp>
        <p:nvSpPr>
          <p:cNvPr id="11" name="object 11"/>
          <p:cNvSpPr/>
          <p:nvPr/>
        </p:nvSpPr>
        <p:spPr>
          <a:xfrm>
            <a:off x="3146488" y="5268422"/>
            <a:ext cx="193576" cy="145317"/>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6401649" y="5341082"/>
            <a:ext cx="1630128" cy="0"/>
          </a:xfrm>
          <a:custGeom>
            <a:avLst/>
            <a:gdLst/>
            <a:ahLst/>
            <a:cxnLst/>
            <a:rect l="l" t="t" r="r" b="b"/>
            <a:pathLst>
              <a:path w="1219200">
                <a:moveTo>
                  <a:pt x="0" y="0"/>
                </a:moveTo>
                <a:lnTo>
                  <a:pt x="1219200" y="0"/>
                </a:lnTo>
              </a:path>
            </a:pathLst>
          </a:custGeom>
          <a:ln w="32004">
            <a:solidFill>
              <a:srgbClr val="9A3365"/>
            </a:solidFill>
          </a:ln>
        </p:spPr>
        <p:txBody>
          <a:bodyPr wrap="square" lIns="0" tIns="0" rIns="0" bIns="0" rtlCol="0"/>
          <a:lstStyle/>
          <a:p>
            <a:endParaRPr/>
          </a:p>
        </p:txBody>
      </p:sp>
      <p:sp>
        <p:nvSpPr>
          <p:cNvPr id="13" name="object 13"/>
          <p:cNvSpPr/>
          <p:nvPr/>
        </p:nvSpPr>
        <p:spPr>
          <a:xfrm>
            <a:off x="7823937" y="5263069"/>
            <a:ext cx="208011" cy="156791"/>
          </a:xfrm>
          <a:custGeom>
            <a:avLst/>
            <a:gdLst/>
            <a:ahLst/>
            <a:cxnLst/>
            <a:rect l="l" t="t" r="r" b="b"/>
            <a:pathLst>
              <a:path w="155575" h="156210">
                <a:moveTo>
                  <a:pt x="0" y="156210"/>
                </a:moveTo>
                <a:lnTo>
                  <a:pt x="155448" y="77724"/>
                </a:lnTo>
                <a:lnTo>
                  <a:pt x="0" y="0"/>
                </a:lnTo>
              </a:path>
            </a:pathLst>
          </a:custGeom>
          <a:ln w="32004">
            <a:solidFill>
              <a:srgbClr val="9A3365"/>
            </a:solidFill>
          </a:ln>
        </p:spPr>
        <p:txBody>
          <a:bodyPr wrap="square" lIns="0" tIns="0" rIns="0" bIns="0" rtlCol="0"/>
          <a:lstStyle/>
          <a:p>
            <a:endParaRPr/>
          </a:p>
        </p:txBody>
      </p:sp>
      <p:sp>
        <p:nvSpPr>
          <p:cNvPr id="14" name="object 14"/>
          <p:cNvSpPr/>
          <p:nvPr/>
        </p:nvSpPr>
        <p:spPr>
          <a:xfrm>
            <a:off x="6304860" y="5268422"/>
            <a:ext cx="193576" cy="145317"/>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9661905" y="5341082"/>
            <a:ext cx="1630128" cy="0"/>
          </a:xfrm>
          <a:custGeom>
            <a:avLst/>
            <a:gdLst/>
            <a:ahLst/>
            <a:cxnLst/>
            <a:rect l="l" t="t" r="r" b="b"/>
            <a:pathLst>
              <a:path w="1219200">
                <a:moveTo>
                  <a:pt x="0" y="0"/>
                </a:moveTo>
                <a:lnTo>
                  <a:pt x="1219200" y="0"/>
                </a:lnTo>
              </a:path>
            </a:pathLst>
          </a:custGeom>
          <a:ln w="32004">
            <a:solidFill>
              <a:srgbClr val="9A3365"/>
            </a:solidFill>
          </a:ln>
        </p:spPr>
        <p:txBody>
          <a:bodyPr wrap="square" lIns="0" tIns="0" rIns="0" bIns="0" rtlCol="0"/>
          <a:lstStyle/>
          <a:p>
            <a:endParaRPr/>
          </a:p>
        </p:txBody>
      </p:sp>
      <p:sp>
        <p:nvSpPr>
          <p:cNvPr id="16" name="object 16"/>
          <p:cNvSpPr/>
          <p:nvPr/>
        </p:nvSpPr>
        <p:spPr>
          <a:xfrm>
            <a:off x="9565115" y="5268422"/>
            <a:ext cx="193578" cy="145317"/>
          </a:xfrm>
          <a:prstGeom prst="rect">
            <a:avLst/>
          </a:prstGeom>
          <a:blipFill>
            <a:blip r:embed="rId2" cstate="print"/>
            <a:stretch>
              <a:fillRect/>
            </a:stretch>
          </a:blipFill>
        </p:spPr>
        <p:txBody>
          <a:bodyPr wrap="square" lIns="0" tIns="0" rIns="0" bIns="0" rtlCol="0"/>
          <a:lstStyle/>
          <a:p>
            <a:endParaRPr/>
          </a:p>
        </p:txBody>
      </p:sp>
      <p:sp>
        <p:nvSpPr>
          <p:cNvPr id="17" name="object 17"/>
          <p:cNvSpPr/>
          <p:nvPr/>
        </p:nvSpPr>
        <p:spPr>
          <a:xfrm>
            <a:off x="3039510" y="5035149"/>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18" name="object 18"/>
          <p:cNvSpPr/>
          <p:nvPr/>
        </p:nvSpPr>
        <p:spPr>
          <a:xfrm>
            <a:off x="6197883" y="5035149"/>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19" name="object 19"/>
          <p:cNvSpPr/>
          <p:nvPr/>
        </p:nvSpPr>
        <p:spPr>
          <a:xfrm>
            <a:off x="9356256" y="5035149"/>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20" name="object 20"/>
          <p:cNvSpPr txBox="1"/>
          <p:nvPr/>
        </p:nvSpPr>
        <p:spPr>
          <a:xfrm>
            <a:off x="1629958" y="5047767"/>
            <a:ext cx="1403438" cy="474608"/>
          </a:xfrm>
          <a:prstGeom prst="rect">
            <a:avLst/>
          </a:prstGeom>
          <a:solidFill>
            <a:srgbClr val="FFCC9A"/>
          </a:solidFill>
        </p:spPr>
        <p:txBody>
          <a:bodyPr vert="horz" wrap="square" lIns="0" tIns="28058" rIns="0" bIns="0" rtlCol="0">
            <a:spAutoFit/>
          </a:bodyPr>
          <a:lstStyle/>
          <a:p>
            <a:pPr marL="109198" algn="ctr">
              <a:spcBef>
                <a:spcPts val="221"/>
              </a:spcBef>
            </a:pPr>
            <a:r>
              <a:rPr sz="2900" b="1" spc="-6" dirty="0"/>
              <a:t>A</a:t>
            </a:r>
            <a:endParaRPr sz="2900"/>
          </a:p>
        </p:txBody>
      </p:sp>
      <p:sp>
        <p:nvSpPr>
          <p:cNvPr id="21" name="object 21"/>
          <p:cNvSpPr txBox="1"/>
          <p:nvPr/>
        </p:nvSpPr>
        <p:spPr>
          <a:xfrm>
            <a:off x="4890214" y="5047767"/>
            <a:ext cx="1301555" cy="474608"/>
          </a:xfrm>
          <a:prstGeom prst="rect">
            <a:avLst/>
          </a:prstGeom>
          <a:solidFill>
            <a:srgbClr val="FFCC9A"/>
          </a:solidFill>
        </p:spPr>
        <p:txBody>
          <a:bodyPr vert="horz" wrap="square" lIns="0" tIns="28058" rIns="0" bIns="0" rtlCol="0">
            <a:spAutoFit/>
          </a:bodyPr>
          <a:lstStyle/>
          <a:p>
            <a:pPr marL="18200" algn="ctr">
              <a:spcBef>
                <a:spcPts val="221"/>
              </a:spcBef>
            </a:pPr>
            <a:r>
              <a:rPr sz="2900" b="1" spc="-6" dirty="0"/>
              <a:t>B</a:t>
            </a:r>
            <a:endParaRPr sz="2900"/>
          </a:p>
        </p:txBody>
      </p:sp>
      <p:sp>
        <p:nvSpPr>
          <p:cNvPr id="22" name="object 22"/>
          <p:cNvSpPr txBox="1"/>
          <p:nvPr/>
        </p:nvSpPr>
        <p:spPr>
          <a:xfrm>
            <a:off x="8048587" y="5047767"/>
            <a:ext cx="1301555" cy="474608"/>
          </a:xfrm>
          <a:prstGeom prst="rect">
            <a:avLst/>
          </a:prstGeom>
          <a:solidFill>
            <a:srgbClr val="FFCC9A"/>
          </a:solidFill>
        </p:spPr>
        <p:txBody>
          <a:bodyPr vert="horz" wrap="square" lIns="0" tIns="28058" rIns="0" bIns="0" rtlCol="0">
            <a:spAutoFit/>
          </a:bodyPr>
          <a:lstStyle/>
          <a:p>
            <a:pPr marL="17440" algn="ctr">
              <a:spcBef>
                <a:spcPts val="221"/>
              </a:spcBef>
            </a:pPr>
            <a:r>
              <a:rPr sz="2900" b="1" spc="-6" dirty="0"/>
              <a:t>C</a:t>
            </a:r>
            <a:endParaRPr sz="2900"/>
          </a:p>
        </p:txBody>
      </p:sp>
      <p:sp>
        <p:nvSpPr>
          <p:cNvPr id="23" name="object 23"/>
          <p:cNvSpPr/>
          <p:nvPr/>
        </p:nvSpPr>
        <p:spPr>
          <a:xfrm>
            <a:off x="11281845" y="5357143"/>
            <a:ext cx="0" cy="382416"/>
          </a:xfrm>
          <a:custGeom>
            <a:avLst/>
            <a:gdLst/>
            <a:ahLst/>
            <a:cxnLst/>
            <a:rect l="l" t="t" r="r" b="b"/>
            <a:pathLst>
              <a:path h="381000">
                <a:moveTo>
                  <a:pt x="0" y="0"/>
                </a:moveTo>
                <a:lnTo>
                  <a:pt x="0" y="381000"/>
                </a:lnTo>
              </a:path>
            </a:pathLst>
          </a:custGeom>
          <a:ln w="32004">
            <a:solidFill>
              <a:srgbClr val="800000"/>
            </a:solidFill>
          </a:ln>
        </p:spPr>
        <p:txBody>
          <a:bodyPr wrap="square" lIns="0" tIns="0" rIns="0" bIns="0" rtlCol="0"/>
          <a:lstStyle/>
          <a:p>
            <a:endParaRPr/>
          </a:p>
        </p:txBody>
      </p:sp>
      <p:sp>
        <p:nvSpPr>
          <p:cNvPr id="24" name="object 24"/>
          <p:cNvSpPr/>
          <p:nvPr/>
        </p:nvSpPr>
        <p:spPr>
          <a:xfrm>
            <a:off x="10980272" y="5734970"/>
            <a:ext cx="513660" cy="0"/>
          </a:xfrm>
          <a:custGeom>
            <a:avLst/>
            <a:gdLst/>
            <a:ahLst/>
            <a:cxnLst/>
            <a:rect l="l" t="t" r="r" b="b"/>
            <a:pathLst>
              <a:path w="384175">
                <a:moveTo>
                  <a:pt x="0" y="0"/>
                </a:moveTo>
                <a:lnTo>
                  <a:pt x="384048" y="0"/>
                </a:lnTo>
              </a:path>
            </a:pathLst>
          </a:custGeom>
          <a:ln w="32004">
            <a:solidFill>
              <a:srgbClr val="800000"/>
            </a:solidFill>
          </a:ln>
        </p:spPr>
        <p:txBody>
          <a:bodyPr wrap="square" lIns="0" tIns="0" rIns="0" bIns="0" rtlCol="0"/>
          <a:lstStyle/>
          <a:p>
            <a:endParaRPr/>
          </a:p>
        </p:txBody>
      </p:sp>
      <p:sp>
        <p:nvSpPr>
          <p:cNvPr id="25" name="object 25"/>
          <p:cNvSpPr/>
          <p:nvPr/>
        </p:nvSpPr>
        <p:spPr>
          <a:xfrm>
            <a:off x="186786" y="4040866"/>
            <a:ext cx="1630128" cy="382416"/>
          </a:xfrm>
          <a:custGeom>
            <a:avLst/>
            <a:gdLst/>
            <a:ahLst/>
            <a:cxnLst/>
            <a:rect l="l" t="t" r="r" b="b"/>
            <a:pathLst>
              <a:path w="1219200" h="381000">
                <a:moveTo>
                  <a:pt x="1219200" y="190500"/>
                </a:moveTo>
                <a:lnTo>
                  <a:pt x="1203066" y="146597"/>
                </a:lnTo>
                <a:lnTo>
                  <a:pt x="1157129" y="106413"/>
                </a:lnTo>
                <a:lnTo>
                  <a:pt x="1085079" y="71054"/>
                </a:lnTo>
                <a:lnTo>
                  <a:pt x="1040415" y="55530"/>
                </a:lnTo>
                <a:lnTo>
                  <a:pt x="990608" y="41627"/>
                </a:lnTo>
                <a:lnTo>
                  <a:pt x="936120" y="29484"/>
                </a:lnTo>
                <a:lnTo>
                  <a:pt x="877410" y="19238"/>
                </a:lnTo>
                <a:lnTo>
                  <a:pt x="814942" y="11029"/>
                </a:lnTo>
                <a:lnTo>
                  <a:pt x="749177" y="4994"/>
                </a:lnTo>
                <a:lnTo>
                  <a:pt x="680575" y="1271"/>
                </a:lnTo>
                <a:lnTo>
                  <a:pt x="609600" y="0"/>
                </a:lnTo>
                <a:lnTo>
                  <a:pt x="538483" y="1271"/>
                </a:lnTo>
                <a:lnTo>
                  <a:pt x="469782" y="4994"/>
                </a:lnTo>
                <a:lnTo>
                  <a:pt x="403954" y="11029"/>
                </a:lnTo>
                <a:lnTo>
                  <a:pt x="341455" y="19238"/>
                </a:lnTo>
                <a:lnTo>
                  <a:pt x="282742" y="29484"/>
                </a:lnTo>
                <a:lnTo>
                  <a:pt x="228271" y="41627"/>
                </a:lnTo>
                <a:lnTo>
                  <a:pt x="178498" y="55530"/>
                </a:lnTo>
                <a:lnTo>
                  <a:pt x="133880" y="71054"/>
                </a:lnTo>
                <a:lnTo>
                  <a:pt x="94875" y="88061"/>
                </a:lnTo>
                <a:lnTo>
                  <a:pt x="35524" y="125971"/>
                </a:lnTo>
                <a:lnTo>
                  <a:pt x="4099" y="168152"/>
                </a:lnTo>
                <a:lnTo>
                  <a:pt x="0" y="190500"/>
                </a:lnTo>
                <a:lnTo>
                  <a:pt x="4099" y="212706"/>
                </a:lnTo>
                <a:lnTo>
                  <a:pt x="35524" y="254726"/>
                </a:lnTo>
                <a:lnTo>
                  <a:pt x="94875" y="292600"/>
                </a:lnTo>
                <a:lnTo>
                  <a:pt x="133880" y="309625"/>
                </a:lnTo>
                <a:lnTo>
                  <a:pt x="178498" y="325183"/>
                </a:lnTo>
                <a:lnTo>
                  <a:pt x="228271" y="339132"/>
                </a:lnTo>
                <a:lnTo>
                  <a:pt x="282742" y="351328"/>
                </a:lnTo>
                <a:lnTo>
                  <a:pt x="341455" y="361627"/>
                </a:lnTo>
                <a:lnTo>
                  <a:pt x="403954" y="369888"/>
                </a:lnTo>
                <a:lnTo>
                  <a:pt x="469782" y="375965"/>
                </a:lnTo>
                <a:lnTo>
                  <a:pt x="538483" y="379717"/>
                </a:lnTo>
                <a:lnTo>
                  <a:pt x="609600" y="381000"/>
                </a:lnTo>
                <a:lnTo>
                  <a:pt x="680575" y="379717"/>
                </a:lnTo>
                <a:lnTo>
                  <a:pt x="749177" y="375965"/>
                </a:lnTo>
                <a:lnTo>
                  <a:pt x="814942" y="369888"/>
                </a:lnTo>
                <a:lnTo>
                  <a:pt x="877410" y="361627"/>
                </a:lnTo>
                <a:lnTo>
                  <a:pt x="936120" y="351328"/>
                </a:lnTo>
                <a:lnTo>
                  <a:pt x="990608" y="339132"/>
                </a:lnTo>
                <a:lnTo>
                  <a:pt x="1040415" y="325183"/>
                </a:lnTo>
                <a:lnTo>
                  <a:pt x="1085079" y="309625"/>
                </a:lnTo>
                <a:lnTo>
                  <a:pt x="1124137" y="292600"/>
                </a:lnTo>
                <a:lnTo>
                  <a:pt x="1183592" y="254726"/>
                </a:lnTo>
                <a:lnTo>
                  <a:pt x="1215089" y="212706"/>
                </a:lnTo>
                <a:lnTo>
                  <a:pt x="1219200" y="190500"/>
                </a:lnTo>
                <a:close/>
              </a:path>
            </a:pathLst>
          </a:custGeom>
          <a:solidFill>
            <a:srgbClr val="CCFFFF"/>
          </a:solidFill>
        </p:spPr>
        <p:txBody>
          <a:bodyPr wrap="square" lIns="0" tIns="0" rIns="0" bIns="0" rtlCol="0"/>
          <a:lstStyle/>
          <a:p>
            <a:endParaRPr/>
          </a:p>
        </p:txBody>
      </p:sp>
      <p:sp>
        <p:nvSpPr>
          <p:cNvPr id="26" name="object 26"/>
          <p:cNvSpPr/>
          <p:nvPr/>
        </p:nvSpPr>
        <p:spPr>
          <a:xfrm>
            <a:off x="186786" y="4040866"/>
            <a:ext cx="1630128" cy="382416"/>
          </a:xfrm>
          <a:custGeom>
            <a:avLst/>
            <a:gdLst/>
            <a:ahLst/>
            <a:cxnLst/>
            <a:rect l="l" t="t" r="r" b="b"/>
            <a:pathLst>
              <a:path w="1219200" h="381000">
                <a:moveTo>
                  <a:pt x="1219200" y="190500"/>
                </a:moveTo>
                <a:lnTo>
                  <a:pt x="1203066" y="146597"/>
                </a:lnTo>
                <a:lnTo>
                  <a:pt x="1157129" y="106413"/>
                </a:lnTo>
                <a:lnTo>
                  <a:pt x="1085079" y="71054"/>
                </a:lnTo>
                <a:lnTo>
                  <a:pt x="1040415" y="55530"/>
                </a:lnTo>
                <a:lnTo>
                  <a:pt x="990608" y="41627"/>
                </a:lnTo>
                <a:lnTo>
                  <a:pt x="936120" y="29484"/>
                </a:lnTo>
                <a:lnTo>
                  <a:pt x="877410" y="19238"/>
                </a:lnTo>
                <a:lnTo>
                  <a:pt x="814942" y="11029"/>
                </a:lnTo>
                <a:lnTo>
                  <a:pt x="749177" y="4994"/>
                </a:lnTo>
                <a:lnTo>
                  <a:pt x="680575" y="1271"/>
                </a:lnTo>
                <a:lnTo>
                  <a:pt x="609600" y="0"/>
                </a:lnTo>
                <a:lnTo>
                  <a:pt x="538483" y="1271"/>
                </a:lnTo>
                <a:lnTo>
                  <a:pt x="469782" y="4994"/>
                </a:lnTo>
                <a:lnTo>
                  <a:pt x="403954" y="11029"/>
                </a:lnTo>
                <a:lnTo>
                  <a:pt x="341455" y="19238"/>
                </a:lnTo>
                <a:lnTo>
                  <a:pt x="282742" y="29484"/>
                </a:lnTo>
                <a:lnTo>
                  <a:pt x="228271" y="41627"/>
                </a:lnTo>
                <a:lnTo>
                  <a:pt x="178498" y="55530"/>
                </a:lnTo>
                <a:lnTo>
                  <a:pt x="133880" y="71054"/>
                </a:lnTo>
                <a:lnTo>
                  <a:pt x="94875" y="88061"/>
                </a:lnTo>
                <a:lnTo>
                  <a:pt x="35524" y="125971"/>
                </a:lnTo>
                <a:lnTo>
                  <a:pt x="4099" y="168152"/>
                </a:lnTo>
                <a:lnTo>
                  <a:pt x="0" y="190500"/>
                </a:lnTo>
                <a:lnTo>
                  <a:pt x="4099" y="212706"/>
                </a:lnTo>
                <a:lnTo>
                  <a:pt x="35524" y="254726"/>
                </a:lnTo>
                <a:lnTo>
                  <a:pt x="94875" y="292600"/>
                </a:lnTo>
                <a:lnTo>
                  <a:pt x="133880" y="309625"/>
                </a:lnTo>
                <a:lnTo>
                  <a:pt x="178498" y="325183"/>
                </a:lnTo>
                <a:lnTo>
                  <a:pt x="228271" y="339132"/>
                </a:lnTo>
                <a:lnTo>
                  <a:pt x="282742" y="351328"/>
                </a:lnTo>
                <a:lnTo>
                  <a:pt x="341455" y="361627"/>
                </a:lnTo>
                <a:lnTo>
                  <a:pt x="403954" y="369888"/>
                </a:lnTo>
                <a:lnTo>
                  <a:pt x="469782" y="375965"/>
                </a:lnTo>
                <a:lnTo>
                  <a:pt x="538483" y="379717"/>
                </a:lnTo>
                <a:lnTo>
                  <a:pt x="609600" y="381000"/>
                </a:lnTo>
                <a:lnTo>
                  <a:pt x="680575" y="379717"/>
                </a:lnTo>
                <a:lnTo>
                  <a:pt x="749177" y="375965"/>
                </a:lnTo>
                <a:lnTo>
                  <a:pt x="814942" y="369888"/>
                </a:lnTo>
                <a:lnTo>
                  <a:pt x="877410" y="361627"/>
                </a:lnTo>
                <a:lnTo>
                  <a:pt x="936120" y="351328"/>
                </a:lnTo>
                <a:lnTo>
                  <a:pt x="990608" y="339132"/>
                </a:lnTo>
                <a:lnTo>
                  <a:pt x="1040415" y="325183"/>
                </a:lnTo>
                <a:lnTo>
                  <a:pt x="1085079" y="309625"/>
                </a:lnTo>
                <a:lnTo>
                  <a:pt x="1124137" y="292600"/>
                </a:lnTo>
                <a:lnTo>
                  <a:pt x="1183592" y="254726"/>
                </a:lnTo>
                <a:lnTo>
                  <a:pt x="1215089" y="212706"/>
                </a:lnTo>
                <a:lnTo>
                  <a:pt x="1219200" y="190500"/>
                </a:lnTo>
                <a:close/>
              </a:path>
            </a:pathLst>
          </a:custGeom>
          <a:ln w="32004">
            <a:solidFill>
              <a:srgbClr val="800000"/>
            </a:solidFill>
          </a:ln>
        </p:spPr>
        <p:txBody>
          <a:bodyPr wrap="square" lIns="0" tIns="0" rIns="0" bIns="0" rtlCol="0"/>
          <a:lstStyle/>
          <a:p>
            <a:endParaRPr/>
          </a:p>
        </p:txBody>
      </p:sp>
      <p:sp>
        <p:nvSpPr>
          <p:cNvPr id="27" name="object 27"/>
          <p:cNvSpPr txBox="1"/>
          <p:nvPr/>
        </p:nvSpPr>
        <p:spPr>
          <a:xfrm>
            <a:off x="628279" y="1387916"/>
            <a:ext cx="10370841" cy="3557309"/>
          </a:xfrm>
          <a:prstGeom prst="rect">
            <a:avLst/>
          </a:prstGeom>
        </p:spPr>
        <p:txBody>
          <a:bodyPr vert="horz" wrap="square" lIns="0" tIns="15166" rIns="0" bIns="0" rtlCol="0">
            <a:spAutoFit/>
          </a:bodyPr>
          <a:lstStyle/>
          <a:p>
            <a:pPr marL="762109" marR="6067" indent="-410249">
              <a:spcBef>
                <a:spcPts val="119"/>
              </a:spcBef>
              <a:buFont typeface="Arial"/>
              <a:buChar char="•"/>
              <a:tabLst>
                <a:tab pos="762109" algn="l"/>
                <a:tab pos="762867" algn="l"/>
              </a:tabLst>
            </a:pPr>
            <a:r>
              <a:rPr sz="3300" b="1" spc="-6" dirty="0">
                <a:solidFill>
                  <a:srgbClr val="3333CC"/>
                </a:solidFill>
              </a:rPr>
              <a:t>Depending on the way in which the links  </a:t>
            </a:r>
            <a:r>
              <a:rPr sz="3300" b="1" dirty="0">
                <a:solidFill>
                  <a:srgbClr val="3333CC"/>
                </a:solidFill>
              </a:rPr>
              <a:t>are used to maintain adjacency, several  different types of linked lists are</a:t>
            </a:r>
            <a:r>
              <a:rPr sz="3300" b="1" spc="-78" dirty="0">
                <a:solidFill>
                  <a:srgbClr val="3333CC"/>
                </a:solidFill>
              </a:rPr>
              <a:t> </a:t>
            </a:r>
            <a:r>
              <a:rPr sz="3300" b="1" dirty="0">
                <a:solidFill>
                  <a:srgbClr val="3333CC"/>
                </a:solidFill>
              </a:rPr>
              <a:t>possible.</a:t>
            </a:r>
            <a:endParaRPr sz="3300"/>
          </a:p>
          <a:p>
            <a:pPr>
              <a:spcBef>
                <a:spcPts val="24"/>
              </a:spcBef>
              <a:buClr>
                <a:srgbClr val="3333CC"/>
              </a:buClr>
              <a:buFont typeface="Arial"/>
              <a:buChar char="•"/>
            </a:pPr>
            <a:endParaRPr sz="4800">
              <a:latin typeface="Times New Roman"/>
              <a:cs typeface="Times New Roman"/>
            </a:endParaRPr>
          </a:p>
          <a:p>
            <a:pPr marL="1239848" lvl="1" indent="-342001">
              <a:buFont typeface="Arial"/>
              <a:buChar char="–"/>
              <a:tabLst>
                <a:tab pos="1240607" algn="l"/>
              </a:tabLst>
            </a:pPr>
            <a:r>
              <a:rPr sz="2900" b="1" spc="-6" dirty="0">
                <a:solidFill>
                  <a:srgbClr val="336500"/>
                </a:solidFill>
              </a:rPr>
              <a:t>Linear singly-linked list (or simply linear</a:t>
            </a:r>
            <a:r>
              <a:rPr sz="2900" b="1" spc="-60" dirty="0">
                <a:solidFill>
                  <a:srgbClr val="336500"/>
                </a:solidFill>
              </a:rPr>
              <a:t> </a:t>
            </a:r>
            <a:r>
              <a:rPr sz="2900" b="1" spc="-6" dirty="0">
                <a:solidFill>
                  <a:srgbClr val="336500"/>
                </a:solidFill>
              </a:rPr>
              <a:t>list)</a:t>
            </a:r>
            <a:endParaRPr sz="2900"/>
          </a:p>
          <a:p>
            <a:pPr marL="1717588" lvl="2" indent="-273752">
              <a:spcBef>
                <a:spcPts val="591"/>
              </a:spcBef>
              <a:buFont typeface="Arial"/>
              <a:buChar char="•"/>
              <a:tabLst>
                <a:tab pos="1717588" algn="l"/>
                <a:tab pos="1718346" algn="l"/>
              </a:tabLst>
            </a:pPr>
            <a:r>
              <a:rPr sz="2400" b="1" spc="-6" dirty="0">
                <a:solidFill>
                  <a:srgbClr val="653300"/>
                </a:solidFill>
              </a:rPr>
              <a:t>One we have </a:t>
            </a:r>
            <a:r>
              <a:rPr sz="2400" b="1" spc="-12" dirty="0">
                <a:solidFill>
                  <a:srgbClr val="653300"/>
                </a:solidFill>
              </a:rPr>
              <a:t>discussed </a:t>
            </a:r>
            <a:r>
              <a:rPr sz="2400" b="1" spc="-6" dirty="0">
                <a:solidFill>
                  <a:srgbClr val="653300"/>
                </a:solidFill>
              </a:rPr>
              <a:t>so</a:t>
            </a:r>
            <a:r>
              <a:rPr sz="2400" b="1" spc="36" dirty="0">
                <a:solidFill>
                  <a:srgbClr val="653300"/>
                </a:solidFill>
              </a:rPr>
              <a:t> </a:t>
            </a:r>
            <a:r>
              <a:rPr sz="2400" b="1" spc="-12" dirty="0">
                <a:solidFill>
                  <a:srgbClr val="653300"/>
                </a:solidFill>
              </a:rPr>
              <a:t>far.</a:t>
            </a:r>
            <a:endParaRPr sz="2400"/>
          </a:p>
          <a:p>
            <a:pPr marL="15166">
              <a:spcBef>
                <a:spcPts val="728"/>
              </a:spcBef>
            </a:pPr>
            <a:r>
              <a:rPr sz="2100" b="1" dirty="0">
                <a:solidFill>
                  <a:srgbClr val="9A0033"/>
                </a:solidFill>
              </a:rPr>
              <a:t>head</a:t>
            </a:r>
            <a:endParaRPr sz="2100"/>
          </a:p>
        </p:txBody>
      </p:sp>
      <p:sp>
        <p:nvSpPr>
          <p:cNvPr id="28" name="object 28"/>
          <p:cNvSpPr/>
          <p:nvPr/>
        </p:nvSpPr>
        <p:spPr>
          <a:xfrm>
            <a:off x="1001850" y="4423283"/>
            <a:ext cx="564602" cy="484394"/>
          </a:xfrm>
          <a:custGeom>
            <a:avLst/>
            <a:gdLst/>
            <a:ahLst/>
            <a:cxnLst/>
            <a:rect l="l" t="t" r="r" b="b"/>
            <a:pathLst>
              <a:path w="422275" h="482600">
                <a:moveTo>
                  <a:pt x="0" y="0"/>
                </a:moveTo>
                <a:lnTo>
                  <a:pt x="422148" y="482346"/>
                </a:lnTo>
              </a:path>
            </a:pathLst>
          </a:custGeom>
          <a:ln w="38100">
            <a:solidFill>
              <a:srgbClr val="000080"/>
            </a:solidFill>
          </a:ln>
        </p:spPr>
        <p:txBody>
          <a:bodyPr wrap="square" lIns="0" tIns="0" rIns="0" bIns="0" rtlCol="0"/>
          <a:lstStyle/>
          <a:p>
            <a:endParaRPr/>
          </a:p>
        </p:txBody>
      </p:sp>
      <p:sp>
        <p:nvSpPr>
          <p:cNvPr id="29" name="object 29"/>
          <p:cNvSpPr/>
          <p:nvPr/>
        </p:nvSpPr>
        <p:spPr>
          <a:xfrm>
            <a:off x="1478663" y="4849294"/>
            <a:ext cx="236878" cy="186109"/>
          </a:xfrm>
          <a:custGeom>
            <a:avLst/>
            <a:gdLst/>
            <a:ahLst/>
            <a:cxnLst/>
            <a:rect l="l" t="t" r="r" b="b"/>
            <a:pathLst>
              <a:path w="177165" h="185420">
                <a:moveTo>
                  <a:pt x="176784" y="185165"/>
                </a:moveTo>
                <a:lnTo>
                  <a:pt x="128778" y="0"/>
                </a:lnTo>
                <a:lnTo>
                  <a:pt x="0" y="112775"/>
                </a:lnTo>
                <a:lnTo>
                  <a:pt x="176784" y="185165"/>
                </a:lnTo>
                <a:close/>
              </a:path>
            </a:pathLst>
          </a:custGeom>
          <a:solidFill>
            <a:srgbClr val="000080"/>
          </a:solidFill>
        </p:spPr>
        <p:txBody>
          <a:bodyPr wrap="square" lIns="0" tIns="0" rIns="0" bIns="0" rtlCol="0"/>
          <a:lstStyle/>
          <a:p>
            <a:endParaRPr/>
          </a:p>
        </p:txBody>
      </p:sp>
      <p:sp>
        <p:nvSpPr>
          <p:cNvPr id="32" name="object 32"/>
          <p:cNvSpPr txBox="1"/>
          <p:nvPr/>
        </p:nvSpPr>
        <p:spPr>
          <a:xfrm>
            <a:off x="11014692" y="6306074"/>
            <a:ext cx="186786" cy="243656"/>
          </a:xfrm>
          <a:prstGeom prst="rect">
            <a:avLst/>
          </a:prstGeom>
        </p:spPr>
        <p:txBody>
          <a:bodyPr vert="horz" wrap="square" lIns="0" tIns="0" rIns="0" bIns="0" rtlCol="0">
            <a:spAutoFit/>
          </a:bodyPr>
          <a:lstStyle/>
          <a:p>
            <a:pPr marL="30333">
              <a:lnSpc>
                <a:spcPts val="1941"/>
              </a:lnSpc>
            </a:pPr>
            <a:fld id="{81D60167-4931-47E6-BA6A-407CBD079E47}" type="slidenum">
              <a:rPr sz="1700" spc="-6" dirty="0">
                <a:latin typeface="Times New Roman"/>
                <a:cs typeface="Times New Roman"/>
              </a:rPr>
              <a:pPr marL="30333">
                <a:lnSpc>
                  <a:spcPts val="1941"/>
                </a:lnSpc>
              </a:pPr>
              <a:t>70</a:t>
            </a:fld>
            <a:endParaRPr sz="1700">
              <a:latin typeface="Times New Roman"/>
              <a:cs typeface="Times New Roman"/>
            </a:endParaRPr>
          </a:p>
        </p:txBody>
      </p:sp>
      <p:grpSp>
        <p:nvGrpSpPr>
          <p:cNvPr id="30" name="object 5"/>
          <p:cNvGrpSpPr>
            <a:grpSpLocks/>
          </p:cNvGrpSpPr>
          <p:nvPr/>
        </p:nvGrpSpPr>
        <p:grpSpPr bwMode="auto">
          <a:xfrm>
            <a:off x="0" y="0"/>
            <a:ext cx="12192000" cy="6858000"/>
            <a:chOff x="0" y="0"/>
            <a:chExt cx="16217900" cy="9118600"/>
          </a:xfrm>
        </p:grpSpPr>
        <p:sp>
          <p:nvSpPr>
            <p:cNvPr id="34" name="object 6"/>
            <p:cNvSpPr>
              <a:spLocks noChangeArrowheads="1"/>
            </p:cNvSpPr>
            <p:nvPr/>
          </p:nvSpPr>
          <p:spPr bwMode="auto">
            <a:xfrm>
              <a:off x="0" y="0"/>
              <a:ext cx="10033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5"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16914" y="3964383"/>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solidFill>
            <a:srgbClr val="FFCC9A"/>
          </a:solidFill>
        </p:spPr>
        <p:txBody>
          <a:bodyPr wrap="square" lIns="0" tIns="0" rIns="0" bIns="0" rtlCol="0"/>
          <a:lstStyle/>
          <a:p>
            <a:endParaRPr/>
          </a:p>
        </p:txBody>
      </p:sp>
      <p:sp>
        <p:nvSpPr>
          <p:cNvPr id="3" name="object 3"/>
          <p:cNvSpPr/>
          <p:nvPr/>
        </p:nvSpPr>
        <p:spPr>
          <a:xfrm>
            <a:off x="1816914" y="3964383"/>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ln w="25146">
            <a:solidFill>
              <a:srgbClr val="9A3300"/>
            </a:solidFill>
          </a:ln>
        </p:spPr>
        <p:txBody>
          <a:bodyPr wrap="square" lIns="0" tIns="0" rIns="0" bIns="0" rtlCol="0"/>
          <a:lstStyle/>
          <a:p>
            <a:endParaRPr/>
          </a:p>
        </p:txBody>
      </p:sp>
      <p:sp>
        <p:nvSpPr>
          <p:cNvPr id="4" name="object 4"/>
          <p:cNvSpPr/>
          <p:nvPr/>
        </p:nvSpPr>
        <p:spPr>
          <a:xfrm>
            <a:off x="5077170" y="3964383"/>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solidFill>
            <a:srgbClr val="FFCC9A"/>
          </a:solidFill>
        </p:spPr>
        <p:txBody>
          <a:bodyPr wrap="square" lIns="0" tIns="0" rIns="0" bIns="0" rtlCol="0"/>
          <a:lstStyle/>
          <a:p>
            <a:endParaRPr/>
          </a:p>
        </p:txBody>
      </p:sp>
      <p:sp>
        <p:nvSpPr>
          <p:cNvPr id="5" name="object 5"/>
          <p:cNvSpPr/>
          <p:nvPr/>
        </p:nvSpPr>
        <p:spPr>
          <a:xfrm>
            <a:off x="5077170" y="3964383"/>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ln w="25146">
            <a:solidFill>
              <a:srgbClr val="9A3300"/>
            </a:solidFill>
          </a:ln>
        </p:spPr>
        <p:txBody>
          <a:bodyPr wrap="square" lIns="0" tIns="0" rIns="0" bIns="0" rtlCol="0"/>
          <a:lstStyle/>
          <a:p>
            <a:endParaRPr/>
          </a:p>
        </p:txBody>
      </p:sp>
      <p:sp>
        <p:nvSpPr>
          <p:cNvPr id="6" name="object 6"/>
          <p:cNvSpPr/>
          <p:nvPr/>
        </p:nvSpPr>
        <p:spPr>
          <a:xfrm>
            <a:off x="8235543" y="3964383"/>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solidFill>
            <a:srgbClr val="FFCC9A"/>
          </a:solidFill>
        </p:spPr>
        <p:txBody>
          <a:bodyPr wrap="square" lIns="0" tIns="0" rIns="0" bIns="0" rtlCol="0"/>
          <a:lstStyle/>
          <a:p>
            <a:endParaRPr/>
          </a:p>
        </p:txBody>
      </p:sp>
      <p:sp>
        <p:nvSpPr>
          <p:cNvPr id="7" name="object 7"/>
          <p:cNvSpPr/>
          <p:nvPr/>
        </p:nvSpPr>
        <p:spPr>
          <a:xfrm>
            <a:off x="8235543" y="3964383"/>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ln w="25146">
            <a:solidFill>
              <a:srgbClr val="9A3300"/>
            </a:solidFill>
          </a:ln>
        </p:spPr>
        <p:txBody>
          <a:bodyPr wrap="square" lIns="0" tIns="0" rIns="0" bIns="0" rtlCol="0"/>
          <a:lstStyle/>
          <a:p>
            <a:endParaRPr/>
          </a:p>
        </p:txBody>
      </p:sp>
      <p:sp>
        <p:nvSpPr>
          <p:cNvPr id="8" name="object 8"/>
          <p:cNvSpPr/>
          <p:nvPr/>
        </p:nvSpPr>
        <p:spPr>
          <a:xfrm>
            <a:off x="3447042" y="4270316"/>
            <a:ext cx="1630128" cy="0"/>
          </a:xfrm>
          <a:custGeom>
            <a:avLst/>
            <a:gdLst/>
            <a:ahLst/>
            <a:cxnLst/>
            <a:rect l="l" t="t" r="r" b="b"/>
            <a:pathLst>
              <a:path w="1219200">
                <a:moveTo>
                  <a:pt x="0" y="0"/>
                </a:moveTo>
                <a:lnTo>
                  <a:pt x="1219199" y="0"/>
                </a:lnTo>
              </a:path>
            </a:pathLst>
          </a:custGeom>
          <a:ln w="32004">
            <a:solidFill>
              <a:srgbClr val="9A3365"/>
            </a:solidFill>
          </a:ln>
        </p:spPr>
        <p:txBody>
          <a:bodyPr wrap="square" lIns="0" tIns="0" rIns="0" bIns="0" rtlCol="0"/>
          <a:lstStyle/>
          <a:p>
            <a:endParaRPr/>
          </a:p>
        </p:txBody>
      </p:sp>
      <p:sp>
        <p:nvSpPr>
          <p:cNvPr id="9" name="object 9"/>
          <p:cNvSpPr/>
          <p:nvPr/>
        </p:nvSpPr>
        <p:spPr>
          <a:xfrm>
            <a:off x="4869329" y="4192303"/>
            <a:ext cx="208011" cy="156791"/>
          </a:xfrm>
          <a:custGeom>
            <a:avLst/>
            <a:gdLst/>
            <a:ahLst/>
            <a:cxnLst/>
            <a:rect l="l" t="t" r="r" b="b"/>
            <a:pathLst>
              <a:path w="155575" h="156210">
                <a:moveTo>
                  <a:pt x="0" y="156210"/>
                </a:moveTo>
                <a:lnTo>
                  <a:pt x="155448" y="77724"/>
                </a:lnTo>
                <a:lnTo>
                  <a:pt x="0" y="0"/>
                </a:lnTo>
              </a:path>
            </a:pathLst>
          </a:custGeom>
          <a:ln w="32004">
            <a:solidFill>
              <a:srgbClr val="9A3365"/>
            </a:solidFill>
          </a:ln>
        </p:spPr>
        <p:txBody>
          <a:bodyPr wrap="square" lIns="0" tIns="0" rIns="0" bIns="0" rtlCol="0"/>
          <a:lstStyle/>
          <a:p>
            <a:endParaRPr/>
          </a:p>
        </p:txBody>
      </p:sp>
      <p:sp>
        <p:nvSpPr>
          <p:cNvPr id="10" name="object 10"/>
          <p:cNvSpPr/>
          <p:nvPr/>
        </p:nvSpPr>
        <p:spPr>
          <a:xfrm>
            <a:off x="3350254" y="4197656"/>
            <a:ext cx="193576" cy="145317"/>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6605415" y="4270316"/>
            <a:ext cx="1630128" cy="0"/>
          </a:xfrm>
          <a:custGeom>
            <a:avLst/>
            <a:gdLst/>
            <a:ahLst/>
            <a:cxnLst/>
            <a:rect l="l" t="t" r="r" b="b"/>
            <a:pathLst>
              <a:path w="1219200">
                <a:moveTo>
                  <a:pt x="0" y="0"/>
                </a:moveTo>
                <a:lnTo>
                  <a:pt x="1219200" y="0"/>
                </a:lnTo>
              </a:path>
            </a:pathLst>
          </a:custGeom>
          <a:ln w="32004">
            <a:solidFill>
              <a:srgbClr val="9A3365"/>
            </a:solidFill>
          </a:ln>
        </p:spPr>
        <p:txBody>
          <a:bodyPr wrap="square" lIns="0" tIns="0" rIns="0" bIns="0" rtlCol="0"/>
          <a:lstStyle/>
          <a:p>
            <a:endParaRPr/>
          </a:p>
        </p:txBody>
      </p:sp>
      <p:sp>
        <p:nvSpPr>
          <p:cNvPr id="12" name="object 12"/>
          <p:cNvSpPr/>
          <p:nvPr/>
        </p:nvSpPr>
        <p:spPr>
          <a:xfrm>
            <a:off x="8027703" y="4192303"/>
            <a:ext cx="208011" cy="156791"/>
          </a:xfrm>
          <a:custGeom>
            <a:avLst/>
            <a:gdLst/>
            <a:ahLst/>
            <a:cxnLst/>
            <a:rect l="l" t="t" r="r" b="b"/>
            <a:pathLst>
              <a:path w="155575" h="156210">
                <a:moveTo>
                  <a:pt x="0" y="156210"/>
                </a:moveTo>
                <a:lnTo>
                  <a:pt x="155448" y="77724"/>
                </a:lnTo>
                <a:lnTo>
                  <a:pt x="0" y="0"/>
                </a:lnTo>
              </a:path>
            </a:pathLst>
          </a:custGeom>
          <a:ln w="32004">
            <a:solidFill>
              <a:srgbClr val="9A3365"/>
            </a:solidFill>
          </a:ln>
        </p:spPr>
        <p:txBody>
          <a:bodyPr wrap="square" lIns="0" tIns="0" rIns="0" bIns="0" rtlCol="0"/>
          <a:lstStyle/>
          <a:p>
            <a:endParaRPr/>
          </a:p>
        </p:txBody>
      </p:sp>
      <p:sp>
        <p:nvSpPr>
          <p:cNvPr id="13" name="object 13"/>
          <p:cNvSpPr/>
          <p:nvPr/>
        </p:nvSpPr>
        <p:spPr>
          <a:xfrm>
            <a:off x="6508626" y="4197656"/>
            <a:ext cx="193576" cy="145317"/>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9865671" y="4270316"/>
            <a:ext cx="1630128" cy="0"/>
          </a:xfrm>
          <a:custGeom>
            <a:avLst/>
            <a:gdLst/>
            <a:ahLst/>
            <a:cxnLst/>
            <a:rect l="l" t="t" r="r" b="b"/>
            <a:pathLst>
              <a:path w="1219200">
                <a:moveTo>
                  <a:pt x="0" y="0"/>
                </a:moveTo>
                <a:lnTo>
                  <a:pt x="1219200" y="0"/>
                </a:lnTo>
              </a:path>
            </a:pathLst>
          </a:custGeom>
          <a:ln w="32004">
            <a:solidFill>
              <a:srgbClr val="9A3365"/>
            </a:solidFill>
          </a:ln>
        </p:spPr>
        <p:txBody>
          <a:bodyPr wrap="square" lIns="0" tIns="0" rIns="0" bIns="0" rtlCol="0"/>
          <a:lstStyle/>
          <a:p>
            <a:endParaRPr/>
          </a:p>
        </p:txBody>
      </p:sp>
      <p:sp>
        <p:nvSpPr>
          <p:cNvPr id="15" name="object 15"/>
          <p:cNvSpPr/>
          <p:nvPr/>
        </p:nvSpPr>
        <p:spPr>
          <a:xfrm>
            <a:off x="9768881" y="4197656"/>
            <a:ext cx="193578" cy="145317"/>
          </a:xfrm>
          <a:prstGeom prst="rect">
            <a:avLst/>
          </a:prstGeom>
          <a:blipFill>
            <a:blip r:embed="rId2" cstate="print"/>
            <a:stretch>
              <a:fillRect/>
            </a:stretch>
          </a:blipFill>
        </p:spPr>
        <p:txBody>
          <a:bodyPr wrap="square" lIns="0" tIns="0" rIns="0" bIns="0" rtlCol="0"/>
          <a:lstStyle/>
          <a:p>
            <a:endParaRPr/>
          </a:p>
        </p:txBody>
      </p:sp>
      <p:sp>
        <p:nvSpPr>
          <p:cNvPr id="16" name="object 16"/>
          <p:cNvSpPr/>
          <p:nvPr/>
        </p:nvSpPr>
        <p:spPr>
          <a:xfrm>
            <a:off x="3243276" y="3964383"/>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17" name="object 17"/>
          <p:cNvSpPr/>
          <p:nvPr/>
        </p:nvSpPr>
        <p:spPr>
          <a:xfrm>
            <a:off x="6401649" y="3964383"/>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18" name="object 18"/>
          <p:cNvSpPr/>
          <p:nvPr/>
        </p:nvSpPr>
        <p:spPr>
          <a:xfrm>
            <a:off x="9560022" y="3964383"/>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19" name="object 19"/>
          <p:cNvSpPr txBox="1"/>
          <p:nvPr/>
        </p:nvSpPr>
        <p:spPr>
          <a:xfrm>
            <a:off x="1833724" y="3977002"/>
            <a:ext cx="1403438" cy="475373"/>
          </a:xfrm>
          <a:prstGeom prst="rect">
            <a:avLst/>
          </a:prstGeom>
          <a:solidFill>
            <a:srgbClr val="FFCC9A"/>
          </a:solidFill>
        </p:spPr>
        <p:txBody>
          <a:bodyPr vert="horz" wrap="square" lIns="0" tIns="28816" rIns="0" bIns="0" rtlCol="0">
            <a:spAutoFit/>
          </a:bodyPr>
          <a:lstStyle/>
          <a:p>
            <a:pPr marL="109198" algn="ctr">
              <a:spcBef>
                <a:spcPts val="227"/>
              </a:spcBef>
            </a:pPr>
            <a:r>
              <a:rPr sz="2900" b="1" spc="-6" dirty="0"/>
              <a:t>A</a:t>
            </a:r>
            <a:endParaRPr sz="2900"/>
          </a:p>
        </p:txBody>
      </p:sp>
      <p:sp>
        <p:nvSpPr>
          <p:cNvPr id="20" name="object 20"/>
          <p:cNvSpPr txBox="1"/>
          <p:nvPr/>
        </p:nvSpPr>
        <p:spPr>
          <a:xfrm>
            <a:off x="5093980" y="3977002"/>
            <a:ext cx="1301555" cy="475373"/>
          </a:xfrm>
          <a:prstGeom prst="rect">
            <a:avLst/>
          </a:prstGeom>
          <a:solidFill>
            <a:srgbClr val="FFCC9A"/>
          </a:solidFill>
        </p:spPr>
        <p:txBody>
          <a:bodyPr vert="horz" wrap="square" lIns="0" tIns="28816" rIns="0" bIns="0" rtlCol="0">
            <a:spAutoFit/>
          </a:bodyPr>
          <a:lstStyle/>
          <a:p>
            <a:pPr marL="18200" algn="ctr">
              <a:spcBef>
                <a:spcPts val="227"/>
              </a:spcBef>
            </a:pPr>
            <a:r>
              <a:rPr sz="2900" b="1" spc="-6" dirty="0"/>
              <a:t>B</a:t>
            </a:r>
            <a:endParaRPr sz="2900"/>
          </a:p>
        </p:txBody>
      </p:sp>
      <p:sp>
        <p:nvSpPr>
          <p:cNvPr id="21" name="object 21"/>
          <p:cNvSpPr txBox="1"/>
          <p:nvPr/>
        </p:nvSpPr>
        <p:spPr>
          <a:xfrm>
            <a:off x="8252353" y="3977002"/>
            <a:ext cx="1301555" cy="475373"/>
          </a:xfrm>
          <a:prstGeom prst="rect">
            <a:avLst/>
          </a:prstGeom>
          <a:solidFill>
            <a:srgbClr val="FFCC9A"/>
          </a:solidFill>
        </p:spPr>
        <p:txBody>
          <a:bodyPr vert="horz" wrap="square" lIns="0" tIns="28816" rIns="0" bIns="0" rtlCol="0">
            <a:spAutoFit/>
          </a:bodyPr>
          <a:lstStyle/>
          <a:p>
            <a:pPr marL="17440" algn="ctr">
              <a:spcBef>
                <a:spcPts val="227"/>
              </a:spcBef>
            </a:pPr>
            <a:r>
              <a:rPr sz="2900" b="1" spc="-6" dirty="0"/>
              <a:t>C</a:t>
            </a:r>
            <a:endParaRPr sz="2900"/>
          </a:p>
        </p:txBody>
      </p:sp>
      <p:sp>
        <p:nvSpPr>
          <p:cNvPr id="22" name="object 22"/>
          <p:cNvSpPr/>
          <p:nvPr/>
        </p:nvSpPr>
        <p:spPr>
          <a:xfrm>
            <a:off x="11495799" y="4270316"/>
            <a:ext cx="0" cy="1147249"/>
          </a:xfrm>
          <a:custGeom>
            <a:avLst/>
            <a:gdLst/>
            <a:ahLst/>
            <a:cxnLst/>
            <a:rect l="l" t="t" r="r" b="b"/>
            <a:pathLst>
              <a:path h="1143000">
                <a:moveTo>
                  <a:pt x="0" y="0"/>
                </a:moveTo>
                <a:lnTo>
                  <a:pt x="0" y="1143000"/>
                </a:lnTo>
              </a:path>
            </a:pathLst>
          </a:custGeom>
          <a:ln w="32004">
            <a:solidFill>
              <a:srgbClr val="9A3365"/>
            </a:solidFill>
          </a:ln>
        </p:spPr>
        <p:txBody>
          <a:bodyPr wrap="square" lIns="0" tIns="0" rIns="0" bIns="0" rtlCol="0"/>
          <a:lstStyle/>
          <a:p>
            <a:endParaRPr/>
          </a:p>
        </p:txBody>
      </p:sp>
      <p:sp>
        <p:nvSpPr>
          <p:cNvPr id="23" name="object 23"/>
          <p:cNvSpPr/>
          <p:nvPr/>
        </p:nvSpPr>
        <p:spPr>
          <a:xfrm>
            <a:off x="798084" y="5417565"/>
            <a:ext cx="10697716" cy="0"/>
          </a:xfrm>
          <a:custGeom>
            <a:avLst/>
            <a:gdLst/>
            <a:ahLst/>
            <a:cxnLst/>
            <a:rect l="l" t="t" r="r" b="b"/>
            <a:pathLst>
              <a:path w="8001000">
                <a:moveTo>
                  <a:pt x="8001000" y="0"/>
                </a:moveTo>
                <a:lnTo>
                  <a:pt x="0" y="0"/>
                </a:lnTo>
              </a:path>
            </a:pathLst>
          </a:custGeom>
          <a:ln w="32004">
            <a:solidFill>
              <a:srgbClr val="9A3365"/>
            </a:solidFill>
          </a:ln>
        </p:spPr>
        <p:txBody>
          <a:bodyPr wrap="square" lIns="0" tIns="0" rIns="0" bIns="0" rtlCol="0"/>
          <a:lstStyle/>
          <a:p>
            <a:endParaRPr/>
          </a:p>
        </p:txBody>
      </p:sp>
      <p:sp>
        <p:nvSpPr>
          <p:cNvPr id="24" name="object 24"/>
          <p:cNvSpPr/>
          <p:nvPr/>
        </p:nvSpPr>
        <p:spPr>
          <a:xfrm>
            <a:off x="798084" y="4270316"/>
            <a:ext cx="0" cy="1147249"/>
          </a:xfrm>
          <a:custGeom>
            <a:avLst/>
            <a:gdLst/>
            <a:ahLst/>
            <a:cxnLst/>
            <a:rect l="l" t="t" r="r" b="b"/>
            <a:pathLst>
              <a:path h="1143000">
                <a:moveTo>
                  <a:pt x="0" y="1143000"/>
                </a:moveTo>
                <a:lnTo>
                  <a:pt x="0" y="0"/>
                </a:lnTo>
              </a:path>
            </a:pathLst>
          </a:custGeom>
          <a:ln w="32004">
            <a:solidFill>
              <a:srgbClr val="9A3365"/>
            </a:solidFill>
          </a:ln>
        </p:spPr>
        <p:txBody>
          <a:bodyPr wrap="square" lIns="0" tIns="0" rIns="0" bIns="0" rtlCol="0"/>
          <a:lstStyle/>
          <a:p>
            <a:endParaRPr/>
          </a:p>
        </p:txBody>
      </p:sp>
      <p:sp>
        <p:nvSpPr>
          <p:cNvPr id="25" name="object 25"/>
          <p:cNvSpPr/>
          <p:nvPr/>
        </p:nvSpPr>
        <p:spPr>
          <a:xfrm>
            <a:off x="798084" y="4270316"/>
            <a:ext cx="813366" cy="0"/>
          </a:xfrm>
          <a:custGeom>
            <a:avLst/>
            <a:gdLst/>
            <a:ahLst/>
            <a:cxnLst/>
            <a:rect l="l" t="t" r="r" b="b"/>
            <a:pathLst>
              <a:path w="608330">
                <a:moveTo>
                  <a:pt x="0" y="0"/>
                </a:moveTo>
                <a:lnTo>
                  <a:pt x="608076" y="0"/>
                </a:lnTo>
              </a:path>
            </a:pathLst>
          </a:custGeom>
          <a:ln w="32004">
            <a:solidFill>
              <a:srgbClr val="9A3365"/>
            </a:solidFill>
          </a:ln>
        </p:spPr>
        <p:txBody>
          <a:bodyPr wrap="square" lIns="0" tIns="0" rIns="0" bIns="0" rtlCol="0"/>
          <a:lstStyle/>
          <a:p>
            <a:endParaRPr/>
          </a:p>
        </p:txBody>
      </p:sp>
      <p:sp>
        <p:nvSpPr>
          <p:cNvPr id="26" name="object 26"/>
          <p:cNvSpPr/>
          <p:nvPr/>
        </p:nvSpPr>
        <p:spPr>
          <a:xfrm>
            <a:off x="1609073" y="4192303"/>
            <a:ext cx="208011" cy="156791"/>
          </a:xfrm>
          <a:custGeom>
            <a:avLst/>
            <a:gdLst/>
            <a:ahLst/>
            <a:cxnLst/>
            <a:rect l="l" t="t" r="r" b="b"/>
            <a:pathLst>
              <a:path w="155575" h="156210">
                <a:moveTo>
                  <a:pt x="155448" y="77724"/>
                </a:moveTo>
                <a:lnTo>
                  <a:pt x="0" y="0"/>
                </a:lnTo>
                <a:lnTo>
                  <a:pt x="0" y="156210"/>
                </a:lnTo>
                <a:lnTo>
                  <a:pt x="155448" y="77724"/>
                </a:lnTo>
                <a:close/>
              </a:path>
            </a:pathLst>
          </a:custGeom>
          <a:solidFill>
            <a:srgbClr val="9A3365"/>
          </a:solidFill>
        </p:spPr>
        <p:txBody>
          <a:bodyPr wrap="square" lIns="0" tIns="0" rIns="0" bIns="0" rtlCol="0"/>
          <a:lstStyle/>
          <a:p>
            <a:endParaRPr/>
          </a:p>
        </p:txBody>
      </p:sp>
      <p:sp>
        <p:nvSpPr>
          <p:cNvPr id="27" name="object 27"/>
          <p:cNvSpPr/>
          <p:nvPr/>
        </p:nvSpPr>
        <p:spPr>
          <a:xfrm>
            <a:off x="492435" y="2970101"/>
            <a:ext cx="1630128" cy="382416"/>
          </a:xfrm>
          <a:custGeom>
            <a:avLst/>
            <a:gdLst/>
            <a:ahLst/>
            <a:cxnLst/>
            <a:rect l="l" t="t" r="r" b="b"/>
            <a:pathLst>
              <a:path w="1219200" h="381000">
                <a:moveTo>
                  <a:pt x="1219200" y="190500"/>
                </a:moveTo>
                <a:lnTo>
                  <a:pt x="1203066" y="146597"/>
                </a:lnTo>
                <a:lnTo>
                  <a:pt x="1157129" y="106413"/>
                </a:lnTo>
                <a:lnTo>
                  <a:pt x="1085079" y="71054"/>
                </a:lnTo>
                <a:lnTo>
                  <a:pt x="1040415" y="55530"/>
                </a:lnTo>
                <a:lnTo>
                  <a:pt x="990608" y="41627"/>
                </a:lnTo>
                <a:lnTo>
                  <a:pt x="936120" y="29484"/>
                </a:lnTo>
                <a:lnTo>
                  <a:pt x="877410" y="19238"/>
                </a:lnTo>
                <a:lnTo>
                  <a:pt x="814942" y="11029"/>
                </a:lnTo>
                <a:lnTo>
                  <a:pt x="749177" y="4994"/>
                </a:lnTo>
                <a:lnTo>
                  <a:pt x="680575" y="1271"/>
                </a:lnTo>
                <a:lnTo>
                  <a:pt x="609600" y="0"/>
                </a:lnTo>
                <a:lnTo>
                  <a:pt x="538483" y="1271"/>
                </a:lnTo>
                <a:lnTo>
                  <a:pt x="469782" y="4994"/>
                </a:lnTo>
                <a:lnTo>
                  <a:pt x="403954" y="11029"/>
                </a:lnTo>
                <a:lnTo>
                  <a:pt x="341455" y="19238"/>
                </a:lnTo>
                <a:lnTo>
                  <a:pt x="282742" y="29484"/>
                </a:lnTo>
                <a:lnTo>
                  <a:pt x="228271" y="41627"/>
                </a:lnTo>
                <a:lnTo>
                  <a:pt x="178498" y="55530"/>
                </a:lnTo>
                <a:lnTo>
                  <a:pt x="133880" y="71054"/>
                </a:lnTo>
                <a:lnTo>
                  <a:pt x="94875" y="88061"/>
                </a:lnTo>
                <a:lnTo>
                  <a:pt x="35524" y="125971"/>
                </a:lnTo>
                <a:lnTo>
                  <a:pt x="4099" y="168152"/>
                </a:lnTo>
                <a:lnTo>
                  <a:pt x="0" y="190500"/>
                </a:lnTo>
                <a:lnTo>
                  <a:pt x="4099" y="212706"/>
                </a:lnTo>
                <a:lnTo>
                  <a:pt x="35524" y="254726"/>
                </a:lnTo>
                <a:lnTo>
                  <a:pt x="94875" y="292600"/>
                </a:lnTo>
                <a:lnTo>
                  <a:pt x="133880" y="309625"/>
                </a:lnTo>
                <a:lnTo>
                  <a:pt x="178498" y="325183"/>
                </a:lnTo>
                <a:lnTo>
                  <a:pt x="228271" y="339132"/>
                </a:lnTo>
                <a:lnTo>
                  <a:pt x="282742" y="351328"/>
                </a:lnTo>
                <a:lnTo>
                  <a:pt x="341455" y="361627"/>
                </a:lnTo>
                <a:lnTo>
                  <a:pt x="403954" y="369888"/>
                </a:lnTo>
                <a:lnTo>
                  <a:pt x="469782" y="375965"/>
                </a:lnTo>
                <a:lnTo>
                  <a:pt x="538483" y="379717"/>
                </a:lnTo>
                <a:lnTo>
                  <a:pt x="609600" y="381000"/>
                </a:lnTo>
                <a:lnTo>
                  <a:pt x="680575" y="379717"/>
                </a:lnTo>
                <a:lnTo>
                  <a:pt x="749177" y="375965"/>
                </a:lnTo>
                <a:lnTo>
                  <a:pt x="814942" y="369888"/>
                </a:lnTo>
                <a:lnTo>
                  <a:pt x="877410" y="361627"/>
                </a:lnTo>
                <a:lnTo>
                  <a:pt x="936120" y="351328"/>
                </a:lnTo>
                <a:lnTo>
                  <a:pt x="990608" y="339132"/>
                </a:lnTo>
                <a:lnTo>
                  <a:pt x="1040415" y="325183"/>
                </a:lnTo>
                <a:lnTo>
                  <a:pt x="1085079" y="309625"/>
                </a:lnTo>
                <a:lnTo>
                  <a:pt x="1124137" y="292600"/>
                </a:lnTo>
                <a:lnTo>
                  <a:pt x="1183592" y="254726"/>
                </a:lnTo>
                <a:lnTo>
                  <a:pt x="1215089" y="212706"/>
                </a:lnTo>
                <a:lnTo>
                  <a:pt x="1219200" y="190500"/>
                </a:lnTo>
                <a:close/>
              </a:path>
            </a:pathLst>
          </a:custGeom>
          <a:solidFill>
            <a:srgbClr val="CCFFFF"/>
          </a:solidFill>
        </p:spPr>
        <p:txBody>
          <a:bodyPr wrap="square" lIns="0" tIns="0" rIns="0" bIns="0" rtlCol="0"/>
          <a:lstStyle/>
          <a:p>
            <a:endParaRPr/>
          </a:p>
        </p:txBody>
      </p:sp>
      <p:sp>
        <p:nvSpPr>
          <p:cNvPr id="28" name="object 28"/>
          <p:cNvSpPr/>
          <p:nvPr/>
        </p:nvSpPr>
        <p:spPr>
          <a:xfrm>
            <a:off x="492435" y="2970101"/>
            <a:ext cx="1630128" cy="382416"/>
          </a:xfrm>
          <a:custGeom>
            <a:avLst/>
            <a:gdLst/>
            <a:ahLst/>
            <a:cxnLst/>
            <a:rect l="l" t="t" r="r" b="b"/>
            <a:pathLst>
              <a:path w="1219200" h="381000">
                <a:moveTo>
                  <a:pt x="1219200" y="190500"/>
                </a:moveTo>
                <a:lnTo>
                  <a:pt x="1203066" y="146597"/>
                </a:lnTo>
                <a:lnTo>
                  <a:pt x="1157129" y="106413"/>
                </a:lnTo>
                <a:lnTo>
                  <a:pt x="1085079" y="71054"/>
                </a:lnTo>
                <a:lnTo>
                  <a:pt x="1040415" y="55530"/>
                </a:lnTo>
                <a:lnTo>
                  <a:pt x="990608" y="41627"/>
                </a:lnTo>
                <a:lnTo>
                  <a:pt x="936120" y="29484"/>
                </a:lnTo>
                <a:lnTo>
                  <a:pt x="877410" y="19238"/>
                </a:lnTo>
                <a:lnTo>
                  <a:pt x="814942" y="11029"/>
                </a:lnTo>
                <a:lnTo>
                  <a:pt x="749177" y="4994"/>
                </a:lnTo>
                <a:lnTo>
                  <a:pt x="680575" y="1271"/>
                </a:lnTo>
                <a:lnTo>
                  <a:pt x="609600" y="0"/>
                </a:lnTo>
                <a:lnTo>
                  <a:pt x="538483" y="1271"/>
                </a:lnTo>
                <a:lnTo>
                  <a:pt x="469782" y="4994"/>
                </a:lnTo>
                <a:lnTo>
                  <a:pt x="403954" y="11029"/>
                </a:lnTo>
                <a:lnTo>
                  <a:pt x="341455" y="19238"/>
                </a:lnTo>
                <a:lnTo>
                  <a:pt x="282742" y="29484"/>
                </a:lnTo>
                <a:lnTo>
                  <a:pt x="228271" y="41627"/>
                </a:lnTo>
                <a:lnTo>
                  <a:pt x="178498" y="55530"/>
                </a:lnTo>
                <a:lnTo>
                  <a:pt x="133880" y="71054"/>
                </a:lnTo>
                <a:lnTo>
                  <a:pt x="94875" y="88061"/>
                </a:lnTo>
                <a:lnTo>
                  <a:pt x="35524" y="125971"/>
                </a:lnTo>
                <a:lnTo>
                  <a:pt x="4099" y="168152"/>
                </a:lnTo>
                <a:lnTo>
                  <a:pt x="0" y="190500"/>
                </a:lnTo>
                <a:lnTo>
                  <a:pt x="4099" y="212706"/>
                </a:lnTo>
                <a:lnTo>
                  <a:pt x="35524" y="254726"/>
                </a:lnTo>
                <a:lnTo>
                  <a:pt x="94875" y="292600"/>
                </a:lnTo>
                <a:lnTo>
                  <a:pt x="133880" y="309625"/>
                </a:lnTo>
                <a:lnTo>
                  <a:pt x="178498" y="325183"/>
                </a:lnTo>
                <a:lnTo>
                  <a:pt x="228271" y="339132"/>
                </a:lnTo>
                <a:lnTo>
                  <a:pt x="282742" y="351328"/>
                </a:lnTo>
                <a:lnTo>
                  <a:pt x="341455" y="361627"/>
                </a:lnTo>
                <a:lnTo>
                  <a:pt x="403954" y="369888"/>
                </a:lnTo>
                <a:lnTo>
                  <a:pt x="469782" y="375965"/>
                </a:lnTo>
                <a:lnTo>
                  <a:pt x="538483" y="379717"/>
                </a:lnTo>
                <a:lnTo>
                  <a:pt x="609600" y="381000"/>
                </a:lnTo>
                <a:lnTo>
                  <a:pt x="680575" y="379717"/>
                </a:lnTo>
                <a:lnTo>
                  <a:pt x="749177" y="375965"/>
                </a:lnTo>
                <a:lnTo>
                  <a:pt x="814942" y="369888"/>
                </a:lnTo>
                <a:lnTo>
                  <a:pt x="877410" y="361627"/>
                </a:lnTo>
                <a:lnTo>
                  <a:pt x="936120" y="351328"/>
                </a:lnTo>
                <a:lnTo>
                  <a:pt x="990608" y="339132"/>
                </a:lnTo>
                <a:lnTo>
                  <a:pt x="1040415" y="325183"/>
                </a:lnTo>
                <a:lnTo>
                  <a:pt x="1085079" y="309625"/>
                </a:lnTo>
                <a:lnTo>
                  <a:pt x="1124137" y="292600"/>
                </a:lnTo>
                <a:lnTo>
                  <a:pt x="1183592" y="254726"/>
                </a:lnTo>
                <a:lnTo>
                  <a:pt x="1215089" y="212706"/>
                </a:lnTo>
                <a:lnTo>
                  <a:pt x="1219200" y="190500"/>
                </a:lnTo>
                <a:close/>
              </a:path>
            </a:pathLst>
          </a:custGeom>
          <a:ln w="32004">
            <a:solidFill>
              <a:srgbClr val="800000"/>
            </a:solidFill>
          </a:ln>
        </p:spPr>
        <p:txBody>
          <a:bodyPr wrap="square" lIns="0" tIns="0" rIns="0" bIns="0" rtlCol="0"/>
          <a:lstStyle/>
          <a:p>
            <a:endParaRPr/>
          </a:p>
        </p:txBody>
      </p:sp>
      <p:sp>
        <p:nvSpPr>
          <p:cNvPr id="29" name="object 29"/>
          <p:cNvSpPr txBox="1"/>
          <p:nvPr/>
        </p:nvSpPr>
        <p:spPr>
          <a:xfrm>
            <a:off x="933927" y="1311662"/>
            <a:ext cx="9678886" cy="2399371"/>
          </a:xfrm>
          <a:prstGeom prst="rect">
            <a:avLst/>
          </a:prstGeom>
        </p:spPr>
        <p:txBody>
          <a:bodyPr vert="horz" wrap="square" lIns="0" tIns="105406" rIns="0" bIns="0" rtlCol="0">
            <a:spAutoFit/>
          </a:bodyPr>
          <a:lstStyle/>
          <a:p>
            <a:pPr marL="966854" indent="-342001">
              <a:spcBef>
                <a:spcPts val="830"/>
              </a:spcBef>
              <a:buFont typeface="Arial"/>
              <a:buChar char="–"/>
              <a:tabLst>
                <a:tab pos="967612" algn="l"/>
              </a:tabLst>
            </a:pPr>
            <a:r>
              <a:rPr sz="2900" b="1" spc="-6" dirty="0">
                <a:solidFill>
                  <a:srgbClr val="336500"/>
                </a:solidFill>
              </a:rPr>
              <a:t>Circular linked</a:t>
            </a:r>
            <a:r>
              <a:rPr sz="2900" b="1" spc="-12" dirty="0">
                <a:solidFill>
                  <a:srgbClr val="336500"/>
                </a:solidFill>
              </a:rPr>
              <a:t> </a:t>
            </a:r>
            <a:r>
              <a:rPr sz="2900" b="1" spc="-6" dirty="0">
                <a:solidFill>
                  <a:srgbClr val="336500"/>
                </a:solidFill>
              </a:rPr>
              <a:t>list</a:t>
            </a:r>
            <a:endParaRPr sz="2900"/>
          </a:p>
          <a:p>
            <a:pPr marL="1444594" marR="6067" lvl="1" indent="-273752">
              <a:spcBef>
                <a:spcPts val="597"/>
              </a:spcBef>
              <a:buFont typeface="Arial"/>
              <a:buChar char="•"/>
              <a:tabLst>
                <a:tab pos="1444594" algn="l"/>
                <a:tab pos="1445352" algn="l"/>
              </a:tabLst>
            </a:pPr>
            <a:r>
              <a:rPr sz="2400" b="1" spc="-6" dirty="0">
                <a:solidFill>
                  <a:srgbClr val="653300"/>
                </a:solidFill>
              </a:rPr>
              <a:t>The pointer from the last </a:t>
            </a:r>
            <a:r>
              <a:rPr sz="2400" b="1" spc="-12" dirty="0">
                <a:solidFill>
                  <a:srgbClr val="653300"/>
                </a:solidFill>
              </a:rPr>
              <a:t>element </a:t>
            </a:r>
            <a:r>
              <a:rPr sz="2400" b="1" spc="-6" dirty="0">
                <a:solidFill>
                  <a:srgbClr val="653300"/>
                </a:solidFill>
              </a:rPr>
              <a:t>in the list </a:t>
            </a:r>
            <a:r>
              <a:rPr sz="2400" b="1" spc="-12" dirty="0">
                <a:solidFill>
                  <a:srgbClr val="653300"/>
                </a:solidFill>
              </a:rPr>
              <a:t>points  </a:t>
            </a:r>
            <a:r>
              <a:rPr sz="2400" b="1" spc="-6" dirty="0">
                <a:solidFill>
                  <a:srgbClr val="653300"/>
                </a:solidFill>
              </a:rPr>
              <a:t>back to the first</a:t>
            </a:r>
            <a:r>
              <a:rPr sz="2400" b="1" spc="6" dirty="0">
                <a:solidFill>
                  <a:srgbClr val="653300"/>
                </a:solidFill>
              </a:rPr>
              <a:t> </a:t>
            </a:r>
            <a:r>
              <a:rPr sz="2400" b="1" spc="-12" dirty="0">
                <a:solidFill>
                  <a:srgbClr val="653300"/>
                </a:solidFill>
              </a:rPr>
              <a:t>element.</a:t>
            </a:r>
            <a:endParaRPr sz="2400"/>
          </a:p>
          <a:p>
            <a:pPr>
              <a:lnSpc>
                <a:spcPct val="100000"/>
              </a:lnSpc>
            </a:pPr>
            <a:endParaRPr sz="2600">
              <a:latin typeface="Times New Roman"/>
              <a:cs typeface="Times New Roman"/>
            </a:endParaRPr>
          </a:p>
          <a:p>
            <a:pPr marL="15166">
              <a:spcBef>
                <a:spcPts val="2359"/>
              </a:spcBef>
            </a:pPr>
            <a:r>
              <a:rPr sz="2100" b="1" dirty="0">
                <a:solidFill>
                  <a:srgbClr val="9A0033"/>
                </a:solidFill>
              </a:rPr>
              <a:t>head</a:t>
            </a:r>
            <a:endParaRPr sz="2100"/>
          </a:p>
        </p:txBody>
      </p:sp>
      <p:sp>
        <p:nvSpPr>
          <p:cNvPr id="30" name="object 30"/>
          <p:cNvSpPr/>
          <p:nvPr/>
        </p:nvSpPr>
        <p:spPr>
          <a:xfrm>
            <a:off x="1307499" y="3352517"/>
            <a:ext cx="564602" cy="484394"/>
          </a:xfrm>
          <a:custGeom>
            <a:avLst/>
            <a:gdLst/>
            <a:ahLst/>
            <a:cxnLst/>
            <a:rect l="l" t="t" r="r" b="b"/>
            <a:pathLst>
              <a:path w="422275" h="482600">
                <a:moveTo>
                  <a:pt x="0" y="0"/>
                </a:moveTo>
                <a:lnTo>
                  <a:pt x="422148" y="482346"/>
                </a:lnTo>
              </a:path>
            </a:pathLst>
          </a:custGeom>
          <a:ln w="38100">
            <a:solidFill>
              <a:srgbClr val="000080"/>
            </a:solidFill>
          </a:ln>
        </p:spPr>
        <p:txBody>
          <a:bodyPr wrap="square" lIns="0" tIns="0" rIns="0" bIns="0" rtlCol="0"/>
          <a:lstStyle/>
          <a:p>
            <a:endParaRPr/>
          </a:p>
        </p:txBody>
      </p:sp>
      <p:sp>
        <p:nvSpPr>
          <p:cNvPr id="31" name="object 31"/>
          <p:cNvSpPr/>
          <p:nvPr/>
        </p:nvSpPr>
        <p:spPr>
          <a:xfrm>
            <a:off x="1784312" y="3778529"/>
            <a:ext cx="236878" cy="186109"/>
          </a:xfrm>
          <a:custGeom>
            <a:avLst/>
            <a:gdLst/>
            <a:ahLst/>
            <a:cxnLst/>
            <a:rect l="l" t="t" r="r" b="b"/>
            <a:pathLst>
              <a:path w="177165" h="185420">
                <a:moveTo>
                  <a:pt x="176783" y="185165"/>
                </a:moveTo>
                <a:lnTo>
                  <a:pt x="128777" y="0"/>
                </a:lnTo>
                <a:lnTo>
                  <a:pt x="0" y="112775"/>
                </a:lnTo>
                <a:lnTo>
                  <a:pt x="176783" y="185165"/>
                </a:lnTo>
                <a:close/>
              </a:path>
            </a:pathLst>
          </a:custGeom>
          <a:solidFill>
            <a:srgbClr val="000080"/>
          </a:solidFill>
        </p:spPr>
        <p:txBody>
          <a:bodyPr wrap="square" lIns="0" tIns="0" rIns="0" bIns="0" rtlCol="0"/>
          <a:lstStyle/>
          <a:p>
            <a:endParaRPr/>
          </a:p>
        </p:txBody>
      </p:sp>
      <p:sp>
        <p:nvSpPr>
          <p:cNvPr id="34" name="object 34"/>
          <p:cNvSpPr txBox="1"/>
          <p:nvPr/>
        </p:nvSpPr>
        <p:spPr>
          <a:xfrm>
            <a:off x="11014692" y="6306074"/>
            <a:ext cx="186786" cy="243656"/>
          </a:xfrm>
          <a:prstGeom prst="rect">
            <a:avLst/>
          </a:prstGeom>
        </p:spPr>
        <p:txBody>
          <a:bodyPr vert="horz" wrap="square" lIns="0" tIns="0" rIns="0" bIns="0" rtlCol="0">
            <a:spAutoFit/>
          </a:bodyPr>
          <a:lstStyle/>
          <a:p>
            <a:pPr marL="30333">
              <a:lnSpc>
                <a:spcPts val="1941"/>
              </a:lnSpc>
            </a:pPr>
            <a:fld id="{81D60167-4931-47E6-BA6A-407CBD079E47}" type="slidenum">
              <a:rPr sz="1700" spc="-6" dirty="0">
                <a:latin typeface="Times New Roman"/>
                <a:cs typeface="Times New Roman"/>
              </a:rPr>
              <a:pPr marL="30333">
                <a:lnSpc>
                  <a:spcPts val="1941"/>
                </a:lnSpc>
              </a:pPr>
              <a:t>71</a:t>
            </a:fld>
            <a:endParaRPr sz="1700">
              <a:latin typeface="Times New Roman"/>
              <a:cs typeface="Times New Roman"/>
            </a:endParaRPr>
          </a:p>
        </p:txBody>
      </p:sp>
      <p:grpSp>
        <p:nvGrpSpPr>
          <p:cNvPr id="32" name="object 5"/>
          <p:cNvGrpSpPr>
            <a:grpSpLocks/>
          </p:cNvGrpSpPr>
          <p:nvPr/>
        </p:nvGrpSpPr>
        <p:grpSpPr bwMode="auto">
          <a:xfrm>
            <a:off x="0" y="0"/>
            <a:ext cx="12192000" cy="6858000"/>
            <a:chOff x="0" y="0"/>
            <a:chExt cx="16217900" cy="9118600"/>
          </a:xfrm>
        </p:grpSpPr>
        <p:sp>
          <p:nvSpPr>
            <p:cNvPr id="36" name="object 6"/>
            <p:cNvSpPr>
              <a:spLocks noChangeArrowheads="1"/>
            </p:cNvSpPr>
            <p:nvPr/>
          </p:nvSpPr>
          <p:spPr bwMode="auto">
            <a:xfrm>
              <a:off x="0" y="0"/>
              <a:ext cx="10033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7"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24600" y="4576249"/>
            <a:ext cx="1833894" cy="535383"/>
          </a:xfrm>
          <a:custGeom>
            <a:avLst/>
            <a:gdLst/>
            <a:ahLst/>
            <a:cxnLst/>
            <a:rect l="l" t="t" r="r" b="b"/>
            <a:pathLst>
              <a:path w="1371600" h="533400">
                <a:moveTo>
                  <a:pt x="1371599" y="533400"/>
                </a:moveTo>
                <a:lnTo>
                  <a:pt x="1371599" y="0"/>
                </a:lnTo>
                <a:lnTo>
                  <a:pt x="0" y="0"/>
                </a:lnTo>
                <a:lnTo>
                  <a:pt x="0" y="533400"/>
                </a:lnTo>
                <a:lnTo>
                  <a:pt x="1371599" y="533400"/>
                </a:lnTo>
                <a:close/>
              </a:path>
            </a:pathLst>
          </a:custGeom>
          <a:solidFill>
            <a:srgbClr val="FFCC9A"/>
          </a:solidFill>
        </p:spPr>
        <p:txBody>
          <a:bodyPr wrap="square" lIns="0" tIns="0" rIns="0" bIns="0" rtlCol="0"/>
          <a:lstStyle/>
          <a:p>
            <a:endParaRPr/>
          </a:p>
        </p:txBody>
      </p:sp>
      <p:sp>
        <p:nvSpPr>
          <p:cNvPr id="3" name="object 3"/>
          <p:cNvSpPr/>
          <p:nvPr/>
        </p:nvSpPr>
        <p:spPr>
          <a:xfrm>
            <a:off x="2124600" y="4576249"/>
            <a:ext cx="1833894" cy="535383"/>
          </a:xfrm>
          <a:custGeom>
            <a:avLst/>
            <a:gdLst/>
            <a:ahLst/>
            <a:cxnLst/>
            <a:rect l="l" t="t" r="r" b="b"/>
            <a:pathLst>
              <a:path w="1371600" h="533400">
                <a:moveTo>
                  <a:pt x="1371599" y="533400"/>
                </a:moveTo>
                <a:lnTo>
                  <a:pt x="1371599" y="0"/>
                </a:lnTo>
                <a:lnTo>
                  <a:pt x="0" y="0"/>
                </a:lnTo>
                <a:lnTo>
                  <a:pt x="0" y="533400"/>
                </a:lnTo>
                <a:lnTo>
                  <a:pt x="1371599" y="533400"/>
                </a:lnTo>
                <a:close/>
              </a:path>
            </a:pathLst>
          </a:custGeom>
          <a:ln w="25146">
            <a:solidFill>
              <a:srgbClr val="9A3300"/>
            </a:solidFill>
          </a:ln>
        </p:spPr>
        <p:txBody>
          <a:bodyPr wrap="square" lIns="0" tIns="0" rIns="0" bIns="0" rtlCol="0"/>
          <a:lstStyle/>
          <a:p>
            <a:endParaRPr/>
          </a:p>
        </p:txBody>
      </p:sp>
      <p:sp>
        <p:nvSpPr>
          <p:cNvPr id="4" name="object 4"/>
          <p:cNvSpPr/>
          <p:nvPr/>
        </p:nvSpPr>
        <p:spPr>
          <a:xfrm>
            <a:off x="5384855" y="4576249"/>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solidFill>
            <a:srgbClr val="FFCC9A"/>
          </a:solidFill>
        </p:spPr>
        <p:txBody>
          <a:bodyPr wrap="square" lIns="0" tIns="0" rIns="0" bIns="0" rtlCol="0"/>
          <a:lstStyle/>
          <a:p>
            <a:endParaRPr/>
          </a:p>
        </p:txBody>
      </p:sp>
      <p:sp>
        <p:nvSpPr>
          <p:cNvPr id="5" name="object 5"/>
          <p:cNvSpPr/>
          <p:nvPr/>
        </p:nvSpPr>
        <p:spPr>
          <a:xfrm>
            <a:off x="5384855" y="4576249"/>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ln w="25146">
            <a:solidFill>
              <a:srgbClr val="9A3300"/>
            </a:solidFill>
          </a:ln>
        </p:spPr>
        <p:txBody>
          <a:bodyPr wrap="square" lIns="0" tIns="0" rIns="0" bIns="0" rtlCol="0"/>
          <a:lstStyle/>
          <a:p>
            <a:endParaRPr/>
          </a:p>
        </p:txBody>
      </p:sp>
      <p:sp>
        <p:nvSpPr>
          <p:cNvPr id="6" name="object 6"/>
          <p:cNvSpPr/>
          <p:nvPr/>
        </p:nvSpPr>
        <p:spPr>
          <a:xfrm>
            <a:off x="8543229" y="4576249"/>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solidFill>
            <a:srgbClr val="FFCC9A"/>
          </a:solidFill>
        </p:spPr>
        <p:txBody>
          <a:bodyPr wrap="square" lIns="0" tIns="0" rIns="0" bIns="0" rtlCol="0"/>
          <a:lstStyle/>
          <a:p>
            <a:endParaRPr/>
          </a:p>
        </p:txBody>
      </p:sp>
      <p:sp>
        <p:nvSpPr>
          <p:cNvPr id="7" name="object 7"/>
          <p:cNvSpPr/>
          <p:nvPr/>
        </p:nvSpPr>
        <p:spPr>
          <a:xfrm>
            <a:off x="8543229" y="4576249"/>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ln w="25146">
            <a:solidFill>
              <a:srgbClr val="9A3300"/>
            </a:solidFill>
          </a:ln>
        </p:spPr>
        <p:txBody>
          <a:bodyPr wrap="square" lIns="0" tIns="0" rIns="0" bIns="0" rtlCol="0"/>
          <a:lstStyle/>
          <a:p>
            <a:endParaRPr/>
          </a:p>
        </p:txBody>
      </p:sp>
      <p:sp>
        <p:nvSpPr>
          <p:cNvPr id="8" name="object 8"/>
          <p:cNvSpPr/>
          <p:nvPr/>
        </p:nvSpPr>
        <p:spPr>
          <a:xfrm>
            <a:off x="3754727" y="4958665"/>
            <a:ext cx="1630128" cy="0"/>
          </a:xfrm>
          <a:custGeom>
            <a:avLst/>
            <a:gdLst/>
            <a:ahLst/>
            <a:cxnLst/>
            <a:rect l="l" t="t" r="r" b="b"/>
            <a:pathLst>
              <a:path w="1219200">
                <a:moveTo>
                  <a:pt x="0" y="0"/>
                </a:moveTo>
                <a:lnTo>
                  <a:pt x="1219200" y="0"/>
                </a:lnTo>
              </a:path>
            </a:pathLst>
          </a:custGeom>
          <a:ln w="32004">
            <a:solidFill>
              <a:srgbClr val="9A3365"/>
            </a:solidFill>
          </a:ln>
        </p:spPr>
        <p:txBody>
          <a:bodyPr wrap="square" lIns="0" tIns="0" rIns="0" bIns="0" rtlCol="0"/>
          <a:lstStyle/>
          <a:p>
            <a:endParaRPr/>
          </a:p>
        </p:txBody>
      </p:sp>
      <p:sp>
        <p:nvSpPr>
          <p:cNvPr id="9" name="object 9"/>
          <p:cNvSpPr/>
          <p:nvPr/>
        </p:nvSpPr>
        <p:spPr>
          <a:xfrm>
            <a:off x="5177016" y="4880652"/>
            <a:ext cx="208011" cy="156791"/>
          </a:xfrm>
          <a:custGeom>
            <a:avLst/>
            <a:gdLst/>
            <a:ahLst/>
            <a:cxnLst/>
            <a:rect l="l" t="t" r="r" b="b"/>
            <a:pathLst>
              <a:path w="155575" h="156210">
                <a:moveTo>
                  <a:pt x="0" y="156210"/>
                </a:moveTo>
                <a:lnTo>
                  <a:pt x="155448" y="77724"/>
                </a:lnTo>
                <a:lnTo>
                  <a:pt x="0" y="0"/>
                </a:lnTo>
              </a:path>
            </a:pathLst>
          </a:custGeom>
          <a:ln w="32004">
            <a:solidFill>
              <a:srgbClr val="9A3365"/>
            </a:solidFill>
          </a:ln>
        </p:spPr>
        <p:txBody>
          <a:bodyPr wrap="square" lIns="0" tIns="0" rIns="0" bIns="0" rtlCol="0"/>
          <a:lstStyle/>
          <a:p>
            <a:endParaRPr/>
          </a:p>
        </p:txBody>
      </p:sp>
      <p:sp>
        <p:nvSpPr>
          <p:cNvPr id="10" name="object 10"/>
          <p:cNvSpPr/>
          <p:nvPr/>
        </p:nvSpPr>
        <p:spPr>
          <a:xfrm>
            <a:off x="3657939" y="4886006"/>
            <a:ext cx="193576" cy="145317"/>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6913100" y="4958665"/>
            <a:ext cx="1630128" cy="0"/>
          </a:xfrm>
          <a:custGeom>
            <a:avLst/>
            <a:gdLst/>
            <a:ahLst/>
            <a:cxnLst/>
            <a:rect l="l" t="t" r="r" b="b"/>
            <a:pathLst>
              <a:path w="1219200">
                <a:moveTo>
                  <a:pt x="0" y="0"/>
                </a:moveTo>
                <a:lnTo>
                  <a:pt x="1219200" y="0"/>
                </a:lnTo>
              </a:path>
            </a:pathLst>
          </a:custGeom>
          <a:ln w="32004">
            <a:solidFill>
              <a:srgbClr val="9A3365"/>
            </a:solidFill>
          </a:ln>
        </p:spPr>
        <p:txBody>
          <a:bodyPr wrap="square" lIns="0" tIns="0" rIns="0" bIns="0" rtlCol="0"/>
          <a:lstStyle/>
          <a:p>
            <a:endParaRPr/>
          </a:p>
        </p:txBody>
      </p:sp>
      <p:sp>
        <p:nvSpPr>
          <p:cNvPr id="12" name="object 12"/>
          <p:cNvSpPr/>
          <p:nvPr/>
        </p:nvSpPr>
        <p:spPr>
          <a:xfrm>
            <a:off x="8335389" y="4880652"/>
            <a:ext cx="208011" cy="156791"/>
          </a:xfrm>
          <a:custGeom>
            <a:avLst/>
            <a:gdLst/>
            <a:ahLst/>
            <a:cxnLst/>
            <a:rect l="l" t="t" r="r" b="b"/>
            <a:pathLst>
              <a:path w="155575" h="156210">
                <a:moveTo>
                  <a:pt x="0" y="156210"/>
                </a:moveTo>
                <a:lnTo>
                  <a:pt x="155448" y="77724"/>
                </a:lnTo>
                <a:lnTo>
                  <a:pt x="0" y="0"/>
                </a:lnTo>
              </a:path>
            </a:pathLst>
          </a:custGeom>
          <a:ln w="32004">
            <a:solidFill>
              <a:srgbClr val="9A3365"/>
            </a:solidFill>
          </a:ln>
        </p:spPr>
        <p:txBody>
          <a:bodyPr wrap="square" lIns="0" tIns="0" rIns="0" bIns="0" rtlCol="0"/>
          <a:lstStyle/>
          <a:p>
            <a:endParaRPr/>
          </a:p>
        </p:txBody>
      </p:sp>
      <p:sp>
        <p:nvSpPr>
          <p:cNvPr id="13" name="object 13"/>
          <p:cNvSpPr/>
          <p:nvPr/>
        </p:nvSpPr>
        <p:spPr>
          <a:xfrm>
            <a:off x="6816314" y="4886006"/>
            <a:ext cx="193576" cy="145317"/>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10173357" y="4958665"/>
            <a:ext cx="1630128" cy="0"/>
          </a:xfrm>
          <a:custGeom>
            <a:avLst/>
            <a:gdLst/>
            <a:ahLst/>
            <a:cxnLst/>
            <a:rect l="l" t="t" r="r" b="b"/>
            <a:pathLst>
              <a:path w="1219200">
                <a:moveTo>
                  <a:pt x="0" y="0"/>
                </a:moveTo>
                <a:lnTo>
                  <a:pt x="1219200" y="0"/>
                </a:lnTo>
              </a:path>
            </a:pathLst>
          </a:custGeom>
          <a:ln w="32004">
            <a:solidFill>
              <a:srgbClr val="9A3365"/>
            </a:solidFill>
          </a:ln>
        </p:spPr>
        <p:txBody>
          <a:bodyPr wrap="square" lIns="0" tIns="0" rIns="0" bIns="0" rtlCol="0"/>
          <a:lstStyle/>
          <a:p>
            <a:endParaRPr/>
          </a:p>
        </p:txBody>
      </p:sp>
      <p:sp>
        <p:nvSpPr>
          <p:cNvPr id="15" name="object 15"/>
          <p:cNvSpPr/>
          <p:nvPr/>
        </p:nvSpPr>
        <p:spPr>
          <a:xfrm>
            <a:off x="11595646" y="4880652"/>
            <a:ext cx="208011" cy="156791"/>
          </a:xfrm>
          <a:custGeom>
            <a:avLst/>
            <a:gdLst/>
            <a:ahLst/>
            <a:cxnLst/>
            <a:rect l="l" t="t" r="r" b="b"/>
            <a:pathLst>
              <a:path w="155575" h="156210">
                <a:moveTo>
                  <a:pt x="0" y="156210"/>
                </a:moveTo>
                <a:lnTo>
                  <a:pt x="155448" y="77724"/>
                </a:lnTo>
                <a:lnTo>
                  <a:pt x="0" y="0"/>
                </a:lnTo>
              </a:path>
            </a:pathLst>
          </a:custGeom>
          <a:ln w="32004">
            <a:solidFill>
              <a:srgbClr val="9A3365"/>
            </a:solidFill>
          </a:ln>
        </p:spPr>
        <p:txBody>
          <a:bodyPr wrap="square" lIns="0" tIns="0" rIns="0" bIns="0" rtlCol="0"/>
          <a:lstStyle/>
          <a:p>
            <a:endParaRPr/>
          </a:p>
        </p:txBody>
      </p:sp>
      <p:sp>
        <p:nvSpPr>
          <p:cNvPr id="16" name="object 16"/>
          <p:cNvSpPr/>
          <p:nvPr/>
        </p:nvSpPr>
        <p:spPr>
          <a:xfrm>
            <a:off x="10076568" y="4886006"/>
            <a:ext cx="193578" cy="145317"/>
          </a:xfrm>
          <a:prstGeom prst="rect">
            <a:avLst/>
          </a:prstGeom>
          <a:blipFill>
            <a:blip r:embed="rId2" cstate="print"/>
            <a:stretch>
              <a:fillRect/>
            </a:stretch>
          </a:blipFill>
        </p:spPr>
        <p:txBody>
          <a:bodyPr wrap="square" lIns="0" tIns="0" rIns="0" bIns="0" rtlCol="0"/>
          <a:lstStyle/>
          <a:p>
            <a:endParaRPr/>
          </a:p>
        </p:txBody>
      </p:sp>
      <p:sp>
        <p:nvSpPr>
          <p:cNvPr id="17" name="object 17"/>
          <p:cNvSpPr/>
          <p:nvPr/>
        </p:nvSpPr>
        <p:spPr>
          <a:xfrm>
            <a:off x="3550961" y="4576249"/>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18" name="object 18"/>
          <p:cNvSpPr/>
          <p:nvPr/>
        </p:nvSpPr>
        <p:spPr>
          <a:xfrm>
            <a:off x="6709334" y="4576249"/>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19" name="object 19"/>
          <p:cNvSpPr/>
          <p:nvPr/>
        </p:nvSpPr>
        <p:spPr>
          <a:xfrm>
            <a:off x="9867708" y="4576249"/>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20" name="object 20"/>
          <p:cNvSpPr txBox="1"/>
          <p:nvPr/>
        </p:nvSpPr>
        <p:spPr>
          <a:xfrm>
            <a:off x="2538244" y="4588868"/>
            <a:ext cx="1006944" cy="475373"/>
          </a:xfrm>
          <a:prstGeom prst="rect">
            <a:avLst/>
          </a:prstGeom>
          <a:solidFill>
            <a:srgbClr val="FFCC9A"/>
          </a:solidFill>
        </p:spPr>
        <p:txBody>
          <a:bodyPr vert="horz" wrap="square" lIns="0" tIns="28816" rIns="0" bIns="0" rtlCol="0">
            <a:spAutoFit/>
          </a:bodyPr>
          <a:lstStyle/>
          <a:p>
            <a:pPr marL="376884">
              <a:spcBef>
                <a:spcPts val="227"/>
              </a:spcBef>
            </a:pPr>
            <a:r>
              <a:rPr sz="2900" b="1" spc="-6" dirty="0"/>
              <a:t>A</a:t>
            </a:r>
            <a:endParaRPr sz="2900"/>
          </a:p>
        </p:txBody>
      </p:sp>
      <p:sp>
        <p:nvSpPr>
          <p:cNvPr id="21" name="object 21"/>
          <p:cNvSpPr txBox="1"/>
          <p:nvPr/>
        </p:nvSpPr>
        <p:spPr>
          <a:xfrm>
            <a:off x="5798501" y="4588868"/>
            <a:ext cx="905061" cy="475373"/>
          </a:xfrm>
          <a:prstGeom prst="rect">
            <a:avLst/>
          </a:prstGeom>
          <a:solidFill>
            <a:srgbClr val="FFCC9A"/>
          </a:solidFill>
        </p:spPr>
        <p:txBody>
          <a:bodyPr vert="horz" wrap="square" lIns="0" tIns="28816" rIns="0" bIns="0" rtlCol="0">
            <a:spAutoFit/>
          </a:bodyPr>
          <a:lstStyle/>
          <a:p>
            <a:pPr marL="285886">
              <a:spcBef>
                <a:spcPts val="227"/>
              </a:spcBef>
            </a:pPr>
            <a:r>
              <a:rPr sz="2900" b="1" spc="-6" dirty="0"/>
              <a:t>B</a:t>
            </a:r>
            <a:endParaRPr sz="2900"/>
          </a:p>
        </p:txBody>
      </p:sp>
      <p:sp>
        <p:nvSpPr>
          <p:cNvPr id="22" name="object 22"/>
          <p:cNvSpPr txBox="1"/>
          <p:nvPr/>
        </p:nvSpPr>
        <p:spPr>
          <a:xfrm>
            <a:off x="9058756" y="4588868"/>
            <a:ext cx="803178" cy="475373"/>
          </a:xfrm>
          <a:prstGeom prst="rect">
            <a:avLst/>
          </a:prstGeom>
          <a:solidFill>
            <a:srgbClr val="FFCC9A"/>
          </a:solidFill>
        </p:spPr>
        <p:txBody>
          <a:bodyPr vert="horz" wrap="square" lIns="0" tIns="28816" rIns="0" bIns="0" rtlCol="0">
            <a:spAutoFit/>
          </a:bodyPr>
          <a:lstStyle/>
          <a:p>
            <a:pPr marL="103889">
              <a:spcBef>
                <a:spcPts val="227"/>
              </a:spcBef>
            </a:pPr>
            <a:r>
              <a:rPr sz="2900" b="1" spc="-6" dirty="0"/>
              <a:t>C</a:t>
            </a:r>
            <a:endParaRPr sz="2900"/>
          </a:p>
        </p:txBody>
      </p:sp>
      <p:sp>
        <p:nvSpPr>
          <p:cNvPr id="23" name="object 23"/>
          <p:cNvSpPr/>
          <p:nvPr/>
        </p:nvSpPr>
        <p:spPr>
          <a:xfrm>
            <a:off x="2532131" y="4576249"/>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24" name="object 24"/>
          <p:cNvSpPr/>
          <p:nvPr/>
        </p:nvSpPr>
        <p:spPr>
          <a:xfrm>
            <a:off x="5792387" y="4576249"/>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25" name="object 25"/>
          <p:cNvSpPr/>
          <p:nvPr/>
        </p:nvSpPr>
        <p:spPr>
          <a:xfrm>
            <a:off x="9052644" y="4576249"/>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26" name="object 26"/>
          <p:cNvSpPr/>
          <p:nvPr/>
        </p:nvSpPr>
        <p:spPr>
          <a:xfrm>
            <a:off x="1205616" y="4954076"/>
            <a:ext cx="916947" cy="0"/>
          </a:xfrm>
          <a:custGeom>
            <a:avLst/>
            <a:gdLst/>
            <a:ahLst/>
            <a:cxnLst/>
            <a:rect l="l" t="t" r="r" b="b"/>
            <a:pathLst>
              <a:path w="685800">
                <a:moveTo>
                  <a:pt x="0" y="0"/>
                </a:moveTo>
                <a:lnTo>
                  <a:pt x="685800" y="0"/>
                </a:lnTo>
              </a:path>
            </a:pathLst>
          </a:custGeom>
          <a:ln w="32004">
            <a:solidFill>
              <a:srgbClr val="9A3365"/>
            </a:solidFill>
          </a:ln>
        </p:spPr>
        <p:txBody>
          <a:bodyPr wrap="square" lIns="0" tIns="0" rIns="0" bIns="0" rtlCol="0"/>
          <a:lstStyle/>
          <a:p>
            <a:endParaRPr/>
          </a:p>
        </p:txBody>
      </p:sp>
      <p:sp>
        <p:nvSpPr>
          <p:cNvPr id="27" name="object 27"/>
          <p:cNvSpPr/>
          <p:nvPr/>
        </p:nvSpPr>
        <p:spPr>
          <a:xfrm>
            <a:off x="1914722" y="4876062"/>
            <a:ext cx="208011" cy="156791"/>
          </a:xfrm>
          <a:custGeom>
            <a:avLst/>
            <a:gdLst/>
            <a:ahLst/>
            <a:cxnLst/>
            <a:rect l="l" t="t" r="r" b="b"/>
            <a:pathLst>
              <a:path w="155575" h="156210">
                <a:moveTo>
                  <a:pt x="0" y="156210"/>
                </a:moveTo>
                <a:lnTo>
                  <a:pt x="155448" y="77724"/>
                </a:lnTo>
                <a:lnTo>
                  <a:pt x="0" y="0"/>
                </a:lnTo>
              </a:path>
            </a:pathLst>
          </a:custGeom>
          <a:ln w="32004">
            <a:solidFill>
              <a:srgbClr val="9A3365"/>
            </a:solidFill>
          </a:ln>
        </p:spPr>
        <p:txBody>
          <a:bodyPr wrap="square" lIns="0" tIns="0" rIns="0" bIns="0" rtlCol="0"/>
          <a:lstStyle/>
          <a:p>
            <a:endParaRPr/>
          </a:p>
        </p:txBody>
      </p:sp>
      <p:sp>
        <p:nvSpPr>
          <p:cNvPr id="28" name="object 28"/>
          <p:cNvSpPr/>
          <p:nvPr/>
        </p:nvSpPr>
        <p:spPr>
          <a:xfrm>
            <a:off x="7218749" y="4729216"/>
            <a:ext cx="1630128" cy="0"/>
          </a:xfrm>
          <a:custGeom>
            <a:avLst/>
            <a:gdLst/>
            <a:ahLst/>
            <a:cxnLst/>
            <a:rect l="l" t="t" r="r" b="b"/>
            <a:pathLst>
              <a:path w="1219200">
                <a:moveTo>
                  <a:pt x="0" y="0"/>
                </a:moveTo>
                <a:lnTo>
                  <a:pt x="1219200" y="0"/>
                </a:lnTo>
              </a:path>
            </a:pathLst>
          </a:custGeom>
          <a:ln w="32004">
            <a:solidFill>
              <a:srgbClr val="9A3365"/>
            </a:solidFill>
          </a:ln>
        </p:spPr>
        <p:txBody>
          <a:bodyPr wrap="square" lIns="0" tIns="0" rIns="0" bIns="0" rtlCol="0"/>
          <a:lstStyle/>
          <a:p>
            <a:endParaRPr/>
          </a:p>
        </p:txBody>
      </p:sp>
      <p:sp>
        <p:nvSpPr>
          <p:cNvPr id="29" name="object 29"/>
          <p:cNvSpPr/>
          <p:nvPr/>
        </p:nvSpPr>
        <p:spPr>
          <a:xfrm>
            <a:off x="7218749" y="4651203"/>
            <a:ext cx="208860" cy="156791"/>
          </a:xfrm>
          <a:custGeom>
            <a:avLst/>
            <a:gdLst/>
            <a:ahLst/>
            <a:cxnLst/>
            <a:rect l="l" t="t" r="r" b="b"/>
            <a:pathLst>
              <a:path w="156210" h="156210">
                <a:moveTo>
                  <a:pt x="156210" y="0"/>
                </a:moveTo>
                <a:lnTo>
                  <a:pt x="0" y="77724"/>
                </a:lnTo>
                <a:lnTo>
                  <a:pt x="156210" y="156210"/>
                </a:lnTo>
              </a:path>
            </a:pathLst>
          </a:custGeom>
          <a:ln w="32004">
            <a:solidFill>
              <a:srgbClr val="9A3365"/>
            </a:solidFill>
          </a:ln>
        </p:spPr>
        <p:txBody>
          <a:bodyPr wrap="square" lIns="0" tIns="0" rIns="0" bIns="0" rtlCol="0"/>
          <a:lstStyle/>
          <a:p>
            <a:endParaRPr/>
          </a:p>
        </p:txBody>
      </p:sp>
      <p:sp>
        <p:nvSpPr>
          <p:cNvPr id="30" name="object 30"/>
          <p:cNvSpPr/>
          <p:nvPr/>
        </p:nvSpPr>
        <p:spPr>
          <a:xfrm>
            <a:off x="8752089" y="4656556"/>
            <a:ext cx="193578" cy="145317"/>
          </a:xfrm>
          <a:prstGeom prst="rect">
            <a:avLst/>
          </a:prstGeom>
          <a:blipFill>
            <a:blip r:embed="rId2" cstate="print"/>
            <a:stretch>
              <a:fillRect/>
            </a:stretch>
          </a:blipFill>
        </p:spPr>
        <p:txBody>
          <a:bodyPr wrap="square" lIns="0" tIns="0" rIns="0" bIns="0" rtlCol="0"/>
          <a:lstStyle/>
          <a:p>
            <a:endParaRPr/>
          </a:p>
        </p:txBody>
      </p:sp>
      <p:sp>
        <p:nvSpPr>
          <p:cNvPr id="31" name="object 31"/>
          <p:cNvSpPr/>
          <p:nvPr/>
        </p:nvSpPr>
        <p:spPr>
          <a:xfrm>
            <a:off x="3958493" y="4729216"/>
            <a:ext cx="1630128" cy="0"/>
          </a:xfrm>
          <a:custGeom>
            <a:avLst/>
            <a:gdLst/>
            <a:ahLst/>
            <a:cxnLst/>
            <a:rect l="l" t="t" r="r" b="b"/>
            <a:pathLst>
              <a:path w="1219200">
                <a:moveTo>
                  <a:pt x="0" y="0"/>
                </a:moveTo>
                <a:lnTo>
                  <a:pt x="1219200" y="0"/>
                </a:lnTo>
              </a:path>
            </a:pathLst>
          </a:custGeom>
          <a:ln w="32004">
            <a:solidFill>
              <a:srgbClr val="9A3365"/>
            </a:solidFill>
          </a:ln>
        </p:spPr>
        <p:txBody>
          <a:bodyPr wrap="square" lIns="0" tIns="0" rIns="0" bIns="0" rtlCol="0"/>
          <a:lstStyle/>
          <a:p>
            <a:endParaRPr/>
          </a:p>
        </p:txBody>
      </p:sp>
      <p:sp>
        <p:nvSpPr>
          <p:cNvPr id="32" name="object 32"/>
          <p:cNvSpPr/>
          <p:nvPr/>
        </p:nvSpPr>
        <p:spPr>
          <a:xfrm>
            <a:off x="3958493" y="4651203"/>
            <a:ext cx="208860" cy="156791"/>
          </a:xfrm>
          <a:custGeom>
            <a:avLst/>
            <a:gdLst/>
            <a:ahLst/>
            <a:cxnLst/>
            <a:rect l="l" t="t" r="r" b="b"/>
            <a:pathLst>
              <a:path w="156210" h="156210">
                <a:moveTo>
                  <a:pt x="156210" y="0"/>
                </a:moveTo>
                <a:lnTo>
                  <a:pt x="0" y="77724"/>
                </a:lnTo>
                <a:lnTo>
                  <a:pt x="156210" y="156210"/>
                </a:lnTo>
              </a:path>
            </a:pathLst>
          </a:custGeom>
          <a:ln w="32004">
            <a:solidFill>
              <a:srgbClr val="9A3365"/>
            </a:solidFill>
          </a:ln>
        </p:spPr>
        <p:txBody>
          <a:bodyPr wrap="square" lIns="0" tIns="0" rIns="0" bIns="0" rtlCol="0"/>
          <a:lstStyle/>
          <a:p>
            <a:endParaRPr/>
          </a:p>
        </p:txBody>
      </p:sp>
      <p:sp>
        <p:nvSpPr>
          <p:cNvPr id="33" name="object 33"/>
          <p:cNvSpPr/>
          <p:nvPr/>
        </p:nvSpPr>
        <p:spPr>
          <a:xfrm>
            <a:off x="5491835" y="4656556"/>
            <a:ext cx="193576" cy="145317"/>
          </a:xfrm>
          <a:prstGeom prst="rect">
            <a:avLst/>
          </a:prstGeom>
          <a:blipFill>
            <a:blip r:embed="rId2" cstate="print"/>
            <a:stretch>
              <a:fillRect/>
            </a:stretch>
          </a:blipFill>
        </p:spPr>
        <p:txBody>
          <a:bodyPr wrap="square" lIns="0" tIns="0" rIns="0" bIns="0" rtlCol="0"/>
          <a:lstStyle/>
          <a:p>
            <a:endParaRPr/>
          </a:p>
        </p:txBody>
      </p:sp>
      <p:sp>
        <p:nvSpPr>
          <p:cNvPr id="34" name="object 34"/>
          <p:cNvSpPr/>
          <p:nvPr/>
        </p:nvSpPr>
        <p:spPr>
          <a:xfrm>
            <a:off x="10377123" y="4729216"/>
            <a:ext cx="1324479" cy="0"/>
          </a:xfrm>
          <a:custGeom>
            <a:avLst/>
            <a:gdLst/>
            <a:ahLst/>
            <a:cxnLst/>
            <a:rect l="l" t="t" r="r" b="b"/>
            <a:pathLst>
              <a:path w="990600">
                <a:moveTo>
                  <a:pt x="990600" y="0"/>
                </a:moveTo>
                <a:lnTo>
                  <a:pt x="0" y="0"/>
                </a:lnTo>
              </a:path>
            </a:pathLst>
          </a:custGeom>
          <a:ln w="32004">
            <a:solidFill>
              <a:srgbClr val="9A3365"/>
            </a:solidFill>
          </a:ln>
        </p:spPr>
        <p:txBody>
          <a:bodyPr wrap="square" lIns="0" tIns="0" rIns="0" bIns="0" rtlCol="0"/>
          <a:lstStyle/>
          <a:p>
            <a:endParaRPr/>
          </a:p>
        </p:txBody>
      </p:sp>
      <p:sp>
        <p:nvSpPr>
          <p:cNvPr id="35" name="object 35"/>
          <p:cNvSpPr/>
          <p:nvPr/>
        </p:nvSpPr>
        <p:spPr>
          <a:xfrm>
            <a:off x="10377123" y="4651203"/>
            <a:ext cx="208860" cy="156791"/>
          </a:xfrm>
          <a:custGeom>
            <a:avLst/>
            <a:gdLst/>
            <a:ahLst/>
            <a:cxnLst/>
            <a:rect l="l" t="t" r="r" b="b"/>
            <a:pathLst>
              <a:path w="156209" h="156210">
                <a:moveTo>
                  <a:pt x="156209" y="0"/>
                </a:moveTo>
                <a:lnTo>
                  <a:pt x="0" y="77724"/>
                </a:lnTo>
                <a:lnTo>
                  <a:pt x="156209" y="156210"/>
                </a:lnTo>
              </a:path>
            </a:pathLst>
          </a:custGeom>
          <a:ln w="32004">
            <a:solidFill>
              <a:srgbClr val="9A3365"/>
            </a:solidFill>
          </a:ln>
        </p:spPr>
        <p:txBody>
          <a:bodyPr wrap="square" lIns="0" tIns="0" rIns="0" bIns="0" rtlCol="0"/>
          <a:lstStyle/>
          <a:p>
            <a:endParaRPr/>
          </a:p>
        </p:txBody>
      </p:sp>
      <p:sp>
        <p:nvSpPr>
          <p:cNvPr id="36" name="object 36"/>
          <p:cNvSpPr/>
          <p:nvPr/>
        </p:nvSpPr>
        <p:spPr>
          <a:xfrm>
            <a:off x="1207653" y="4729216"/>
            <a:ext cx="1120713" cy="0"/>
          </a:xfrm>
          <a:custGeom>
            <a:avLst/>
            <a:gdLst/>
            <a:ahLst/>
            <a:cxnLst/>
            <a:rect l="l" t="t" r="r" b="b"/>
            <a:pathLst>
              <a:path w="838200">
                <a:moveTo>
                  <a:pt x="838200" y="0"/>
                </a:moveTo>
                <a:lnTo>
                  <a:pt x="0" y="0"/>
                </a:lnTo>
              </a:path>
            </a:pathLst>
          </a:custGeom>
          <a:ln w="32004">
            <a:solidFill>
              <a:srgbClr val="9A3365"/>
            </a:solidFill>
          </a:ln>
        </p:spPr>
        <p:txBody>
          <a:bodyPr wrap="square" lIns="0" tIns="0" rIns="0" bIns="0" rtlCol="0"/>
          <a:lstStyle/>
          <a:p>
            <a:endParaRPr/>
          </a:p>
        </p:txBody>
      </p:sp>
      <p:sp>
        <p:nvSpPr>
          <p:cNvPr id="37" name="object 37"/>
          <p:cNvSpPr/>
          <p:nvPr/>
        </p:nvSpPr>
        <p:spPr>
          <a:xfrm>
            <a:off x="1207653" y="4651203"/>
            <a:ext cx="208860" cy="156791"/>
          </a:xfrm>
          <a:custGeom>
            <a:avLst/>
            <a:gdLst/>
            <a:ahLst/>
            <a:cxnLst/>
            <a:rect l="l" t="t" r="r" b="b"/>
            <a:pathLst>
              <a:path w="156209" h="156210">
                <a:moveTo>
                  <a:pt x="156209" y="0"/>
                </a:moveTo>
                <a:lnTo>
                  <a:pt x="0" y="77724"/>
                </a:lnTo>
                <a:lnTo>
                  <a:pt x="156209" y="156210"/>
                </a:lnTo>
              </a:path>
            </a:pathLst>
          </a:custGeom>
          <a:ln w="32004">
            <a:solidFill>
              <a:srgbClr val="9A3365"/>
            </a:solidFill>
          </a:ln>
        </p:spPr>
        <p:txBody>
          <a:bodyPr wrap="square" lIns="0" tIns="0" rIns="0" bIns="0" rtlCol="0"/>
          <a:lstStyle/>
          <a:p>
            <a:endParaRPr/>
          </a:p>
        </p:txBody>
      </p:sp>
      <p:sp>
        <p:nvSpPr>
          <p:cNvPr id="38" name="object 38"/>
          <p:cNvSpPr/>
          <p:nvPr/>
        </p:nvSpPr>
        <p:spPr>
          <a:xfrm>
            <a:off x="2231576" y="4656556"/>
            <a:ext cx="193578" cy="145317"/>
          </a:xfrm>
          <a:prstGeom prst="rect">
            <a:avLst/>
          </a:prstGeom>
          <a:blipFill>
            <a:blip r:embed="rId2" cstate="print"/>
            <a:stretch>
              <a:fillRect/>
            </a:stretch>
          </a:blipFill>
        </p:spPr>
        <p:txBody>
          <a:bodyPr wrap="square" lIns="0" tIns="0" rIns="0" bIns="0" rtlCol="0"/>
          <a:lstStyle/>
          <a:p>
            <a:endParaRPr/>
          </a:p>
        </p:txBody>
      </p:sp>
      <p:sp>
        <p:nvSpPr>
          <p:cNvPr id="39" name="object 39"/>
          <p:cNvSpPr/>
          <p:nvPr/>
        </p:nvSpPr>
        <p:spPr>
          <a:xfrm>
            <a:off x="696201" y="3581967"/>
            <a:ext cx="1630128" cy="382416"/>
          </a:xfrm>
          <a:custGeom>
            <a:avLst/>
            <a:gdLst/>
            <a:ahLst/>
            <a:cxnLst/>
            <a:rect l="l" t="t" r="r" b="b"/>
            <a:pathLst>
              <a:path w="1219200" h="381000">
                <a:moveTo>
                  <a:pt x="1219200" y="190500"/>
                </a:moveTo>
                <a:lnTo>
                  <a:pt x="1203066" y="146597"/>
                </a:lnTo>
                <a:lnTo>
                  <a:pt x="1157129" y="106413"/>
                </a:lnTo>
                <a:lnTo>
                  <a:pt x="1085079" y="71054"/>
                </a:lnTo>
                <a:lnTo>
                  <a:pt x="1040415" y="55530"/>
                </a:lnTo>
                <a:lnTo>
                  <a:pt x="990608" y="41627"/>
                </a:lnTo>
                <a:lnTo>
                  <a:pt x="936120" y="29484"/>
                </a:lnTo>
                <a:lnTo>
                  <a:pt x="877410" y="19238"/>
                </a:lnTo>
                <a:lnTo>
                  <a:pt x="814942" y="11029"/>
                </a:lnTo>
                <a:lnTo>
                  <a:pt x="749177" y="4994"/>
                </a:lnTo>
                <a:lnTo>
                  <a:pt x="680575" y="1271"/>
                </a:lnTo>
                <a:lnTo>
                  <a:pt x="609600" y="0"/>
                </a:lnTo>
                <a:lnTo>
                  <a:pt x="538483" y="1271"/>
                </a:lnTo>
                <a:lnTo>
                  <a:pt x="469782" y="4994"/>
                </a:lnTo>
                <a:lnTo>
                  <a:pt x="403954" y="11029"/>
                </a:lnTo>
                <a:lnTo>
                  <a:pt x="341455" y="19238"/>
                </a:lnTo>
                <a:lnTo>
                  <a:pt x="282742" y="29484"/>
                </a:lnTo>
                <a:lnTo>
                  <a:pt x="228271" y="41627"/>
                </a:lnTo>
                <a:lnTo>
                  <a:pt x="178498" y="55530"/>
                </a:lnTo>
                <a:lnTo>
                  <a:pt x="133880" y="71054"/>
                </a:lnTo>
                <a:lnTo>
                  <a:pt x="94875" y="88061"/>
                </a:lnTo>
                <a:lnTo>
                  <a:pt x="35524" y="125971"/>
                </a:lnTo>
                <a:lnTo>
                  <a:pt x="4099" y="168152"/>
                </a:lnTo>
                <a:lnTo>
                  <a:pt x="0" y="190500"/>
                </a:lnTo>
                <a:lnTo>
                  <a:pt x="4099" y="212706"/>
                </a:lnTo>
                <a:lnTo>
                  <a:pt x="35524" y="254726"/>
                </a:lnTo>
                <a:lnTo>
                  <a:pt x="94875" y="292600"/>
                </a:lnTo>
                <a:lnTo>
                  <a:pt x="133880" y="309625"/>
                </a:lnTo>
                <a:lnTo>
                  <a:pt x="178498" y="325183"/>
                </a:lnTo>
                <a:lnTo>
                  <a:pt x="228271" y="339132"/>
                </a:lnTo>
                <a:lnTo>
                  <a:pt x="282742" y="351328"/>
                </a:lnTo>
                <a:lnTo>
                  <a:pt x="341455" y="361627"/>
                </a:lnTo>
                <a:lnTo>
                  <a:pt x="403954" y="369888"/>
                </a:lnTo>
                <a:lnTo>
                  <a:pt x="469782" y="375965"/>
                </a:lnTo>
                <a:lnTo>
                  <a:pt x="538483" y="379717"/>
                </a:lnTo>
                <a:lnTo>
                  <a:pt x="609600" y="381000"/>
                </a:lnTo>
                <a:lnTo>
                  <a:pt x="680575" y="379717"/>
                </a:lnTo>
                <a:lnTo>
                  <a:pt x="749177" y="375965"/>
                </a:lnTo>
                <a:lnTo>
                  <a:pt x="814942" y="369888"/>
                </a:lnTo>
                <a:lnTo>
                  <a:pt x="877410" y="361627"/>
                </a:lnTo>
                <a:lnTo>
                  <a:pt x="936120" y="351328"/>
                </a:lnTo>
                <a:lnTo>
                  <a:pt x="990608" y="339132"/>
                </a:lnTo>
                <a:lnTo>
                  <a:pt x="1040415" y="325183"/>
                </a:lnTo>
                <a:lnTo>
                  <a:pt x="1085079" y="309625"/>
                </a:lnTo>
                <a:lnTo>
                  <a:pt x="1124137" y="292600"/>
                </a:lnTo>
                <a:lnTo>
                  <a:pt x="1183592" y="254726"/>
                </a:lnTo>
                <a:lnTo>
                  <a:pt x="1215089" y="212706"/>
                </a:lnTo>
                <a:lnTo>
                  <a:pt x="1219200" y="190500"/>
                </a:lnTo>
                <a:close/>
              </a:path>
            </a:pathLst>
          </a:custGeom>
          <a:solidFill>
            <a:srgbClr val="CCFFFF"/>
          </a:solidFill>
        </p:spPr>
        <p:txBody>
          <a:bodyPr wrap="square" lIns="0" tIns="0" rIns="0" bIns="0" rtlCol="0"/>
          <a:lstStyle/>
          <a:p>
            <a:endParaRPr/>
          </a:p>
        </p:txBody>
      </p:sp>
      <p:sp>
        <p:nvSpPr>
          <p:cNvPr id="40" name="object 40"/>
          <p:cNvSpPr/>
          <p:nvPr/>
        </p:nvSpPr>
        <p:spPr>
          <a:xfrm>
            <a:off x="696201" y="3581967"/>
            <a:ext cx="1630128" cy="382416"/>
          </a:xfrm>
          <a:custGeom>
            <a:avLst/>
            <a:gdLst/>
            <a:ahLst/>
            <a:cxnLst/>
            <a:rect l="l" t="t" r="r" b="b"/>
            <a:pathLst>
              <a:path w="1219200" h="381000">
                <a:moveTo>
                  <a:pt x="1219200" y="190500"/>
                </a:moveTo>
                <a:lnTo>
                  <a:pt x="1203066" y="146597"/>
                </a:lnTo>
                <a:lnTo>
                  <a:pt x="1157129" y="106413"/>
                </a:lnTo>
                <a:lnTo>
                  <a:pt x="1085079" y="71054"/>
                </a:lnTo>
                <a:lnTo>
                  <a:pt x="1040415" y="55530"/>
                </a:lnTo>
                <a:lnTo>
                  <a:pt x="990608" y="41627"/>
                </a:lnTo>
                <a:lnTo>
                  <a:pt x="936120" y="29484"/>
                </a:lnTo>
                <a:lnTo>
                  <a:pt x="877410" y="19238"/>
                </a:lnTo>
                <a:lnTo>
                  <a:pt x="814942" y="11029"/>
                </a:lnTo>
                <a:lnTo>
                  <a:pt x="749177" y="4994"/>
                </a:lnTo>
                <a:lnTo>
                  <a:pt x="680575" y="1271"/>
                </a:lnTo>
                <a:lnTo>
                  <a:pt x="609600" y="0"/>
                </a:lnTo>
                <a:lnTo>
                  <a:pt x="538483" y="1271"/>
                </a:lnTo>
                <a:lnTo>
                  <a:pt x="469782" y="4994"/>
                </a:lnTo>
                <a:lnTo>
                  <a:pt x="403954" y="11029"/>
                </a:lnTo>
                <a:lnTo>
                  <a:pt x="341455" y="19238"/>
                </a:lnTo>
                <a:lnTo>
                  <a:pt x="282742" y="29484"/>
                </a:lnTo>
                <a:lnTo>
                  <a:pt x="228271" y="41627"/>
                </a:lnTo>
                <a:lnTo>
                  <a:pt x="178498" y="55530"/>
                </a:lnTo>
                <a:lnTo>
                  <a:pt x="133880" y="71054"/>
                </a:lnTo>
                <a:lnTo>
                  <a:pt x="94875" y="88061"/>
                </a:lnTo>
                <a:lnTo>
                  <a:pt x="35524" y="125971"/>
                </a:lnTo>
                <a:lnTo>
                  <a:pt x="4099" y="168152"/>
                </a:lnTo>
                <a:lnTo>
                  <a:pt x="0" y="190500"/>
                </a:lnTo>
                <a:lnTo>
                  <a:pt x="4099" y="212706"/>
                </a:lnTo>
                <a:lnTo>
                  <a:pt x="35524" y="254726"/>
                </a:lnTo>
                <a:lnTo>
                  <a:pt x="94875" y="292600"/>
                </a:lnTo>
                <a:lnTo>
                  <a:pt x="133880" y="309625"/>
                </a:lnTo>
                <a:lnTo>
                  <a:pt x="178498" y="325183"/>
                </a:lnTo>
                <a:lnTo>
                  <a:pt x="228271" y="339132"/>
                </a:lnTo>
                <a:lnTo>
                  <a:pt x="282742" y="351328"/>
                </a:lnTo>
                <a:lnTo>
                  <a:pt x="341455" y="361627"/>
                </a:lnTo>
                <a:lnTo>
                  <a:pt x="403954" y="369888"/>
                </a:lnTo>
                <a:lnTo>
                  <a:pt x="469782" y="375965"/>
                </a:lnTo>
                <a:lnTo>
                  <a:pt x="538483" y="379717"/>
                </a:lnTo>
                <a:lnTo>
                  <a:pt x="609600" y="381000"/>
                </a:lnTo>
                <a:lnTo>
                  <a:pt x="680575" y="379717"/>
                </a:lnTo>
                <a:lnTo>
                  <a:pt x="749177" y="375965"/>
                </a:lnTo>
                <a:lnTo>
                  <a:pt x="814942" y="369888"/>
                </a:lnTo>
                <a:lnTo>
                  <a:pt x="877410" y="361627"/>
                </a:lnTo>
                <a:lnTo>
                  <a:pt x="936120" y="351328"/>
                </a:lnTo>
                <a:lnTo>
                  <a:pt x="990608" y="339132"/>
                </a:lnTo>
                <a:lnTo>
                  <a:pt x="1040415" y="325183"/>
                </a:lnTo>
                <a:lnTo>
                  <a:pt x="1085079" y="309625"/>
                </a:lnTo>
                <a:lnTo>
                  <a:pt x="1124137" y="292600"/>
                </a:lnTo>
                <a:lnTo>
                  <a:pt x="1183592" y="254726"/>
                </a:lnTo>
                <a:lnTo>
                  <a:pt x="1215089" y="212706"/>
                </a:lnTo>
                <a:lnTo>
                  <a:pt x="1219200" y="190500"/>
                </a:lnTo>
                <a:close/>
              </a:path>
            </a:pathLst>
          </a:custGeom>
          <a:ln w="32004">
            <a:solidFill>
              <a:srgbClr val="800000"/>
            </a:solidFill>
          </a:ln>
        </p:spPr>
        <p:txBody>
          <a:bodyPr wrap="square" lIns="0" tIns="0" rIns="0" bIns="0" rtlCol="0"/>
          <a:lstStyle/>
          <a:p>
            <a:endParaRPr/>
          </a:p>
        </p:txBody>
      </p:sp>
      <p:sp>
        <p:nvSpPr>
          <p:cNvPr id="41" name="object 41"/>
          <p:cNvSpPr/>
          <p:nvPr/>
        </p:nvSpPr>
        <p:spPr>
          <a:xfrm>
            <a:off x="1511265" y="3964383"/>
            <a:ext cx="564602" cy="484394"/>
          </a:xfrm>
          <a:custGeom>
            <a:avLst/>
            <a:gdLst/>
            <a:ahLst/>
            <a:cxnLst/>
            <a:rect l="l" t="t" r="r" b="b"/>
            <a:pathLst>
              <a:path w="422275" h="482600">
                <a:moveTo>
                  <a:pt x="0" y="0"/>
                </a:moveTo>
                <a:lnTo>
                  <a:pt x="422148" y="482346"/>
                </a:lnTo>
              </a:path>
            </a:pathLst>
          </a:custGeom>
          <a:ln w="38100">
            <a:solidFill>
              <a:srgbClr val="000080"/>
            </a:solidFill>
          </a:ln>
        </p:spPr>
        <p:txBody>
          <a:bodyPr wrap="square" lIns="0" tIns="0" rIns="0" bIns="0" rtlCol="0"/>
          <a:lstStyle/>
          <a:p>
            <a:endParaRPr/>
          </a:p>
        </p:txBody>
      </p:sp>
      <p:sp>
        <p:nvSpPr>
          <p:cNvPr id="42" name="object 42"/>
          <p:cNvSpPr/>
          <p:nvPr/>
        </p:nvSpPr>
        <p:spPr>
          <a:xfrm>
            <a:off x="1988078" y="4390395"/>
            <a:ext cx="236878" cy="186109"/>
          </a:xfrm>
          <a:custGeom>
            <a:avLst/>
            <a:gdLst/>
            <a:ahLst/>
            <a:cxnLst/>
            <a:rect l="l" t="t" r="r" b="b"/>
            <a:pathLst>
              <a:path w="177164" h="185420">
                <a:moveTo>
                  <a:pt x="176783" y="185165"/>
                </a:moveTo>
                <a:lnTo>
                  <a:pt x="128777" y="0"/>
                </a:lnTo>
                <a:lnTo>
                  <a:pt x="0" y="112775"/>
                </a:lnTo>
                <a:lnTo>
                  <a:pt x="176783" y="185165"/>
                </a:lnTo>
                <a:close/>
              </a:path>
            </a:pathLst>
          </a:custGeom>
          <a:solidFill>
            <a:srgbClr val="000080"/>
          </a:solidFill>
        </p:spPr>
        <p:txBody>
          <a:bodyPr wrap="square" lIns="0" tIns="0" rIns="0" bIns="0" rtlCol="0"/>
          <a:lstStyle/>
          <a:p>
            <a:endParaRPr/>
          </a:p>
        </p:txBody>
      </p:sp>
      <p:sp>
        <p:nvSpPr>
          <p:cNvPr id="43" name="object 43"/>
          <p:cNvSpPr/>
          <p:nvPr/>
        </p:nvSpPr>
        <p:spPr>
          <a:xfrm>
            <a:off x="10069437" y="3581967"/>
            <a:ext cx="1630128" cy="382416"/>
          </a:xfrm>
          <a:custGeom>
            <a:avLst/>
            <a:gdLst/>
            <a:ahLst/>
            <a:cxnLst/>
            <a:rect l="l" t="t" r="r" b="b"/>
            <a:pathLst>
              <a:path w="1219200" h="381000">
                <a:moveTo>
                  <a:pt x="1219200" y="190500"/>
                </a:moveTo>
                <a:lnTo>
                  <a:pt x="1203066" y="146597"/>
                </a:lnTo>
                <a:lnTo>
                  <a:pt x="1157129" y="106413"/>
                </a:lnTo>
                <a:lnTo>
                  <a:pt x="1085079" y="71054"/>
                </a:lnTo>
                <a:lnTo>
                  <a:pt x="1040415" y="55530"/>
                </a:lnTo>
                <a:lnTo>
                  <a:pt x="990608" y="41627"/>
                </a:lnTo>
                <a:lnTo>
                  <a:pt x="936120" y="29484"/>
                </a:lnTo>
                <a:lnTo>
                  <a:pt x="877410" y="19238"/>
                </a:lnTo>
                <a:lnTo>
                  <a:pt x="814942" y="11029"/>
                </a:lnTo>
                <a:lnTo>
                  <a:pt x="749177" y="4994"/>
                </a:lnTo>
                <a:lnTo>
                  <a:pt x="680575" y="1271"/>
                </a:lnTo>
                <a:lnTo>
                  <a:pt x="609600" y="0"/>
                </a:lnTo>
                <a:lnTo>
                  <a:pt x="538483" y="1271"/>
                </a:lnTo>
                <a:lnTo>
                  <a:pt x="469782" y="4994"/>
                </a:lnTo>
                <a:lnTo>
                  <a:pt x="403954" y="11029"/>
                </a:lnTo>
                <a:lnTo>
                  <a:pt x="341455" y="19238"/>
                </a:lnTo>
                <a:lnTo>
                  <a:pt x="282742" y="29484"/>
                </a:lnTo>
                <a:lnTo>
                  <a:pt x="228271" y="41627"/>
                </a:lnTo>
                <a:lnTo>
                  <a:pt x="178498" y="55530"/>
                </a:lnTo>
                <a:lnTo>
                  <a:pt x="133880" y="71054"/>
                </a:lnTo>
                <a:lnTo>
                  <a:pt x="94875" y="88061"/>
                </a:lnTo>
                <a:lnTo>
                  <a:pt x="35524" y="125971"/>
                </a:lnTo>
                <a:lnTo>
                  <a:pt x="4099" y="168152"/>
                </a:lnTo>
                <a:lnTo>
                  <a:pt x="0" y="190500"/>
                </a:lnTo>
                <a:lnTo>
                  <a:pt x="4099" y="212706"/>
                </a:lnTo>
                <a:lnTo>
                  <a:pt x="35524" y="254726"/>
                </a:lnTo>
                <a:lnTo>
                  <a:pt x="94875" y="292600"/>
                </a:lnTo>
                <a:lnTo>
                  <a:pt x="133880" y="309625"/>
                </a:lnTo>
                <a:lnTo>
                  <a:pt x="178498" y="325183"/>
                </a:lnTo>
                <a:lnTo>
                  <a:pt x="228271" y="339132"/>
                </a:lnTo>
                <a:lnTo>
                  <a:pt x="282742" y="351328"/>
                </a:lnTo>
                <a:lnTo>
                  <a:pt x="341455" y="361627"/>
                </a:lnTo>
                <a:lnTo>
                  <a:pt x="403954" y="369888"/>
                </a:lnTo>
                <a:lnTo>
                  <a:pt x="469782" y="375965"/>
                </a:lnTo>
                <a:lnTo>
                  <a:pt x="538483" y="379717"/>
                </a:lnTo>
                <a:lnTo>
                  <a:pt x="609600" y="381000"/>
                </a:lnTo>
                <a:lnTo>
                  <a:pt x="680575" y="379717"/>
                </a:lnTo>
                <a:lnTo>
                  <a:pt x="749177" y="375965"/>
                </a:lnTo>
                <a:lnTo>
                  <a:pt x="814942" y="369888"/>
                </a:lnTo>
                <a:lnTo>
                  <a:pt x="877410" y="361627"/>
                </a:lnTo>
                <a:lnTo>
                  <a:pt x="936120" y="351328"/>
                </a:lnTo>
                <a:lnTo>
                  <a:pt x="990608" y="339132"/>
                </a:lnTo>
                <a:lnTo>
                  <a:pt x="1040415" y="325183"/>
                </a:lnTo>
                <a:lnTo>
                  <a:pt x="1085079" y="309625"/>
                </a:lnTo>
                <a:lnTo>
                  <a:pt x="1124137" y="292600"/>
                </a:lnTo>
                <a:lnTo>
                  <a:pt x="1183592" y="254726"/>
                </a:lnTo>
                <a:lnTo>
                  <a:pt x="1215089" y="212706"/>
                </a:lnTo>
                <a:lnTo>
                  <a:pt x="1219200" y="190500"/>
                </a:lnTo>
                <a:close/>
              </a:path>
            </a:pathLst>
          </a:custGeom>
          <a:solidFill>
            <a:srgbClr val="CCFFFF"/>
          </a:solidFill>
        </p:spPr>
        <p:txBody>
          <a:bodyPr wrap="square" lIns="0" tIns="0" rIns="0" bIns="0" rtlCol="0"/>
          <a:lstStyle/>
          <a:p>
            <a:endParaRPr/>
          </a:p>
        </p:txBody>
      </p:sp>
      <p:sp>
        <p:nvSpPr>
          <p:cNvPr id="44" name="object 44"/>
          <p:cNvSpPr/>
          <p:nvPr/>
        </p:nvSpPr>
        <p:spPr>
          <a:xfrm>
            <a:off x="10069437" y="3581967"/>
            <a:ext cx="1630128" cy="382416"/>
          </a:xfrm>
          <a:custGeom>
            <a:avLst/>
            <a:gdLst/>
            <a:ahLst/>
            <a:cxnLst/>
            <a:rect l="l" t="t" r="r" b="b"/>
            <a:pathLst>
              <a:path w="1219200" h="381000">
                <a:moveTo>
                  <a:pt x="1219200" y="190500"/>
                </a:moveTo>
                <a:lnTo>
                  <a:pt x="1203066" y="146597"/>
                </a:lnTo>
                <a:lnTo>
                  <a:pt x="1157129" y="106413"/>
                </a:lnTo>
                <a:lnTo>
                  <a:pt x="1085079" y="71054"/>
                </a:lnTo>
                <a:lnTo>
                  <a:pt x="1040415" y="55530"/>
                </a:lnTo>
                <a:lnTo>
                  <a:pt x="990608" y="41627"/>
                </a:lnTo>
                <a:lnTo>
                  <a:pt x="936120" y="29484"/>
                </a:lnTo>
                <a:lnTo>
                  <a:pt x="877410" y="19238"/>
                </a:lnTo>
                <a:lnTo>
                  <a:pt x="814942" y="11029"/>
                </a:lnTo>
                <a:lnTo>
                  <a:pt x="749177" y="4994"/>
                </a:lnTo>
                <a:lnTo>
                  <a:pt x="680575" y="1271"/>
                </a:lnTo>
                <a:lnTo>
                  <a:pt x="609600" y="0"/>
                </a:lnTo>
                <a:lnTo>
                  <a:pt x="538483" y="1271"/>
                </a:lnTo>
                <a:lnTo>
                  <a:pt x="469782" y="4994"/>
                </a:lnTo>
                <a:lnTo>
                  <a:pt x="403954" y="11029"/>
                </a:lnTo>
                <a:lnTo>
                  <a:pt x="341455" y="19238"/>
                </a:lnTo>
                <a:lnTo>
                  <a:pt x="282742" y="29484"/>
                </a:lnTo>
                <a:lnTo>
                  <a:pt x="228271" y="41627"/>
                </a:lnTo>
                <a:lnTo>
                  <a:pt x="178498" y="55530"/>
                </a:lnTo>
                <a:lnTo>
                  <a:pt x="133880" y="71054"/>
                </a:lnTo>
                <a:lnTo>
                  <a:pt x="94875" y="88061"/>
                </a:lnTo>
                <a:lnTo>
                  <a:pt x="35524" y="125971"/>
                </a:lnTo>
                <a:lnTo>
                  <a:pt x="4099" y="168152"/>
                </a:lnTo>
                <a:lnTo>
                  <a:pt x="0" y="190500"/>
                </a:lnTo>
                <a:lnTo>
                  <a:pt x="4099" y="212706"/>
                </a:lnTo>
                <a:lnTo>
                  <a:pt x="35524" y="254726"/>
                </a:lnTo>
                <a:lnTo>
                  <a:pt x="94875" y="292600"/>
                </a:lnTo>
                <a:lnTo>
                  <a:pt x="133880" y="309625"/>
                </a:lnTo>
                <a:lnTo>
                  <a:pt x="178498" y="325183"/>
                </a:lnTo>
                <a:lnTo>
                  <a:pt x="228271" y="339132"/>
                </a:lnTo>
                <a:lnTo>
                  <a:pt x="282742" y="351328"/>
                </a:lnTo>
                <a:lnTo>
                  <a:pt x="341455" y="361627"/>
                </a:lnTo>
                <a:lnTo>
                  <a:pt x="403954" y="369888"/>
                </a:lnTo>
                <a:lnTo>
                  <a:pt x="469782" y="375965"/>
                </a:lnTo>
                <a:lnTo>
                  <a:pt x="538483" y="379717"/>
                </a:lnTo>
                <a:lnTo>
                  <a:pt x="609600" y="381000"/>
                </a:lnTo>
                <a:lnTo>
                  <a:pt x="680575" y="379717"/>
                </a:lnTo>
                <a:lnTo>
                  <a:pt x="749177" y="375965"/>
                </a:lnTo>
                <a:lnTo>
                  <a:pt x="814942" y="369888"/>
                </a:lnTo>
                <a:lnTo>
                  <a:pt x="877410" y="361627"/>
                </a:lnTo>
                <a:lnTo>
                  <a:pt x="936120" y="351328"/>
                </a:lnTo>
                <a:lnTo>
                  <a:pt x="990608" y="339132"/>
                </a:lnTo>
                <a:lnTo>
                  <a:pt x="1040415" y="325183"/>
                </a:lnTo>
                <a:lnTo>
                  <a:pt x="1085079" y="309625"/>
                </a:lnTo>
                <a:lnTo>
                  <a:pt x="1124137" y="292600"/>
                </a:lnTo>
                <a:lnTo>
                  <a:pt x="1183592" y="254726"/>
                </a:lnTo>
                <a:lnTo>
                  <a:pt x="1215089" y="212706"/>
                </a:lnTo>
                <a:lnTo>
                  <a:pt x="1219200" y="190500"/>
                </a:lnTo>
                <a:close/>
              </a:path>
            </a:pathLst>
          </a:custGeom>
          <a:ln w="32004">
            <a:solidFill>
              <a:srgbClr val="800000"/>
            </a:solidFill>
          </a:ln>
        </p:spPr>
        <p:txBody>
          <a:bodyPr wrap="square" lIns="0" tIns="0" rIns="0" bIns="0" rtlCol="0"/>
          <a:lstStyle/>
          <a:p>
            <a:endParaRPr/>
          </a:p>
        </p:txBody>
      </p:sp>
      <p:sp>
        <p:nvSpPr>
          <p:cNvPr id="45" name="object 45"/>
          <p:cNvSpPr txBox="1"/>
          <p:nvPr/>
        </p:nvSpPr>
        <p:spPr>
          <a:xfrm>
            <a:off x="1137694" y="1311663"/>
            <a:ext cx="9984535" cy="3107257"/>
          </a:xfrm>
          <a:prstGeom prst="rect">
            <a:avLst/>
          </a:prstGeom>
        </p:spPr>
        <p:txBody>
          <a:bodyPr vert="horz" wrap="square" lIns="0" tIns="105406" rIns="0" bIns="0" rtlCol="0">
            <a:spAutoFit/>
          </a:bodyPr>
          <a:lstStyle/>
          <a:p>
            <a:pPr marL="784858" indent="-342001">
              <a:spcBef>
                <a:spcPts val="830"/>
              </a:spcBef>
              <a:buFont typeface="Arial"/>
              <a:buChar char="–"/>
              <a:tabLst>
                <a:tab pos="785616" algn="l"/>
              </a:tabLst>
            </a:pPr>
            <a:r>
              <a:rPr sz="2900" b="1" spc="-6" dirty="0">
                <a:solidFill>
                  <a:srgbClr val="336500"/>
                </a:solidFill>
              </a:rPr>
              <a:t>Doubly linked</a:t>
            </a:r>
            <a:r>
              <a:rPr sz="2900" b="1" spc="-12" dirty="0">
                <a:solidFill>
                  <a:srgbClr val="336500"/>
                </a:solidFill>
              </a:rPr>
              <a:t> </a:t>
            </a:r>
            <a:r>
              <a:rPr sz="2900" b="1" spc="-6" dirty="0">
                <a:solidFill>
                  <a:srgbClr val="336500"/>
                </a:solidFill>
              </a:rPr>
              <a:t>list</a:t>
            </a:r>
            <a:endParaRPr sz="2900"/>
          </a:p>
          <a:p>
            <a:pPr marL="1262598" marR="972921" lvl="1" indent="-273752">
              <a:spcBef>
                <a:spcPts val="597"/>
              </a:spcBef>
              <a:buFont typeface="Arial"/>
              <a:buChar char="•"/>
              <a:tabLst>
                <a:tab pos="1262598" algn="l"/>
                <a:tab pos="1263356" algn="l"/>
              </a:tabLst>
            </a:pPr>
            <a:r>
              <a:rPr sz="2400" b="1" spc="-6" dirty="0">
                <a:solidFill>
                  <a:srgbClr val="653300"/>
                </a:solidFill>
              </a:rPr>
              <a:t>Pointers exist between adjacent nodes in both  </a:t>
            </a:r>
            <a:r>
              <a:rPr sz="2400" b="1" spc="-12" dirty="0">
                <a:solidFill>
                  <a:srgbClr val="653300"/>
                </a:solidFill>
              </a:rPr>
              <a:t>directions.</a:t>
            </a:r>
            <a:endParaRPr sz="2400"/>
          </a:p>
          <a:p>
            <a:pPr marL="1262598" lvl="1" indent="-273752">
              <a:spcBef>
                <a:spcPts val="561"/>
              </a:spcBef>
              <a:buFont typeface="Arial"/>
              <a:buChar char="•"/>
              <a:tabLst>
                <a:tab pos="1262598" algn="l"/>
                <a:tab pos="1263356" algn="l"/>
              </a:tabLst>
            </a:pPr>
            <a:r>
              <a:rPr sz="2400" b="1" spc="-6" dirty="0">
                <a:solidFill>
                  <a:srgbClr val="653300"/>
                </a:solidFill>
              </a:rPr>
              <a:t>The list can be </a:t>
            </a:r>
            <a:r>
              <a:rPr sz="2400" b="1" spc="-12" dirty="0">
                <a:solidFill>
                  <a:srgbClr val="653300"/>
                </a:solidFill>
              </a:rPr>
              <a:t>traversed </a:t>
            </a:r>
            <a:r>
              <a:rPr sz="2400" b="1" spc="-6" dirty="0">
                <a:solidFill>
                  <a:srgbClr val="653300"/>
                </a:solidFill>
              </a:rPr>
              <a:t>either forward or</a:t>
            </a:r>
            <a:r>
              <a:rPr sz="2400" b="1" spc="54" dirty="0">
                <a:solidFill>
                  <a:srgbClr val="653300"/>
                </a:solidFill>
              </a:rPr>
              <a:t> </a:t>
            </a:r>
            <a:r>
              <a:rPr sz="2400" b="1" spc="-6" dirty="0">
                <a:solidFill>
                  <a:srgbClr val="653300"/>
                </a:solidFill>
              </a:rPr>
              <a:t>backward.</a:t>
            </a:r>
            <a:endParaRPr sz="2400"/>
          </a:p>
          <a:p>
            <a:pPr marL="1262598" marR="137255" lvl="1" indent="-273752">
              <a:spcBef>
                <a:spcPts val="567"/>
              </a:spcBef>
              <a:buFont typeface="Arial"/>
              <a:buChar char="•"/>
              <a:tabLst>
                <a:tab pos="1262598" algn="l"/>
                <a:tab pos="1263356" algn="l"/>
              </a:tabLst>
            </a:pPr>
            <a:r>
              <a:rPr sz="2400" b="1" spc="-12" dirty="0">
                <a:solidFill>
                  <a:srgbClr val="653300"/>
                </a:solidFill>
              </a:rPr>
              <a:t>Usually </a:t>
            </a:r>
            <a:r>
              <a:rPr sz="2400" b="1" spc="-6" dirty="0">
                <a:solidFill>
                  <a:srgbClr val="653300"/>
                </a:solidFill>
              </a:rPr>
              <a:t>two </a:t>
            </a:r>
            <a:r>
              <a:rPr sz="2400" b="1" spc="-12" dirty="0">
                <a:solidFill>
                  <a:srgbClr val="653300"/>
                </a:solidFill>
              </a:rPr>
              <a:t>pointers </a:t>
            </a:r>
            <a:r>
              <a:rPr sz="2400" b="1" spc="-6" dirty="0">
                <a:solidFill>
                  <a:srgbClr val="653300"/>
                </a:solidFill>
              </a:rPr>
              <a:t>are </a:t>
            </a:r>
            <a:r>
              <a:rPr sz="2400" b="1" spc="-12" dirty="0">
                <a:solidFill>
                  <a:srgbClr val="653300"/>
                </a:solidFill>
              </a:rPr>
              <a:t>maintained </a:t>
            </a:r>
            <a:r>
              <a:rPr sz="2400" b="1" spc="-6" dirty="0">
                <a:solidFill>
                  <a:srgbClr val="653300"/>
                </a:solidFill>
              </a:rPr>
              <a:t>to keep </a:t>
            </a:r>
            <a:r>
              <a:rPr sz="2400" b="1" spc="-12" dirty="0">
                <a:solidFill>
                  <a:srgbClr val="653300"/>
                </a:solidFill>
              </a:rPr>
              <a:t>track of  </a:t>
            </a:r>
            <a:r>
              <a:rPr sz="2400" b="1" spc="-6" dirty="0">
                <a:solidFill>
                  <a:srgbClr val="653300"/>
                </a:solidFill>
              </a:rPr>
              <a:t>the list, </a:t>
            </a:r>
            <a:r>
              <a:rPr sz="2400" b="1" i="1" spc="-6" dirty="0">
                <a:solidFill>
                  <a:srgbClr val="9A3300"/>
                </a:solidFill>
              </a:rPr>
              <a:t>head </a:t>
            </a:r>
            <a:r>
              <a:rPr sz="2400" b="1" spc="-6" dirty="0">
                <a:solidFill>
                  <a:srgbClr val="653300"/>
                </a:solidFill>
              </a:rPr>
              <a:t>and</a:t>
            </a:r>
            <a:r>
              <a:rPr sz="2400" b="1" spc="-18" dirty="0">
                <a:solidFill>
                  <a:srgbClr val="653300"/>
                </a:solidFill>
              </a:rPr>
              <a:t> </a:t>
            </a:r>
            <a:r>
              <a:rPr sz="2400" b="1" i="1" spc="-6" dirty="0">
                <a:solidFill>
                  <a:srgbClr val="9A3300"/>
                </a:solidFill>
              </a:rPr>
              <a:t>tail</a:t>
            </a:r>
            <a:r>
              <a:rPr sz="2400" b="1" spc="-6" dirty="0">
                <a:solidFill>
                  <a:srgbClr val="653300"/>
                </a:solidFill>
              </a:rPr>
              <a:t>.</a:t>
            </a:r>
            <a:endParaRPr sz="2400"/>
          </a:p>
          <a:p>
            <a:pPr marL="15166">
              <a:spcBef>
                <a:spcPts val="1385"/>
              </a:spcBef>
              <a:tabLst>
                <a:tab pos="8507558" algn="l"/>
              </a:tabLst>
            </a:pPr>
            <a:r>
              <a:rPr sz="2100" b="1" dirty="0">
                <a:solidFill>
                  <a:srgbClr val="9A0033"/>
                </a:solidFill>
              </a:rPr>
              <a:t>head	</a:t>
            </a:r>
            <a:r>
              <a:rPr sz="2100" b="1" spc="-6" dirty="0">
                <a:solidFill>
                  <a:srgbClr val="9A0033"/>
                </a:solidFill>
              </a:rPr>
              <a:t>tail</a:t>
            </a:r>
            <a:endParaRPr sz="2100"/>
          </a:p>
        </p:txBody>
      </p:sp>
      <p:sp>
        <p:nvSpPr>
          <p:cNvPr id="46" name="object 46"/>
          <p:cNvSpPr/>
          <p:nvPr/>
        </p:nvSpPr>
        <p:spPr>
          <a:xfrm>
            <a:off x="10330257" y="3964383"/>
            <a:ext cx="656296" cy="492680"/>
          </a:xfrm>
          <a:custGeom>
            <a:avLst/>
            <a:gdLst/>
            <a:ahLst/>
            <a:cxnLst/>
            <a:rect l="l" t="t" r="r" b="b"/>
            <a:pathLst>
              <a:path w="490854" h="490854">
                <a:moveTo>
                  <a:pt x="490727" y="0"/>
                </a:moveTo>
                <a:lnTo>
                  <a:pt x="0" y="490727"/>
                </a:lnTo>
              </a:path>
            </a:pathLst>
          </a:custGeom>
          <a:ln w="38100">
            <a:solidFill>
              <a:srgbClr val="000080"/>
            </a:solidFill>
          </a:ln>
        </p:spPr>
        <p:txBody>
          <a:bodyPr wrap="square" lIns="0" tIns="0" rIns="0" bIns="0" rtlCol="0"/>
          <a:lstStyle/>
          <a:p>
            <a:endParaRPr/>
          </a:p>
        </p:txBody>
      </p:sp>
      <p:sp>
        <p:nvSpPr>
          <p:cNvPr id="47" name="object 47"/>
          <p:cNvSpPr/>
          <p:nvPr/>
        </p:nvSpPr>
        <p:spPr>
          <a:xfrm>
            <a:off x="10171321" y="4394219"/>
            <a:ext cx="243670" cy="182285"/>
          </a:xfrm>
          <a:custGeom>
            <a:avLst/>
            <a:gdLst/>
            <a:ahLst/>
            <a:cxnLst/>
            <a:rect l="l" t="t" r="r" b="b"/>
            <a:pathLst>
              <a:path w="182245" h="181610">
                <a:moveTo>
                  <a:pt x="182118" y="121157"/>
                </a:moveTo>
                <a:lnTo>
                  <a:pt x="60959" y="0"/>
                </a:lnTo>
                <a:lnTo>
                  <a:pt x="0" y="181355"/>
                </a:lnTo>
                <a:lnTo>
                  <a:pt x="182118" y="121157"/>
                </a:lnTo>
                <a:close/>
              </a:path>
            </a:pathLst>
          </a:custGeom>
          <a:solidFill>
            <a:srgbClr val="000080"/>
          </a:solidFill>
        </p:spPr>
        <p:txBody>
          <a:bodyPr wrap="square" lIns="0" tIns="0" rIns="0" bIns="0" rtlCol="0"/>
          <a:lstStyle/>
          <a:p>
            <a:endParaRPr/>
          </a:p>
        </p:txBody>
      </p:sp>
      <p:grpSp>
        <p:nvGrpSpPr>
          <p:cNvPr id="48" name="object 5"/>
          <p:cNvGrpSpPr>
            <a:grpSpLocks/>
          </p:cNvGrpSpPr>
          <p:nvPr/>
        </p:nvGrpSpPr>
        <p:grpSpPr bwMode="auto">
          <a:xfrm>
            <a:off x="0" y="0"/>
            <a:ext cx="12192000" cy="6858000"/>
            <a:chOff x="0" y="0"/>
            <a:chExt cx="16217900" cy="9118600"/>
          </a:xfrm>
        </p:grpSpPr>
        <p:sp>
          <p:nvSpPr>
            <p:cNvPr id="52" name="object 6"/>
            <p:cNvSpPr>
              <a:spLocks noChangeArrowheads="1"/>
            </p:cNvSpPr>
            <p:nvPr/>
          </p:nvSpPr>
          <p:spPr bwMode="auto">
            <a:xfrm>
              <a:off x="0" y="0"/>
              <a:ext cx="10033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3"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12" dirty="0">
                <a:solidFill>
                  <a:srgbClr val="A50021"/>
                </a:solidFill>
                <a:latin typeface="Arial"/>
                <a:cs typeface="Arial"/>
              </a:rPr>
              <a:t>Basic Operations </a:t>
            </a:r>
            <a:r>
              <a:rPr sz="3800" spc="-6" dirty="0">
                <a:solidFill>
                  <a:srgbClr val="A50021"/>
                </a:solidFill>
                <a:latin typeface="Arial"/>
                <a:cs typeface="Arial"/>
              </a:rPr>
              <a:t>on a</a:t>
            </a:r>
            <a:r>
              <a:rPr sz="3800" spc="-24" dirty="0">
                <a:solidFill>
                  <a:srgbClr val="A50021"/>
                </a:solidFill>
                <a:latin typeface="Arial"/>
                <a:cs typeface="Arial"/>
              </a:rPr>
              <a:t> </a:t>
            </a:r>
            <a:r>
              <a:rPr sz="3800" spc="-12" dirty="0">
                <a:solidFill>
                  <a:srgbClr val="A50021"/>
                </a:solidFill>
                <a:latin typeface="Arial"/>
                <a:cs typeface="Arial"/>
              </a:rPr>
              <a:t>List</a:t>
            </a:r>
            <a:endParaRPr sz="3800">
              <a:latin typeface="Arial"/>
              <a:cs typeface="Arial"/>
            </a:endParaRPr>
          </a:p>
        </p:txBody>
      </p:sp>
      <p:sp>
        <p:nvSpPr>
          <p:cNvPr id="3" name="object 3"/>
          <p:cNvSpPr txBox="1"/>
          <p:nvPr/>
        </p:nvSpPr>
        <p:spPr>
          <a:xfrm>
            <a:off x="1006264" y="1301800"/>
            <a:ext cx="7816974" cy="3055388"/>
          </a:xfrm>
          <a:prstGeom prst="rect">
            <a:avLst/>
          </a:prstGeom>
        </p:spPr>
        <p:txBody>
          <a:bodyPr vert="horz" wrap="square" lIns="0" tIns="117539" rIns="0" bIns="0" rtlCol="0">
            <a:spAutoFit/>
          </a:bodyPr>
          <a:lstStyle/>
          <a:p>
            <a:pPr marL="424658" indent="-410249">
              <a:spcBef>
                <a:spcPts val="926"/>
              </a:spcBef>
              <a:buFont typeface="Arial"/>
              <a:buChar char="•"/>
              <a:tabLst>
                <a:tab pos="424658" algn="l"/>
                <a:tab pos="425416" algn="l"/>
              </a:tabLst>
            </a:pPr>
            <a:r>
              <a:rPr sz="3300" b="1" dirty="0">
                <a:solidFill>
                  <a:srgbClr val="3333CC"/>
                </a:solidFill>
              </a:rPr>
              <a:t>Creating a</a:t>
            </a:r>
            <a:r>
              <a:rPr sz="3300" b="1" spc="-12" dirty="0">
                <a:solidFill>
                  <a:srgbClr val="3333CC"/>
                </a:solidFill>
              </a:rPr>
              <a:t> </a:t>
            </a:r>
            <a:r>
              <a:rPr sz="3300" b="1" dirty="0">
                <a:solidFill>
                  <a:srgbClr val="3333CC"/>
                </a:solidFill>
              </a:rPr>
              <a:t>list</a:t>
            </a:r>
            <a:endParaRPr sz="3300"/>
          </a:p>
          <a:p>
            <a:pPr marL="424658" indent="-410249">
              <a:spcBef>
                <a:spcPts val="812"/>
              </a:spcBef>
              <a:buFont typeface="Arial"/>
              <a:buChar char="•"/>
              <a:tabLst>
                <a:tab pos="424658" algn="l"/>
                <a:tab pos="425416" algn="l"/>
              </a:tabLst>
            </a:pPr>
            <a:r>
              <a:rPr sz="3300" b="1" dirty="0">
                <a:solidFill>
                  <a:srgbClr val="3333CC"/>
                </a:solidFill>
              </a:rPr>
              <a:t>Traversing the</a:t>
            </a:r>
            <a:r>
              <a:rPr sz="3300" b="1" spc="-12" dirty="0">
                <a:solidFill>
                  <a:srgbClr val="3333CC"/>
                </a:solidFill>
              </a:rPr>
              <a:t> </a:t>
            </a:r>
            <a:r>
              <a:rPr sz="3300" b="1" dirty="0">
                <a:solidFill>
                  <a:srgbClr val="3333CC"/>
                </a:solidFill>
              </a:rPr>
              <a:t>list</a:t>
            </a:r>
            <a:endParaRPr sz="3300"/>
          </a:p>
          <a:p>
            <a:pPr marL="424658" indent="-410249">
              <a:spcBef>
                <a:spcPts val="806"/>
              </a:spcBef>
              <a:buFont typeface="Arial"/>
              <a:buChar char="•"/>
              <a:tabLst>
                <a:tab pos="424658" algn="l"/>
                <a:tab pos="425416" algn="l"/>
              </a:tabLst>
            </a:pPr>
            <a:r>
              <a:rPr sz="3300" b="1" spc="-6" dirty="0">
                <a:solidFill>
                  <a:srgbClr val="3333CC"/>
                </a:solidFill>
              </a:rPr>
              <a:t>Inserting an item in the</a:t>
            </a:r>
            <a:r>
              <a:rPr sz="3300" b="1" spc="-30" dirty="0">
                <a:solidFill>
                  <a:srgbClr val="3333CC"/>
                </a:solidFill>
              </a:rPr>
              <a:t> </a:t>
            </a:r>
            <a:r>
              <a:rPr sz="3300" b="1" spc="-6" dirty="0">
                <a:solidFill>
                  <a:srgbClr val="3333CC"/>
                </a:solidFill>
              </a:rPr>
              <a:t>list</a:t>
            </a:r>
            <a:endParaRPr sz="3300"/>
          </a:p>
          <a:p>
            <a:pPr marL="424658" indent="-410249">
              <a:spcBef>
                <a:spcPts val="812"/>
              </a:spcBef>
              <a:buFont typeface="Arial"/>
              <a:buChar char="•"/>
              <a:tabLst>
                <a:tab pos="424658" algn="l"/>
                <a:tab pos="425416" algn="l"/>
              </a:tabLst>
            </a:pPr>
            <a:r>
              <a:rPr sz="3300" b="1" dirty="0">
                <a:solidFill>
                  <a:srgbClr val="3333CC"/>
                </a:solidFill>
              </a:rPr>
              <a:t>Deleting an item from the</a:t>
            </a:r>
            <a:r>
              <a:rPr sz="3300" b="1" spc="-42" dirty="0">
                <a:solidFill>
                  <a:srgbClr val="3333CC"/>
                </a:solidFill>
              </a:rPr>
              <a:t> </a:t>
            </a:r>
            <a:r>
              <a:rPr sz="3300" b="1" dirty="0">
                <a:solidFill>
                  <a:srgbClr val="3333CC"/>
                </a:solidFill>
              </a:rPr>
              <a:t>list</a:t>
            </a:r>
            <a:endParaRPr sz="3300"/>
          </a:p>
          <a:p>
            <a:pPr marL="424658" indent="-410249">
              <a:spcBef>
                <a:spcPts val="812"/>
              </a:spcBef>
              <a:buFont typeface="Arial"/>
              <a:buChar char="•"/>
              <a:tabLst>
                <a:tab pos="424658" algn="l"/>
                <a:tab pos="425416" algn="l"/>
              </a:tabLst>
            </a:pPr>
            <a:r>
              <a:rPr sz="3300" b="1" dirty="0">
                <a:solidFill>
                  <a:srgbClr val="3333CC"/>
                </a:solidFill>
              </a:rPr>
              <a:t>Concatenating two lists into</a:t>
            </a:r>
            <a:r>
              <a:rPr sz="3300" b="1" spc="-107" dirty="0">
                <a:solidFill>
                  <a:srgbClr val="3333CC"/>
                </a:solidFill>
              </a:rPr>
              <a:t> </a:t>
            </a:r>
            <a:r>
              <a:rPr sz="3300" b="1" dirty="0">
                <a:solidFill>
                  <a:srgbClr val="3333CC"/>
                </a:solidFill>
              </a:rPr>
              <a:t>one</a:t>
            </a:r>
            <a:endParaRPr sz="3300"/>
          </a:p>
        </p:txBody>
      </p:sp>
      <p:grpSp>
        <p:nvGrpSpPr>
          <p:cNvPr id="4" name="object 5"/>
          <p:cNvGrpSpPr>
            <a:grpSpLocks/>
          </p:cNvGrpSpPr>
          <p:nvPr/>
        </p:nvGrpSpPr>
        <p:grpSpPr bwMode="auto">
          <a:xfrm>
            <a:off x="0" y="0"/>
            <a:ext cx="12192000" cy="6858000"/>
            <a:chOff x="0" y="0"/>
            <a:chExt cx="16217900" cy="9118600"/>
          </a:xfrm>
        </p:grpSpPr>
        <p:sp>
          <p:nvSpPr>
            <p:cNvPr id="8"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6" dirty="0">
                <a:solidFill>
                  <a:srgbClr val="A50021"/>
                </a:solidFill>
                <a:latin typeface="Arial"/>
                <a:cs typeface="Arial"/>
              </a:rPr>
              <a:t>List is an </a:t>
            </a:r>
            <a:r>
              <a:rPr sz="3800" spc="-12" dirty="0">
                <a:solidFill>
                  <a:srgbClr val="A50021"/>
                </a:solidFill>
                <a:latin typeface="Arial"/>
                <a:cs typeface="Arial"/>
              </a:rPr>
              <a:t>Abstract Data Type</a:t>
            </a:r>
            <a:endParaRPr sz="3800">
              <a:latin typeface="Arial"/>
              <a:cs typeface="Arial"/>
            </a:endParaRPr>
          </a:p>
        </p:txBody>
      </p:sp>
      <p:sp>
        <p:nvSpPr>
          <p:cNvPr id="3" name="object 3"/>
          <p:cNvSpPr txBox="1"/>
          <p:nvPr/>
        </p:nvSpPr>
        <p:spPr>
          <a:xfrm>
            <a:off x="1006264" y="1302551"/>
            <a:ext cx="10455744" cy="5688677"/>
          </a:xfrm>
          <a:prstGeom prst="rect">
            <a:avLst/>
          </a:prstGeom>
        </p:spPr>
        <p:txBody>
          <a:bodyPr vert="horz" wrap="square" lIns="0" tIns="116781" rIns="0" bIns="0" rtlCol="0">
            <a:spAutoFit/>
          </a:bodyPr>
          <a:lstStyle/>
          <a:p>
            <a:pPr marL="424658" indent="-410249">
              <a:spcBef>
                <a:spcPts val="920"/>
              </a:spcBef>
              <a:buFont typeface="Arial"/>
              <a:buChar char="•"/>
              <a:tabLst>
                <a:tab pos="424658" algn="l"/>
                <a:tab pos="425416" algn="l"/>
              </a:tabLst>
            </a:pPr>
            <a:r>
              <a:rPr sz="3300" b="1" dirty="0">
                <a:solidFill>
                  <a:srgbClr val="3333CC"/>
                </a:solidFill>
              </a:rPr>
              <a:t>What is an abstract data</a:t>
            </a:r>
            <a:r>
              <a:rPr sz="3300" b="1" spc="-18" dirty="0">
                <a:solidFill>
                  <a:srgbClr val="3333CC"/>
                </a:solidFill>
              </a:rPr>
              <a:t> </a:t>
            </a:r>
            <a:r>
              <a:rPr sz="3300" b="1" dirty="0">
                <a:solidFill>
                  <a:srgbClr val="3333CC"/>
                </a:solidFill>
              </a:rPr>
              <a:t>type?</a:t>
            </a:r>
            <a:endParaRPr sz="3300"/>
          </a:p>
          <a:p>
            <a:pPr marL="902397" lvl="1" indent="-342759">
              <a:spcBef>
                <a:spcPts val="687"/>
              </a:spcBef>
              <a:buFont typeface="Arial"/>
              <a:buChar char="–"/>
              <a:tabLst>
                <a:tab pos="903156" algn="l"/>
              </a:tabLst>
            </a:pPr>
            <a:r>
              <a:rPr sz="2900" b="1" spc="-6" dirty="0">
                <a:solidFill>
                  <a:srgbClr val="336500"/>
                </a:solidFill>
              </a:rPr>
              <a:t>It is a data type defined by the</a:t>
            </a:r>
            <a:r>
              <a:rPr sz="2900" b="1" spc="-30" dirty="0">
                <a:solidFill>
                  <a:srgbClr val="336500"/>
                </a:solidFill>
              </a:rPr>
              <a:t> </a:t>
            </a:r>
            <a:r>
              <a:rPr sz="2900" b="1" spc="-6" dirty="0">
                <a:solidFill>
                  <a:srgbClr val="336500"/>
                </a:solidFill>
              </a:rPr>
              <a:t>user.</a:t>
            </a:r>
            <a:endParaRPr sz="2900"/>
          </a:p>
          <a:p>
            <a:pPr marL="902397" marR="280577" lvl="1" indent="-342001">
              <a:spcBef>
                <a:spcPts val="681"/>
              </a:spcBef>
              <a:buFont typeface="Arial"/>
              <a:buChar char="–"/>
              <a:tabLst>
                <a:tab pos="903156" algn="l"/>
              </a:tabLst>
            </a:pPr>
            <a:r>
              <a:rPr sz="2900" b="1" spc="-6" dirty="0">
                <a:solidFill>
                  <a:srgbClr val="336500"/>
                </a:solidFill>
              </a:rPr>
              <a:t>Typically more complex than simple data </a:t>
            </a:r>
            <a:r>
              <a:rPr sz="2900" b="1" spc="-12" dirty="0">
                <a:solidFill>
                  <a:srgbClr val="336500"/>
                </a:solidFill>
              </a:rPr>
              <a:t>types  </a:t>
            </a:r>
            <a:r>
              <a:rPr sz="2900" b="1" spc="-6" dirty="0">
                <a:solidFill>
                  <a:srgbClr val="336500"/>
                </a:solidFill>
              </a:rPr>
              <a:t>like </a:t>
            </a:r>
            <a:r>
              <a:rPr sz="2900" b="1" i="1" spc="-6" dirty="0">
                <a:solidFill>
                  <a:srgbClr val="9A3300"/>
                </a:solidFill>
              </a:rPr>
              <a:t>int</a:t>
            </a:r>
            <a:r>
              <a:rPr sz="2900" b="1" spc="-6" dirty="0">
                <a:solidFill>
                  <a:srgbClr val="336500"/>
                </a:solidFill>
              </a:rPr>
              <a:t>, </a:t>
            </a:r>
            <a:r>
              <a:rPr sz="2900" b="1" i="1" spc="-6" dirty="0">
                <a:solidFill>
                  <a:srgbClr val="9A3300"/>
                </a:solidFill>
              </a:rPr>
              <a:t>float</a:t>
            </a:r>
            <a:r>
              <a:rPr sz="2900" b="1" spc="-6" dirty="0">
                <a:solidFill>
                  <a:srgbClr val="336500"/>
                </a:solidFill>
              </a:rPr>
              <a:t>,</a:t>
            </a:r>
            <a:r>
              <a:rPr sz="2900" b="1" spc="-12" dirty="0">
                <a:solidFill>
                  <a:srgbClr val="336500"/>
                </a:solidFill>
              </a:rPr>
              <a:t> </a:t>
            </a:r>
            <a:r>
              <a:rPr sz="2900" b="1" spc="-6" dirty="0">
                <a:solidFill>
                  <a:srgbClr val="336500"/>
                </a:solidFill>
              </a:rPr>
              <a:t>etc.</a:t>
            </a:r>
            <a:endParaRPr sz="2900"/>
          </a:p>
          <a:p>
            <a:pPr marL="424658" indent="-410249">
              <a:spcBef>
                <a:spcPts val="794"/>
              </a:spcBef>
              <a:buFont typeface="Arial"/>
              <a:buChar char="•"/>
              <a:tabLst>
                <a:tab pos="424658" algn="l"/>
                <a:tab pos="425416" algn="l"/>
              </a:tabLst>
            </a:pPr>
            <a:r>
              <a:rPr sz="3300" b="1" dirty="0">
                <a:solidFill>
                  <a:srgbClr val="3333CC"/>
                </a:solidFill>
              </a:rPr>
              <a:t>Why</a:t>
            </a:r>
            <a:r>
              <a:rPr sz="3300" b="1" spc="-6" dirty="0">
                <a:solidFill>
                  <a:srgbClr val="3333CC"/>
                </a:solidFill>
              </a:rPr>
              <a:t> </a:t>
            </a:r>
            <a:r>
              <a:rPr sz="3300" b="1" dirty="0">
                <a:solidFill>
                  <a:srgbClr val="3333CC"/>
                </a:solidFill>
              </a:rPr>
              <a:t>abstract?</a:t>
            </a:r>
            <a:endParaRPr sz="3300"/>
          </a:p>
          <a:p>
            <a:pPr marL="902397" marR="1149609" lvl="1" indent="-342001">
              <a:spcBef>
                <a:spcPts val="687"/>
              </a:spcBef>
              <a:buFont typeface="Arial"/>
              <a:buChar char="–"/>
              <a:tabLst>
                <a:tab pos="903156" algn="l"/>
              </a:tabLst>
            </a:pPr>
            <a:r>
              <a:rPr sz="2900" b="1" spc="-6" dirty="0">
                <a:solidFill>
                  <a:srgbClr val="336500"/>
                </a:solidFill>
              </a:rPr>
              <a:t>Because details of the implementation </a:t>
            </a:r>
            <a:r>
              <a:rPr sz="2900" b="1" spc="-12" dirty="0">
                <a:solidFill>
                  <a:srgbClr val="336500"/>
                </a:solidFill>
              </a:rPr>
              <a:t>are </a:t>
            </a:r>
            <a:r>
              <a:rPr sz="2900" b="1" spc="-12" dirty="0">
                <a:solidFill>
                  <a:srgbClr val="CC0000"/>
                </a:solidFill>
              </a:rPr>
              <a:t> </a:t>
            </a:r>
            <a:r>
              <a:rPr sz="2900" b="1" spc="-6" dirty="0">
                <a:solidFill>
                  <a:srgbClr val="CC0000"/>
                </a:solidFill>
              </a:rPr>
              <a:t>hidden</a:t>
            </a:r>
            <a:r>
              <a:rPr sz="2900" b="1" spc="-6" dirty="0">
                <a:solidFill>
                  <a:srgbClr val="336500"/>
                </a:solidFill>
              </a:rPr>
              <a:t>.</a:t>
            </a:r>
            <a:endParaRPr sz="2900"/>
          </a:p>
          <a:p>
            <a:pPr marL="902397" marR="709785" lvl="1" indent="-342001">
              <a:spcBef>
                <a:spcPts val="675"/>
              </a:spcBef>
              <a:buFont typeface="Arial"/>
              <a:buChar char="–"/>
              <a:tabLst>
                <a:tab pos="903156" algn="l"/>
              </a:tabLst>
            </a:pPr>
            <a:r>
              <a:rPr sz="2900" b="1" spc="-6" dirty="0">
                <a:solidFill>
                  <a:srgbClr val="336500"/>
                </a:solidFill>
              </a:rPr>
              <a:t>When you do some operation on the list, </a:t>
            </a:r>
            <a:r>
              <a:rPr sz="2900" b="1" spc="-12" dirty="0">
                <a:solidFill>
                  <a:srgbClr val="336500"/>
                </a:solidFill>
              </a:rPr>
              <a:t>say  </a:t>
            </a:r>
            <a:r>
              <a:rPr sz="2900" b="1" spc="-6" dirty="0">
                <a:solidFill>
                  <a:srgbClr val="336500"/>
                </a:solidFill>
              </a:rPr>
              <a:t>insert an element, you just call a</a:t>
            </a:r>
            <a:r>
              <a:rPr sz="2900" b="1" spc="-54" dirty="0">
                <a:solidFill>
                  <a:srgbClr val="336500"/>
                </a:solidFill>
              </a:rPr>
              <a:t> </a:t>
            </a:r>
            <a:r>
              <a:rPr sz="2900" b="1" spc="-6" dirty="0">
                <a:solidFill>
                  <a:srgbClr val="336500"/>
                </a:solidFill>
              </a:rPr>
              <a:t>function.</a:t>
            </a:r>
            <a:endParaRPr sz="2900"/>
          </a:p>
          <a:p>
            <a:pPr marL="902397" marR="6067" lvl="1" indent="-342001">
              <a:spcBef>
                <a:spcPts val="675"/>
              </a:spcBef>
              <a:buFont typeface="Arial"/>
              <a:buChar char="–"/>
              <a:tabLst>
                <a:tab pos="903156" algn="l"/>
              </a:tabLst>
            </a:pPr>
            <a:r>
              <a:rPr sz="2900" b="1" spc="-6" dirty="0">
                <a:solidFill>
                  <a:srgbClr val="336500"/>
                </a:solidFill>
              </a:rPr>
              <a:t>Details of how the list is implemented or how the  insert function is written is no longer</a:t>
            </a:r>
            <a:r>
              <a:rPr sz="2900" b="1" spc="-54" dirty="0">
                <a:solidFill>
                  <a:srgbClr val="336500"/>
                </a:solidFill>
              </a:rPr>
              <a:t> </a:t>
            </a:r>
            <a:r>
              <a:rPr sz="2900" b="1" spc="-6" dirty="0">
                <a:solidFill>
                  <a:srgbClr val="336500"/>
                </a:solidFill>
              </a:rPr>
              <a:t>required.</a:t>
            </a:r>
            <a:endParaRPr sz="2900"/>
          </a:p>
        </p:txBody>
      </p:sp>
      <p:grpSp>
        <p:nvGrpSpPr>
          <p:cNvPr id="4" name="object 5"/>
          <p:cNvGrpSpPr>
            <a:grpSpLocks/>
          </p:cNvGrpSpPr>
          <p:nvPr/>
        </p:nvGrpSpPr>
        <p:grpSpPr bwMode="auto">
          <a:xfrm>
            <a:off x="0" y="0"/>
            <a:ext cx="12192000" cy="6858000"/>
            <a:chOff x="0" y="0"/>
            <a:chExt cx="16217900" cy="9118600"/>
          </a:xfrm>
        </p:grpSpPr>
        <p:sp>
          <p:nvSpPr>
            <p:cNvPr id="8"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12" dirty="0">
                <a:solidFill>
                  <a:srgbClr val="A50021"/>
                </a:solidFill>
                <a:latin typeface="Arial"/>
                <a:cs typeface="Arial"/>
              </a:rPr>
              <a:t>Conceptual Idea</a:t>
            </a:r>
            <a:endParaRPr sz="3800">
              <a:latin typeface="Arial"/>
              <a:cs typeface="Arial"/>
            </a:endParaRPr>
          </a:p>
        </p:txBody>
      </p:sp>
      <p:sp>
        <p:nvSpPr>
          <p:cNvPr id="3" name="object 3"/>
          <p:cNvSpPr/>
          <p:nvPr/>
        </p:nvSpPr>
        <p:spPr>
          <a:xfrm>
            <a:off x="4873404" y="2052301"/>
            <a:ext cx="3565905" cy="3518230"/>
          </a:xfrm>
          <a:custGeom>
            <a:avLst/>
            <a:gdLst/>
            <a:ahLst/>
            <a:cxnLst/>
            <a:rect l="l" t="t" r="r" b="b"/>
            <a:pathLst>
              <a:path w="2667000" h="3505200">
                <a:moveTo>
                  <a:pt x="2667000" y="3067049"/>
                </a:moveTo>
                <a:lnTo>
                  <a:pt x="2667000" y="438149"/>
                </a:lnTo>
                <a:lnTo>
                  <a:pt x="2665265" y="415573"/>
                </a:lnTo>
                <a:lnTo>
                  <a:pt x="2651644" y="371347"/>
                </a:lnTo>
                <a:lnTo>
                  <a:pt x="2625041" y="328538"/>
                </a:lnTo>
                <a:lnTo>
                  <a:pt x="2586126" y="287366"/>
                </a:lnTo>
                <a:lnTo>
                  <a:pt x="2535567" y="248048"/>
                </a:lnTo>
                <a:lnTo>
                  <a:pt x="2474033" y="210805"/>
                </a:lnTo>
                <a:lnTo>
                  <a:pt x="2439359" y="193030"/>
                </a:lnTo>
                <a:lnTo>
                  <a:pt x="2402193" y="175855"/>
                </a:lnTo>
                <a:lnTo>
                  <a:pt x="2362616" y="159307"/>
                </a:lnTo>
                <a:lnTo>
                  <a:pt x="2320714" y="143415"/>
                </a:lnTo>
                <a:lnTo>
                  <a:pt x="2276570" y="128206"/>
                </a:lnTo>
                <a:lnTo>
                  <a:pt x="2230267" y="113707"/>
                </a:lnTo>
                <a:lnTo>
                  <a:pt x="2181888" y="99944"/>
                </a:lnTo>
                <a:lnTo>
                  <a:pt x="2131518" y="86947"/>
                </a:lnTo>
                <a:lnTo>
                  <a:pt x="2079240" y="74741"/>
                </a:lnTo>
                <a:lnTo>
                  <a:pt x="2025138" y="63355"/>
                </a:lnTo>
                <a:lnTo>
                  <a:pt x="1969294" y="52815"/>
                </a:lnTo>
                <a:lnTo>
                  <a:pt x="1911794" y="43149"/>
                </a:lnTo>
                <a:lnTo>
                  <a:pt x="1852719" y="34385"/>
                </a:lnTo>
                <a:lnTo>
                  <a:pt x="1792155" y="26549"/>
                </a:lnTo>
                <a:lnTo>
                  <a:pt x="1730184" y="19669"/>
                </a:lnTo>
                <a:lnTo>
                  <a:pt x="1666889" y="13773"/>
                </a:lnTo>
                <a:lnTo>
                  <a:pt x="1602356" y="8888"/>
                </a:lnTo>
                <a:lnTo>
                  <a:pt x="1536667" y="5040"/>
                </a:lnTo>
                <a:lnTo>
                  <a:pt x="1469905" y="2258"/>
                </a:lnTo>
                <a:lnTo>
                  <a:pt x="1402155" y="569"/>
                </a:lnTo>
                <a:lnTo>
                  <a:pt x="1333500" y="0"/>
                </a:lnTo>
                <a:lnTo>
                  <a:pt x="1264844" y="569"/>
                </a:lnTo>
                <a:lnTo>
                  <a:pt x="1197094" y="2258"/>
                </a:lnTo>
                <a:lnTo>
                  <a:pt x="1130332" y="5040"/>
                </a:lnTo>
                <a:lnTo>
                  <a:pt x="1064643" y="8888"/>
                </a:lnTo>
                <a:lnTo>
                  <a:pt x="1000110" y="13773"/>
                </a:lnTo>
                <a:lnTo>
                  <a:pt x="936815" y="19669"/>
                </a:lnTo>
                <a:lnTo>
                  <a:pt x="874844" y="26549"/>
                </a:lnTo>
                <a:lnTo>
                  <a:pt x="814280" y="34385"/>
                </a:lnTo>
                <a:lnTo>
                  <a:pt x="755205" y="43149"/>
                </a:lnTo>
                <a:lnTo>
                  <a:pt x="697705" y="52815"/>
                </a:lnTo>
                <a:lnTo>
                  <a:pt x="641861" y="63355"/>
                </a:lnTo>
                <a:lnTo>
                  <a:pt x="587759" y="74741"/>
                </a:lnTo>
                <a:lnTo>
                  <a:pt x="535481" y="86947"/>
                </a:lnTo>
                <a:lnTo>
                  <a:pt x="485111" y="99944"/>
                </a:lnTo>
                <a:lnTo>
                  <a:pt x="436732" y="113707"/>
                </a:lnTo>
                <a:lnTo>
                  <a:pt x="390429" y="128206"/>
                </a:lnTo>
                <a:lnTo>
                  <a:pt x="346285" y="143415"/>
                </a:lnTo>
                <a:lnTo>
                  <a:pt x="304383" y="159307"/>
                </a:lnTo>
                <a:lnTo>
                  <a:pt x="264806" y="175855"/>
                </a:lnTo>
                <a:lnTo>
                  <a:pt x="227640" y="193030"/>
                </a:lnTo>
                <a:lnTo>
                  <a:pt x="192966" y="210805"/>
                </a:lnTo>
                <a:lnTo>
                  <a:pt x="131432" y="248048"/>
                </a:lnTo>
                <a:lnTo>
                  <a:pt x="80873" y="287366"/>
                </a:lnTo>
                <a:lnTo>
                  <a:pt x="41958" y="328538"/>
                </a:lnTo>
                <a:lnTo>
                  <a:pt x="15355" y="371347"/>
                </a:lnTo>
                <a:lnTo>
                  <a:pt x="1734" y="415573"/>
                </a:lnTo>
                <a:lnTo>
                  <a:pt x="0" y="438149"/>
                </a:lnTo>
                <a:lnTo>
                  <a:pt x="0" y="3067050"/>
                </a:lnTo>
                <a:lnTo>
                  <a:pt x="6880" y="3111903"/>
                </a:lnTo>
                <a:lnTo>
                  <a:pt x="27076" y="3155447"/>
                </a:lnTo>
                <a:lnTo>
                  <a:pt x="59918" y="3197465"/>
                </a:lnTo>
                <a:lnTo>
                  <a:pt x="104739" y="3237738"/>
                </a:lnTo>
                <a:lnTo>
                  <a:pt x="160869" y="3276045"/>
                </a:lnTo>
                <a:lnTo>
                  <a:pt x="227640" y="3312169"/>
                </a:lnTo>
                <a:lnTo>
                  <a:pt x="264806" y="3329344"/>
                </a:lnTo>
                <a:lnTo>
                  <a:pt x="304383" y="3345892"/>
                </a:lnTo>
                <a:lnTo>
                  <a:pt x="346285" y="3361784"/>
                </a:lnTo>
                <a:lnTo>
                  <a:pt x="390429" y="3376993"/>
                </a:lnTo>
                <a:lnTo>
                  <a:pt x="436732" y="3391492"/>
                </a:lnTo>
                <a:lnTo>
                  <a:pt x="485111" y="3405255"/>
                </a:lnTo>
                <a:lnTo>
                  <a:pt x="535481" y="3418252"/>
                </a:lnTo>
                <a:lnTo>
                  <a:pt x="587759" y="3430458"/>
                </a:lnTo>
                <a:lnTo>
                  <a:pt x="641861" y="3441844"/>
                </a:lnTo>
                <a:lnTo>
                  <a:pt x="697705" y="3452384"/>
                </a:lnTo>
                <a:lnTo>
                  <a:pt x="755205" y="3462050"/>
                </a:lnTo>
                <a:lnTo>
                  <a:pt x="814280" y="3470814"/>
                </a:lnTo>
                <a:lnTo>
                  <a:pt x="874844" y="3478650"/>
                </a:lnTo>
                <a:lnTo>
                  <a:pt x="936815" y="3485530"/>
                </a:lnTo>
                <a:lnTo>
                  <a:pt x="1000110" y="3491426"/>
                </a:lnTo>
                <a:lnTo>
                  <a:pt x="1064643" y="3496311"/>
                </a:lnTo>
                <a:lnTo>
                  <a:pt x="1130332" y="3500159"/>
                </a:lnTo>
                <a:lnTo>
                  <a:pt x="1197094" y="3502941"/>
                </a:lnTo>
                <a:lnTo>
                  <a:pt x="1264844" y="3504630"/>
                </a:lnTo>
                <a:lnTo>
                  <a:pt x="1333500" y="3505200"/>
                </a:lnTo>
                <a:lnTo>
                  <a:pt x="1402155" y="3504630"/>
                </a:lnTo>
                <a:lnTo>
                  <a:pt x="1469905" y="3502941"/>
                </a:lnTo>
                <a:lnTo>
                  <a:pt x="1536667" y="3500159"/>
                </a:lnTo>
                <a:lnTo>
                  <a:pt x="1602356" y="3496311"/>
                </a:lnTo>
                <a:lnTo>
                  <a:pt x="1666889" y="3491426"/>
                </a:lnTo>
                <a:lnTo>
                  <a:pt x="1730184" y="3485530"/>
                </a:lnTo>
                <a:lnTo>
                  <a:pt x="1792155" y="3478650"/>
                </a:lnTo>
                <a:lnTo>
                  <a:pt x="1852719" y="3470814"/>
                </a:lnTo>
                <a:lnTo>
                  <a:pt x="1911794" y="3462050"/>
                </a:lnTo>
                <a:lnTo>
                  <a:pt x="1969294" y="3452384"/>
                </a:lnTo>
                <a:lnTo>
                  <a:pt x="2025138" y="3441844"/>
                </a:lnTo>
                <a:lnTo>
                  <a:pt x="2079240" y="3430458"/>
                </a:lnTo>
                <a:lnTo>
                  <a:pt x="2131518" y="3418252"/>
                </a:lnTo>
                <a:lnTo>
                  <a:pt x="2181888" y="3405255"/>
                </a:lnTo>
                <a:lnTo>
                  <a:pt x="2230267" y="3391492"/>
                </a:lnTo>
                <a:lnTo>
                  <a:pt x="2276570" y="3376993"/>
                </a:lnTo>
                <a:lnTo>
                  <a:pt x="2320714" y="3361784"/>
                </a:lnTo>
                <a:lnTo>
                  <a:pt x="2362616" y="3345892"/>
                </a:lnTo>
                <a:lnTo>
                  <a:pt x="2402193" y="3329344"/>
                </a:lnTo>
                <a:lnTo>
                  <a:pt x="2439359" y="3312169"/>
                </a:lnTo>
                <a:lnTo>
                  <a:pt x="2474033" y="3294394"/>
                </a:lnTo>
                <a:lnTo>
                  <a:pt x="2535567" y="3257151"/>
                </a:lnTo>
                <a:lnTo>
                  <a:pt x="2586126" y="3217833"/>
                </a:lnTo>
                <a:lnTo>
                  <a:pt x="2625041" y="3176661"/>
                </a:lnTo>
                <a:lnTo>
                  <a:pt x="2651644" y="3133852"/>
                </a:lnTo>
                <a:lnTo>
                  <a:pt x="2665265" y="3089626"/>
                </a:lnTo>
                <a:lnTo>
                  <a:pt x="2667000" y="3067049"/>
                </a:lnTo>
                <a:close/>
              </a:path>
            </a:pathLst>
          </a:custGeom>
          <a:solidFill>
            <a:srgbClr val="CCFFFF"/>
          </a:solidFill>
        </p:spPr>
        <p:txBody>
          <a:bodyPr wrap="square" lIns="0" tIns="0" rIns="0" bIns="0" rtlCol="0"/>
          <a:lstStyle/>
          <a:p>
            <a:endParaRPr/>
          </a:p>
        </p:txBody>
      </p:sp>
      <p:sp>
        <p:nvSpPr>
          <p:cNvPr id="4" name="object 4"/>
          <p:cNvSpPr/>
          <p:nvPr/>
        </p:nvSpPr>
        <p:spPr>
          <a:xfrm>
            <a:off x="4873404" y="2052301"/>
            <a:ext cx="3565905" cy="879558"/>
          </a:xfrm>
          <a:custGeom>
            <a:avLst/>
            <a:gdLst/>
            <a:ahLst/>
            <a:cxnLst/>
            <a:rect l="l" t="t" r="r" b="b"/>
            <a:pathLst>
              <a:path w="2667000" h="876300">
                <a:moveTo>
                  <a:pt x="2667000" y="438149"/>
                </a:moveTo>
                <a:lnTo>
                  <a:pt x="2660119" y="393296"/>
                </a:lnTo>
                <a:lnTo>
                  <a:pt x="2639923" y="349752"/>
                </a:lnTo>
                <a:lnTo>
                  <a:pt x="2607081" y="307734"/>
                </a:lnTo>
                <a:lnTo>
                  <a:pt x="2562260" y="267461"/>
                </a:lnTo>
                <a:lnTo>
                  <a:pt x="2506130" y="229154"/>
                </a:lnTo>
                <a:lnTo>
                  <a:pt x="2439359" y="193030"/>
                </a:lnTo>
                <a:lnTo>
                  <a:pt x="2402193" y="175855"/>
                </a:lnTo>
                <a:lnTo>
                  <a:pt x="2362616" y="159307"/>
                </a:lnTo>
                <a:lnTo>
                  <a:pt x="2320714" y="143415"/>
                </a:lnTo>
                <a:lnTo>
                  <a:pt x="2276570" y="128206"/>
                </a:lnTo>
                <a:lnTo>
                  <a:pt x="2230267" y="113707"/>
                </a:lnTo>
                <a:lnTo>
                  <a:pt x="2181888" y="99944"/>
                </a:lnTo>
                <a:lnTo>
                  <a:pt x="2131518" y="86947"/>
                </a:lnTo>
                <a:lnTo>
                  <a:pt x="2079240" y="74741"/>
                </a:lnTo>
                <a:lnTo>
                  <a:pt x="2025138" y="63355"/>
                </a:lnTo>
                <a:lnTo>
                  <a:pt x="1969294" y="52815"/>
                </a:lnTo>
                <a:lnTo>
                  <a:pt x="1911794" y="43149"/>
                </a:lnTo>
                <a:lnTo>
                  <a:pt x="1852719" y="34385"/>
                </a:lnTo>
                <a:lnTo>
                  <a:pt x="1792155" y="26549"/>
                </a:lnTo>
                <a:lnTo>
                  <a:pt x="1730184" y="19669"/>
                </a:lnTo>
                <a:lnTo>
                  <a:pt x="1666889" y="13773"/>
                </a:lnTo>
                <a:lnTo>
                  <a:pt x="1602356" y="8888"/>
                </a:lnTo>
                <a:lnTo>
                  <a:pt x="1536667" y="5040"/>
                </a:lnTo>
                <a:lnTo>
                  <a:pt x="1469905" y="2258"/>
                </a:lnTo>
                <a:lnTo>
                  <a:pt x="1402155" y="569"/>
                </a:lnTo>
                <a:lnTo>
                  <a:pt x="1333500" y="0"/>
                </a:lnTo>
                <a:lnTo>
                  <a:pt x="1264844" y="569"/>
                </a:lnTo>
                <a:lnTo>
                  <a:pt x="1197094" y="2258"/>
                </a:lnTo>
                <a:lnTo>
                  <a:pt x="1130332" y="5040"/>
                </a:lnTo>
                <a:lnTo>
                  <a:pt x="1064643" y="8888"/>
                </a:lnTo>
                <a:lnTo>
                  <a:pt x="1000110" y="13773"/>
                </a:lnTo>
                <a:lnTo>
                  <a:pt x="936815" y="19669"/>
                </a:lnTo>
                <a:lnTo>
                  <a:pt x="874844" y="26549"/>
                </a:lnTo>
                <a:lnTo>
                  <a:pt x="814280" y="34385"/>
                </a:lnTo>
                <a:lnTo>
                  <a:pt x="755205" y="43149"/>
                </a:lnTo>
                <a:lnTo>
                  <a:pt x="697705" y="52815"/>
                </a:lnTo>
                <a:lnTo>
                  <a:pt x="641861" y="63355"/>
                </a:lnTo>
                <a:lnTo>
                  <a:pt x="587759" y="74741"/>
                </a:lnTo>
                <a:lnTo>
                  <a:pt x="535481" y="86947"/>
                </a:lnTo>
                <a:lnTo>
                  <a:pt x="485111" y="99944"/>
                </a:lnTo>
                <a:lnTo>
                  <a:pt x="436732" y="113707"/>
                </a:lnTo>
                <a:lnTo>
                  <a:pt x="390429" y="128206"/>
                </a:lnTo>
                <a:lnTo>
                  <a:pt x="346285" y="143415"/>
                </a:lnTo>
                <a:lnTo>
                  <a:pt x="304383" y="159307"/>
                </a:lnTo>
                <a:lnTo>
                  <a:pt x="264806" y="175855"/>
                </a:lnTo>
                <a:lnTo>
                  <a:pt x="227640" y="193030"/>
                </a:lnTo>
                <a:lnTo>
                  <a:pt x="192966" y="210805"/>
                </a:lnTo>
                <a:lnTo>
                  <a:pt x="131432" y="248048"/>
                </a:lnTo>
                <a:lnTo>
                  <a:pt x="80873" y="287366"/>
                </a:lnTo>
                <a:lnTo>
                  <a:pt x="41958" y="328538"/>
                </a:lnTo>
                <a:lnTo>
                  <a:pt x="15355" y="371347"/>
                </a:lnTo>
                <a:lnTo>
                  <a:pt x="1734" y="415573"/>
                </a:lnTo>
                <a:lnTo>
                  <a:pt x="0" y="438149"/>
                </a:lnTo>
                <a:lnTo>
                  <a:pt x="1734" y="460726"/>
                </a:lnTo>
                <a:lnTo>
                  <a:pt x="15355" y="504952"/>
                </a:lnTo>
                <a:lnTo>
                  <a:pt x="41958" y="547761"/>
                </a:lnTo>
                <a:lnTo>
                  <a:pt x="80873" y="588933"/>
                </a:lnTo>
                <a:lnTo>
                  <a:pt x="131432" y="628251"/>
                </a:lnTo>
                <a:lnTo>
                  <a:pt x="192966" y="665494"/>
                </a:lnTo>
                <a:lnTo>
                  <a:pt x="227640" y="683269"/>
                </a:lnTo>
                <a:lnTo>
                  <a:pt x="264806" y="700444"/>
                </a:lnTo>
                <a:lnTo>
                  <a:pt x="304383" y="716992"/>
                </a:lnTo>
                <a:lnTo>
                  <a:pt x="346285" y="732884"/>
                </a:lnTo>
                <a:lnTo>
                  <a:pt x="390429" y="748093"/>
                </a:lnTo>
                <a:lnTo>
                  <a:pt x="436732" y="762592"/>
                </a:lnTo>
                <a:lnTo>
                  <a:pt x="485111" y="776355"/>
                </a:lnTo>
                <a:lnTo>
                  <a:pt x="535481" y="789352"/>
                </a:lnTo>
                <a:lnTo>
                  <a:pt x="587759" y="801558"/>
                </a:lnTo>
                <a:lnTo>
                  <a:pt x="641861" y="812944"/>
                </a:lnTo>
                <a:lnTo>
                  <a:pt x="697705" y="823484"/>
                </a:lnTo>
                <a:lnTo>
                  <a:pt x="755205" y="833150"/>
                </a:lnTo>
                <a:lnTo>
                  <a:pt x="814280" y="841914"/>
                </a:lnTo>
                <a:lnTo>
                  <a:pt x="874844" y="849750"/>
                </a:lnTo>
                <a:lnTo>
                  <a:pt x="936815" y="856630"/>
                </a:lnTo>
                <a:lnTo>
                  <a:pt x="1000110" y="862526"/>
                </a:lnTo>
                <a:lnTo>
                  <a:pt x="1064643" y="867411"/>
                </a:lnTo>
                <a:lnTo>
                  <a:pt x="1130332" y="871259"/>
                </a:lnTo>
                <a:lnTo>
                  <a:pt x="1197094" y="874041"/>
                </a:lnTo>
                <a:lnTo>
                  <a:pt x="1264844" y="875730"/>
                </a:lnTo>
                <a:lnTo>
                  <a:pt x="1333500" y="876300"/>
                </a:lnTo>
                <a:lnTo>
                  <a:pt x="1402155" y="875730"/>
                </a:lnTo>
                <a:lnTo>
                  <a:pt x="1469905" y="874041"/>
                </a:lnTo>
                <a:lnTo>
                  <a:pt x="1536667" y="871259"/>
                </a:lnTo>
                <a:lnTo>
                  <a:pt x="1602356" y="867411"/>
                </a:lnTo>
                <a:lnTo>
                  <a:pt x="1666889" y="862526"/>
                </a:lnTo>
                <a:lnTo>
                  <a:pt x="1730184" y="856630"/>
                </a:lnTo>
                <a:lnTo>
                  <a:pt x="1792155" y="849750"/>
                </a:lnTo>
                <a:lnTo>
                  <a:pt x="1852719" y="841914"/>
                </a:lnTo>
                <a:lnTo>
                  <a:pt x="1911794" y="833150"/>
                </a:lnTo>
                <a:lnTo>
                  <a:pt x="1969294" y="823484"/>
                </a:lnTo>
                <a:lnTo>
                  <a:pt x="2025138" y="812944"/>
                </a:lnTo>
                <a:lnTo>
                  <a:pt x="2079240" y="801558"/>
                </a:lnTo>
                <a:lnTo>
                  <a:pt x="2131518" y="789352"/>
                </a:lnTo>
                <a:lnTo>
                  <a:pt x="2181888" y="776355"/>
                </a:lnTo>
                <a:lnTo>
                  <a:pt x="2230267" y="762592"/>
                </a:lnTo>
                <a:lnTo>
                  <a:pt x="2276570" y="748093"/>
                </a:lnTo>
                <a:lnTo>
                  <a:pt x="2320714" y="732884"/>
                </a:lnTo>
                <a:lnTo>
                  <a:pt x="2362616" y="716992"/>
                </a:lnTo>
                <a:lnTo>
                  <a:pt x="2402193" y="700444"/>
                </a:lnTo>
                <a:lnTo>
                  <a:pt x="2439359" y="683269"/>
                </a:lnTo>
                <a:lnTo>
                  <a:pt x="2474033" y="665494"/>
                </a:lnTo>
                <a:lnTo>
                  <a:pt x="2535567" y="628251"/>
                </a:lnTo>
                <a:lnTo>
                  <a:pt x="2586126" y="588933"/>
                </a:lnTo>
                <a:lnTo>
                  <a:pt x="2625041" y="547761"/>
                </a:lnTo>
                <a:lnTo>
                  <a:pt x="2651644" y="504952"/>
                </a:lnTo>
                <a:lnTo>
                  <a:pt x="2665265" y="460726"/>
                </a:lnTo>
                <a:lnTo>
                  <a:pt x="2667000" y="438149"/>
                </a:lnTo>
                <a:close/>
              </a:path>
            </a:pathLst>
          </a:custGeom>
          <a:solidFill>
            <a:srgbClr val="D6FFFF"/>
          </a:solidFill>
        </p:spPr>
        <p:txBody>
          <a:bodyPr wrap="square" lIns="0" tIns="0" rIns="0" bIns="0" rtlCol="0"/>
          <a:lstStyle/>
          <a:p>
            <a:endParaRPr/>
          </a:p>
        </p:txBody>
      </p:sp>
      <p:sp>
        <p:nvSpPr>
          <p:cNvPr id="5" name="object 5"/>
          <p:cNvSpPr/>
          <p:nvPr/>
        </p:nvSpPr>
        <p:spPr>
          <a:xfrm>
            <a:off x="4873404" y="2052301"/>
            <a:ext cx="3565905" cy="3518230"/>
          </a:xfrm>
          <a:custGeom>
            <a:avLst/>
            <a:gdLst/>
            <a:ahLst/>
            <a:cxnLst/>
            <a:rect l="l" t="t" r="r" b="b"/>
            <a:pathLst>
              <a:path w="2667000" h="3505200">
                <a:moveTo>
                  <a:pt x="1333500" y="0"/>
                </a:moveTo>
                <a:lnTo>
                  <a:pt x="1264844" y="569"/>
                </a:lnTo>
                <a:lnTo>
                  <a:pt x="1197094" y="2258"/>
                </a:lnTo>
                <a:lnTo>
                  <a:pt x="1130332" y="5040"/>
                </a:lnTo>
                <a:lnTo>
                  <a:pt x="1064643" y="8888"/>
                </a:lnTo>
                <a:lnTo>
                  <a:pt x="1000110" y="13773"/>
                </a:lnTo>
                <a:lnTo>
                  <a:pt x="936815" y="19669"/>
                </a:lnTo>
                <a:lnTo>
                  <a:pt x="874844" y="26549"/>
                </a:lnTo>
                <a:lnTo>
                  <a:pt x="814280" y="34385"/>
                </a:lnTo>
                <a:lnTo>
                  <a:pt x="755205" y="43149"/>
                </a:lnTo>
                <a:lnTo>
                  <a:pt x="697705" y="52815"/>
                </a:lnTo>
                <a:lnTo>
                  <a:pt x="641861" y="63355"/>
                </a:lnTo>
                <a:lnTo>
                  <a:pt x="587759" y="74741"/>
                </a:lnTo>
                <a:lnTo>
                  <a:pt x="535481" y="86947"/>
                </a:lnTo>
                <a:lnTo>
                  <a:pt x="485111" y="99944"/>
                </a:lnTo>
                <a:lnTo>
                  <a:pt x="436732" y="113707"/>
                </a:lnTo>
                <a:lnTo>
                  <a:pt x="390429" y="128206"/>
                </a:lnTo>
                <a:lnTo>
                  <a:pt x="346285" y="143415"/>
                </a:lnTo>
                <a:lnTo>
                  <a:pt x="304383" y="159307"/>
                </a:lnTo>
                <a:lnTo>
                  <a:pt x="264806" y="175855"/>
                </a:lnTo>
                <a:lnTo>
                  <a:pt x="227640" y="193030"/>
                </a:lnTo>
                <a:lnTo>
                  <a:pt x="192966" y="210805"/>
                </a:lnTo>
                <a:lnTo>
                  <a:pt x="131432" y="248048"/>
                </a:lnTo>
                <a:lnTo>
                  <a:pt x="80873" y="287366"/>
                </a:lnTo>
                <a:lnTo>
                  <a:pt x="41958" y="328538"/>
                </a:lnTo>
                <a:lnTo>
                  <a:pt x="15355" y="371347"/>
                </a:lnTo>
                <a:lnTo>
                  <a:pt x="1734" y="415573"/>
                </a:lnTo>
                <a:lnTo>
                  <a:pt x="0" y="438149"/>
                </a:lnTo>
                <a:lnTo>
                  <a:pt x="0" y="3067050"/>
                </a:lnTo>
                <a:lnTo>
                  <a:pt x="6880" y="3111903"/>
                </a:lnTo>
                <a:lnTo>
                  <a:pt x="27076" y="3155447"/>
                </a:lnTo>
                <a:lnTo>
                  <a:pt x="59918" y="3197465"/>
                </a:lnTo>
                <a:lnTo>
                  <a:pt x="104739" y="3237738"/>
                </a:lnTo>
                <a:lnTo>
                  <a:pt x="160869" y="3276045"/>
                </a:lnTo>
                <a:lnTo>
                  <a:pt x="227640" y="3312169"/>
                </a:lnTo>
                <a:lnTo>
                  <a:pt x="264806" y="3329344"/>
                </a:lnTo>
                <a:lnTo>
                  <a:pt x="304383" y="3345892"/>
                </a:lnTo>
                <a:lnTo>
                  <a:pt x="346285" y="3361784"/>
                </a:lnTo>
                <a:lnTo>
                  <a:pt x="390429" y="3376993"/>
                </a:lnTo>
                <a:lnTo>
                  <a:pt x="436732" y="3391492"/>
                </a:lnTo>
                <a:lnTo>
                  <a:pt x="485111" y="3405255"/>
                </a:lnTo>
                <a:lnTo>
                  <a:pt x="535481" y="3418252"/>
                </a:lnTo>
                <a:lnTo>
                  <a:pt x="587759" y="3430458"/>
                </a:lnTo>
                <a:lnTo>
                  <a:pt x="641861" y="3441844"/>
                </a:lnTo>
                <a:lnTo>
                  <a:pt x="697705" y="3452384"/>
                </a:lnTo>
                <a:lnTo>
                  <a:pt x="755205" y="3462050"/>
                </a:lnTo>
                <a:lnTo>
                  <a:pt x="814280" y="3470814"/>
                </a:lnTo>
                <a:lnTo>
                  <a:pt x="874844" y="3478650"/>
                </a:lnTo>
                <a:lnTo>
                  <a:pt x="936815" y="3485530"/>
                </a:lnTo>
                <a:lnTo>
                  <a:pt x="1000110" y="3491426"/>
                </a:lnTo>
                <a:lnTo>
                  <a:pt x="1064643" y="3496311"/>
                </a:lnTo>
                <a:lnTo>
                  <a:pt x="1130332" y="3500159"/>
                </a:lnTo>
                <a:lnTo>
                  <a:pt x="1197094" y="3502941"/>
                </a:lnTo>
                <a:lnTo>
                  <a:pt x="1264844" y="3504630"/>
                </a:lnTo>
                <a:lnTo>
                  <a:pt x="1333500" y="3505200"/>
                </a:lnTo>
                <a:lnTo>
                  <a:pt x="1402155" y="3504630"/>
                </a:lnTo>
                <a:lnTo>
                  <a:pt x="1469905" y="3502941"/>
                </a:lnTo>
                <a:lnTo>
                  <a:pt x="1536667" y="3500159"/>
                </a:lnTo>
                <a:lnTo>
                  <a:pt x="1602356" y="3496311"/>
                </a:lnTo>
                <a:lnTo>
                  <a:pt x="1666889" y="3491426"/>
                </a:lnTo>
                <a:lnTo>
                  <a:pt x="1730184" y="3485530"/>
                </a:lnTo>
                <a:lnTo>
                  <a:pt x="1792155" y="3478650"/>
                </a:lnTo>
                <a:lnTo>
                  <a:pt x="1852719" y="3470814"/>
                </a:lnTo>
                <a:lnTo>
                  <a:pt x="1911794" y="3462050"/>
                </a:lnTo>
                <a:lnTo>
                  <a:pt x="1969294" y="3452384"/>
                </a:lnTo>
                <a:lnTo>
                  <a:pt x="2025138" y="3441844"/>
                </a:lnTo>
                <a:lnTo>
                  <a:pt x="2079240" y="3430458"/>
                </a:lnTo>
                <a:lnTo>
                  <a:pt x="2131518" y="3418252"/>
                </a:lnTo>
                <a:lnTo>
                  <a:pt x="2181888" y="3405255"/>
                </a:lnTo>
                <a:lnTo>
                  <a:pt x="2230267" y="3391492"/>
                </a:lnTo>
                <a:lnTo>
                  <a:pt x="2276570" y="3376993"/>
                </a:lnTo>
                <a:lnTo>
                  <a:pt x="2320714" y="3361784"/>
                </a:lnTo>
                <a:lnTo>
                  <a:pt x="2362616" y="3345892"/>
                </a:lnTo>
                <a:lnTo>
                  <a:pt x="2402193" y="3329344"/>
                </a:lnTo>
                <a:lnTo>
                  <a:pt x="2439359" y="3312169"/>
                </a:lnTo>
                <a:lnTo>
                  <a:pt x="2474033" y="3294394"/>
                </a:lnTo>
                <a:lnTo>
                  <a:pt x="2535567" y="3257151"/>
                </a:lnTo>
                <a:lnTo>
                  <a:pt x="2586126" y="3217833"/>
                </a:lnTo>
                <a:lnTo>
                  <a:pt x="2625041" y="3176661"/>
                </a:lnTo>
                <a:lnTo>
                  <a:pt x="2651644" y="3133852"/>
                </a:lnTo>
                <a:lnTo>
                  <a:pt x="2665265" y="3089626"/>
                </a:lnTo>
                <a:lnTo>
                  <a:pt x="2667000" y="3067049"/>
                </a:lnTo>
                <a:lnTo>
                  <a:pt x="2667000" y="438149"/>
                </a:lnTo>
                <a:lnTo>
                  <a:pt x="2660119" y="393296"/>
                </a:lnTo>
                <a:lnTo>
                  <a:pt x="2639923" y="349752"/>
                </a:lnTo>
                <a:lnTo>
                  <a:pt x="2607081" y="307734"/>
                </a:lnTo>
                <a:lnTo>
                  <a:pt x="2562260" y="267461"/>
                </a:lnTo>
                <a:lnTo>
                  <a:pt x="2506130" y="229154"/>
                </a:lnTo>
                <a:lnTo>
                  <a:pt x="2439359" y="193030"/>
                </a:lnTo>
                <a:lnTo>
                  <a:pt x="2402193" y="175855"/>
                </a:lnTo>
                <a:lnTo>
                  <a:pt x="2362616" y="159307"/>
                </a:lnTo>
                <a:lnTo>
                  <a:pt x="2320714" y="143415"/>
                </a:lnTo>
                <a:lnTo>
                  <a:pt x="2276570" y="128206"/>
                </a:lnTo>
                <a:lnTo>
                  <a:pt x="2230267" y="113707"/>
                </a:lnTo>
                <a:lnTo>
                  <a:pt x="2181888" y="99944"/>
                </a:lnTo>
                <a:lnTo>
                  <a:pt x="2131518" y="86947"/>
                </a:lnTo>
                <a:lnTo>
                  <a:pt x="2079240" y="74741"/>
                </a:lnTo>
                <a:lnTo>
                  <a:pt x="2025138" y="63355"/>
                </a:lnTo>
                <a:lnTo>
                  <a:pt x="1969294" y="52815"/>
                </a:lnTo>
                <a:lnTo>
                  <a:pt x="1911794" y="43149"/>
                </a:lnTo>
                <a:lnTo>
                  <a:pt x="1852719" y="34385"/>
                </a:lnTo>
                <a:lnTo>
                  <a:pt x="1792155" y="26549"/>
                </a:lnTo>
                <a:lnTo>
                  <a:pt x="1730184" y="19669"/>
                </a:lnTo>
                <a:lnTo>
                  <a:pt x="1666889" y="13773"/>
                </a:lnTo>
                <a:lnTo>
                  <a:pt x="1602356" y="8888"/>
                </a:lnTo>
                <a:lnTo>
                  <a:pt x="1536667" y="5040"/>
                </a:lnTo>
                <a:lnTo>
                  <a:pt x="1469905" y="2258"/>
                </a:lnTo>
                <a:lnTo>
                  <a:pt x="1402155" y="569"/>
                </a:lnTo>
                <a:lnTo>
                  <a:pt x="1333500" y="0"/>
                </a:lnTo>
                <a:close/>
              </a:path>
            </a:pathLst>
          </a:custGeom>
          <a:ln w="38100">
            <a:solidFill>
              <a:srgbClr val="CC0000"/>
            </a:solidFill>
          </a:ln>
        </p:spPr>
        <p:txBody>
          <a:bodyPr wrap="square" lIns="0" tIns="0" rIns="0" bIns="0" rtlCol="0"/>
          <a:lstStyle/>
          <a:p>
            <a:endParaRPr/>
          </a:p>
        </p:txBody>
      </p:sp>
      <p:sp>
        <p:nvSpPr>
          <p:cNvPr id="6" name="object 6"/>
          <p:cNvSpPr/>
          <p:nvPr/>
        </p:nvSpPr>
        <p:spPr>
          <a:xfrm>
            <a:off x="4873404" y="2492080"/>
            <a:ext cx="3565905" cy="439779"/>
          </a:xfrm>
          <a:custGeom>
            <a:avLst/>
            <a:gdLst/>
            <a:ahLst/>
            <a:cxnLst/>
            <a:rect l="l" t="t" r="r" b="b"/>
            <a:pathLst>
              <a:path w="2667000" h="438150">
                <a:moveTo>
                  <a:pt x="0" y="0"/>
                </a:moveTo>
                <a:lnTo>
                  <a:pt x="6880" y="44853"/>
                </a:lnTo>
                <a:lnTo>
                  <a:pt x="27076" y="88397"/>
                </a:lnTo>
                <a:lnTo>
                  <a:pt x="59918" y="130415"/>
                </a:lnTo>
                <a:lnTo>
                  <a:pt x="104739" y="170687"/>
                </a:lnTo>
                <a:lnTo>
                  <a:pt x="160869" y="208995"/>
                </a:lnTo>
                <a:lnTo>
                  <a:pt x="227640" y="245119"/>
                </a:lnTo>
                <a:lnTo>
                  <a:pt x="264806" y="262294"/>
                </a:lnTo>
                <a:lnTo>
                  <a:pt x="304383" y="278842"/>
                </a:lnTo>
                <a:lnTo>
                  <a:pt x="346285" y="294734"/>
                </a:lnTo>
                <a:lnTo>
                  <a:pt x="390429" y="309943"/>
                </a:lnTo>
                <a:lnTo>
                  <a:pt x="436732" y="324442"/>
                </a:lnTo>
                <a:lnTo>
                  <a:pt x="485111" y="338205"/>
                </a:lnTo>
                <a:lnTo>
                  <a:pt x="535481" y="351202"/>
                </a:lnTo>
                <a:lnTo>
                  <a:pt x="587759" y="363408"/>
                </a:lnTo>
                <a:lnTo>
                  <a:pt x="641861" y="374794"/>
                </a:lnTo>
                <a:lnTo>
                  <a:pt x="697705" y="385334"/>
                </a:lnTo>
                <a:lnTo>
                  <a:pt x="755205" y="395000"/>
                </a:lnTo>
                <a:lnTo>
                  <a:pt x="814280" y="403764"/>
                </a:lnTo>
                <a:lnTo>
                  <a:pt x="874844" y="411600"/>
                </a:lnTo>
                <a:lnTo>
                  <a:pt x="936815" y="418480"/>
                </a:lnTo>
                <a:lnTo>
                  <a:pt x="1000110" y="424376"/>
                </a:lnTo>
                <a:lnTo>
                  <a:pt x="1064643" y="429261"/>
                </a:lnTo>
                <a:lnTo>
                  <a:pt x="1130332" y="433109"/>
                </a:lnTo>
                <a:lnTo>
                  <a:pt x="1197094" y="435891"/>
                </a:lnTo>
                <a:lnTo>
                  <a:pt x="1264844" y="437580"/>
                </a:lnTo>
                <a:lnTo>
                  <a:pt x="1333500" y="438150"/>
                </a:lnTo>
                <a:lnTo>
                  <a:pt x="1402155" y="437580"/>
                </a:lnTo>
                <a:lnTo>
                  <a:pt x="1469905" y="435891"/>
                </a:lnTo>
                <a:lnTo>
                  <a:pt x="1536667" y="433109"/>
                </a:lnTo>
                <a:lnTo>
                  <a:pt x="1602356" y="429261"/>
                </a:lnTo>
                <a:lnTo>
                  <a:pt x="1666889" y="424376"/>
                </a:lnTo>
                <a:lnTo>
                  <a:pt x="1730184" y="418480"/>
                </a:lnTo>
                <a:lnTo>
                  <a:pt x="1792155" y="411600"/>
                </a:lnTo>
                <a:lnTo>
                  <a:pt x="1852719" y="403764"/>
                </a:lnTo>
                <a:lnTo>
                  <a:pt x="1911794" y="395000"/>
                </a:lnTo>
                <a:lnTo>
                  <a:pt x="1969294" y="385334"/>
                </a:lnTo>
                <a:lnTo>
                  <a:pt x="2025138" y="374794"/>
                </a:lnTo>
                <a:lnTo>
                  <a:pt x="2079240" y="363408"/>
                </a:lnTo>
                <a:lnTo>
                  <a:pt x="2131518" y="351202"/>
                </a:lnTo>
                <a:lnTo>
                  <a:pt x="2181888" y="338205"/>
                </a:lnTo>
                <a:lnTo>
                  <a:pt x="2230267" y="324442"/>
                </a:lnTo>
                <a:lnTo>
                  <a:pt x="2276570" y="309943"/>
                </a:lnTo>
                <a:lnTo>
                  <a:pt x="2320714" y="294734"/>
                </a:lnTo>
                <a:lnTo>
                  <a:pt x="2362616" y="278842"/>
                </a:lnTo>
                <a:lnTo>
                  <a:pt x="2402193" y="262294"/>
                </a:lnTo>
                <a:lnTo>
                  <a:pt x="2439359" y="245119"/>
                </a:lnTo>
                <a:lnTo>
                  <a:pt x="2474033" y="227344"/>
                </a:lnTo>
                <a:lnTo>
                  <a:pt x="2535567" y="190101"/>
                </a:lnTo>
                <a:lnTo>
                  <a:pt x="2586126" y="150783"/>
                </a:lnTo>
                <a:lnTo>
                  <a:pt x="2625041" y="109611"/>
                </a:lnTo>
                <a:lnTo>
                  <a:pt x="2651644" y="66802"/>
                </a:lnTo>
                <a:lnTo>
                  <a:pt x="2665265" y="22576"/>
                </a:lnTo>
                <a:lnTo>
                  <a:pt x="2667000" y="0"/>
                </a:lnTo>
              </a:path>
            </a:pathLst>
          </a:custGeom>
          <a:ln w="38100">
            <a:solidFill>
              <a:srgbClr val="CC0000"/>
            </a:solidFill>
          </a:ln>
        </p:spPr>
        <p:txBody>
          <a:bodyPr wrap="square" lIns="0" tIns="0" rIns="0" bIns="0" rtlCol="0"/>
          <a:lstStyle/>
          <a:p>
            <a:endParaRPr/>
          </a:p>
        </p:txBody>
      </p:sp>
      <p:sp>
        <p:nvSpPr>
          <p:cNvPr id="7" name="object 7"/>
          <p:cNvSpPr txBox="1"/>
          <p:nvPr/>
        </p:nvSpPr>
        <p:spPr>
          <a:xfrm>
            <a:off x="4999059" y="3267874"/>
            <a:ext cx="3315443" cy="1790159"/>
          </a:xfrm>
          <a:prstGeom prst="rect">
            <a:avLst/>
          </a:prstGeom>
        </p:spPr>
        <p:txBody>
          <a:bodyPr vert="horz" wrap="square" lIns="0" tIns="15166" rIns="0" bIns="0" rtlCol="0">
            <a:spAutoFit/>
          </a:bodyPr>
          <a:lstStyle/>
          <a:p>
            <a:pPr marL="135738" marR="125881" indent="-101614" algn="ctr">
              <a:spcBef>
                <a:spcPts val="119"/>
              </a:spcBef>
            </a:pPr>
            <a:r>
              <a:rPr sz="2900" b="1" spc="-6" dirty="0">
                <a:solidFill>
                  <a:srgbClr val="336500"/>
                </a:solidFill>
              </a:rPr>
              <a:t>List      implementation  and</a:t>
            </a:r>
            <a:r>
              <a:rPr sz="2900" b="1" spc="-24" dirty="0">
                <a:solidFill>
                  <a:srgbClr val="336500"/>
                </a:solidFill>
              </a:rPr>
              <a:t> </a:t>
            </a:r>
            <a:r>
              <a:rPr sz="2900" b="1" spc="-6" dirty="0">
                <a:solidFill>
                  <a:srgbClr val="336500"/>
                </a:solidFill>
              </a:rPr>
              <a:t>the</a:t>
            </a:r>
            <a:endParaRPr sz="2900"/>
          </a:p>
          <a:p>
            <a:pPr algn="ctr">
              <a:lnSpc>
                <a:spcPts val="3421"/>
              </a:lnSpc>
            </a:pPr>
            <a:r>
              <a:rPr sz="2900" b="1" spc="-6" dirty="0">
                <a:solidFill>
                  <a:srgbClr val="336500"/>
                </a:solidFill>
              </a:rPr>
              <a:t>related</a:t>
            </a:r>
            <a:r>
              <a:rPr sz="2900" b="1" spc="-102" dirty="0">
                <a:solidFill>
                  <a:srgbClr val="336500"/>
                </a:solidFill>
              </a:rPr>
              <a:t> </a:t>
            </a:r>
            <a:r>
              <a:rPr sz="2900" b="1" spc="-6" dirty="0">
                <a:solidFill>
                  <a:srgbClr val="336500"/>
                </a:solidFill>
              </a:rPr>
              <a:t>functions</a:t>
            </a:r>
            <a:endParaRPr sz="2900"/>
          </a:p>
        </p:txBody>
      </p:sp>
      <p:sp>
        <p:nvSpPr>
          <p:cNvPr id="8" name="object 8"/>
          <p:cNvSpPr/>
          <p:nvPr/>
        </p:nvSpPr>
        <p:spPr>
          <a:xfrm>
            <a:off x="3243276" y="3046584"/>
            <a:ext cx="1630128" cy="305933"/>
          </a:xfrm>
          <a:custGeom>
            <a:avLst/>
            <a:gdLst/>
            <a:ahLst/>
            <a:cxnLst/>
            <a:rect l="l" t="t" r="r" b="b"/>
            <a:pathLst>
              <a:path w="1219200" h="304800">
                <a:moveTo>
                  <a:pt x="914399" y="228600"/>
                </a:moveTo>
                <a:lnTo>
                  <a:pt x="914399" y="76200"/>
                </a:lnTo>
                <a:lnTo>
                  <a:pt x="0" y="76200"/>
                </a:lnTo>
                <a:lnTo>
                  <a:pt x="0" y="228600"/>
                </a:lnTo>
                <a:lnTo>
                  <a:pt x="914399" y="228600"/>
                </a:lnTo>
                <a:close/>
              </a:path>
              <a:path w="1219200" h="304800">
                <a:moveTo>
                  <a:pt x="1219199" y="152400"/>
                </a:moveTo>
                <a:lnTo>
                  <a:pt x="914399" y="0"/>
                </a:lnTo>
                <a:lnTo>
                  <a:pt x="914399" y="304800"/>
                </a:lnTo>
                <a:lnTo>
                  <a:pt x="1219199" y="152400"/>
                </a:lnTo>
                <a:close/>
              </a:path>
            </a:pathLst>
          </a:custGeom>
          <a:solidFill>
            <a:srgbClr val="FFCC9A"/>
          </a:solidFill>
        </p:spPr>
        <p:txBody>
          <a:bodyPr wrap="square" lIns="0" tIns="0" rIns="0" bIns="0" rtlCol="0"/>
          <a:lstStyle/>
          <a:p>
            <a:endParaRPr/>
          </a:p>
        </p:txBody>
      </p:sp>
      <p:sp>
        <p:nvSpPr>
          <p:cNvPr id="9" name="object 9"/>
          <p:cNvSpPr/>
          <p:nvPr/>
        </p:nvSpPr>
        <p:spPr>
          <a:xfrm>
            <a:off x="3243276" y="3046584"/>
            <a:ext cx="1630128" cy="305933"/>
          </a:xfrm>
          <a:custGeom>
            <a:avLst/>
            <a:gdLst/>
            <a:ahLst/>
            <a:cxnLst/>
            <a:rect l="l" t="t" r="r" b="b"/>
            <a:pathLst>
              <a:path w="1219200" h="304800">
                <a:moveTo>
                  <a:pt x="914399" y="0"/>
                </a:moveTo>
                <a:lnTo>
                  <a:pt x="914399" y="76200"/>
                </a:lnTo>
                <a:lnTo>
                  <a:pt x="0" y="76200"/>
                </a:lnTo>
                <a:lnTo>
                  <a:pt x="0" y="228600"/>
                </a:lnTo>
                <a:lnTo>
                  <a:pt x="914399" y="228600"/>
                </a:lnTo>
                <a:lnTo>
                  <a:pt x="914399" y="304800"/>
                </a:lnTo>
                <a:lnTo>
                  <a:pt x="1219199" y="152400"/>
                </a:lnTo>
                <a:lnTo>
                  <a:pt x="914399" y="0"/>
                </a:lnTo>
                <a:close/>
              </a:path>
            </a:pathLst>
          </a:custGeom>
          <a:ln w="38100">
            <a:solidFill>
              <a:srgbClr val="3333CC"/>
            </a:solidFill>
          </a:ln>
        </p:spPr>
        <p:txBody>
          <a:bodyPr wrap="square" lIns="0" tIns="0" rIns="0" bIns="0" rtlCol="0"/>
          <a:lstStyle/>
          <a:p>
            <a:endParaRPr/>
          </a:p>
        </p:txBody>
      </p:sp>
      <p:sp>
        <p:nvSpPr>
          <p:cNvPr id="10" name="object 10"/>
          <p:cNvSpPr/>
          <p:nvPr/>
        </p:nvSpPr>
        <p:spPr>
          <a:xfrm>
            <a:off x="3243276" y="4729216"/>
            <a:ext cx="1630128" cy="305933"/>
          </a:xfrm>
          <a:custGeom>
            <a:avLst/>
            <a:gdLst/>
            <a:ahLst/>
            <a:cxnLst/>
            <a:rect l="l" t="t" r="r" b="b"/>
            <a:pathLst>
              <a:path w="1219200" h="304800">
                <a:moveTo>
                  <a:pt x="914399" y="228600"/>
                </a:moveTo>
                <a:lnTo>
                  <a:pt x="914399" y="76200"/>
                </a:lnTo>
                <a:lnTo>
                  <a:pt x="0" y="76200"/>
                </a:lnTo>
                <a:lnTo>
                  <a:pt x="0" y="228600"/>
                </a:lnTo>
                <a:lnTo>
                  <a:pt x="914399" y="228600"/>
                </a:lnTo>
                <a:close/>
              </a:path>
              <a:path w="1219200" h="304800">
                <a:moveTo>
                  <a:pt x="1219199" y="152400"/>
                </a:moveTo>
                <a:lnTo>
                  <a:pt x="914399" y="0"/>
                </a:lnTo>
                <a:lnTo>
                  <a:pt x="914399" y="304800"/>
                </a:lnTo>
                <a:lnTo>
                  <a:pt x="1219199" y="152400"/>
                </a:lnTo>
                <a:close/>
              </a:path>
            </a:pathLst>
          </a:custGeom>
          <a:solidFill>
            <a:srgbClr val="FFCC9A"/>
          </a:solidFill>
        </p:spPr>
        <p:txBody>
          <a:bodyPr wrap="square" lIns="0" tIns="0" rIns="0" bIns="0" rtlCol="0"/>
          <a:lstStyle/>
          <a:p>
            <a:endParaRPr/>
          </a:p>
        </p:txBody>
      </p:sp>
      <p:sp>
        <p:nvSpPr>
          <p:cNvPr id="11" name="object 11"/>
          <p:cNvSpPr/>
          <p:nvPr/>
        </p:nvSpPr>
        <p:spPr>
          <a:xfrm>
            <a:off x="3243276" y="4729216"/>
            <a:ext cx="1630128" cy="305933"/>
          </a:xfrm>
          <a:custGeom>
            <a:avLst/>
            <a:gdLst/>
            <a:ahLst/>
            <a:cxnLst/>
            <a:rect l="l" t="t" r="r" b="b"/>
            <a:pathLst>
              <a:path w="1219200" h="304800">
                <a:moveTo>
                  <a:pt x="914399" y="0"/>
                </a:moveTo>
                <a:lnTo>
                  <a:pt x="914399" y="76200"/>
                </a:lnTo>
                <a:lnTo>
                  <a:pt x="0" y="76200"/>
                </a:lnTo>
                <a:lnTo>
                  <a:pt x="0" y="228600"/>
                </a:lnTo>
                <a:lnTo>
                  <a:pt x="914399" y="228600"/>
                </a:lnTo>
                <a:lnTo>
                  <a:pt x="914399" y="304800"/>
                </a:lnTo>
                <a:lnTo>
                  <a:pt x="1219199" y="152400"/>
                </a:lnTo>
                <a:lnTo>
                  <a:pt x="914399" y="0"/>
                </a:lnTo>
                <a:close/>
              </a:path>
            </a:pathLst>
          </a:custGeom>
          <a:ln w="38100">
            <a:solidFill>
              <a:srgbClr val="3333CC"/>
            </a:solidFill>
          </a:ln>
        </p:spPr>
        <p:txBody>
          <a:bodyPr wrap="square" lIns="0" tIns="0" rIns="0" bIns="0" rtlCol="0"/>
          <a:lstStyle/>
          <a:p>
            <a:endParaRPr/>
          </a:p>
        </p:txBody>
      </p:sp>
      <p:sp>
        <p:nvSpPr>
          <p:cNvPr id="12" name="object 12"/>
          <p:cNvSpPr/>
          <p:nvPr/>
        </p:nvSpPr>
        <p:spPr>
          <a:xfrm>
            <a:off x="3243276" y="3887900"/>
            <a:ext cx="1630128" cy="305933"/>
          </a:xfrm>
          <a:custGeom>
            <a:avLst/>
            <a:gdLst/>
            <a:ahLst/>
            <a:cxnLst/>
            <a:rect l="l" t="t" r="r" b="b"/>
            <a:pathLst>
              <a:path w="1219200" h="304800">
                <a:moveTo>
                  <a:pt x="914399" y="228600"/>
                </a:moveTo>
                <a:lnTo>
                  <a:pt x="914399" y="76200"/>
                </a:lnTo>
                <a:lnTo>
                  <a:pt x="0" y="76200"/>
                </a:lnTo>
                <a:lnTo>
                  <a:pt x="0" y="228600"/>
                </a:lnTo>
                <a:lnTo>
                  <a:pt x="914399" y="228600"/>
                </a:lnTo>
                <a:close/>
              </a:path>
              <a:path w="1219200" h="304800">
                <a:moveTo>
                  <a:pt x="1219199" y="152400"/>
                </a:moveTo>
                <a:lnTo>
                  <a:pt x="914399" y="0"/>
                </a:lnTo>
                <a:lnTo>
                  <a:pt x="914399" y="304800"/>
                </a:lnTo>
                <a:lnTo>
                  <a:pt x="1219199" y="152400"/>
                </a:lnTo>
                <a:close/>
              </a:path>
            </a:pathLst>
          </a:custGeom>
          <a:solidFill>
            <a:srgbClr val="FFCC9A"/>
          </a:solidFill>
        </p:spPr>
        <p:txBody>
          <a:bodyPr wrap="square" lIns="0" tIns="0" rIns="0" bIns="0" rtlCol="0"/>
          <a:lstStyle/>
          <a:p>
            <a:endParaRPr/>
          </a:p>
        </p:txBody>
      </p:sp>
      <p:sp>
        <p:nvSpPr>
          <p:cNvPr id="13" name="object 13"/>
          <p:cNvSpPr/>
          <p:nvPr/>
        </p:nvSpPr>
        <p:spPr>
          <a:xfrm>
            <a:off x="3243276" y="3887900"/>
            <a:ext cx="1630128" cy="305933"/>
          </a:xfrm>
          <a:custGeom>
            <a:avLst/>
            <a:gdLst/>
            <a:ahLst/>
            <a:cxnLst/>
            <a:rect l="l" t="t" r="r" b="b"/>
            <a:pathLst>
              <a:path w="1219200" h="304800">
                <a:moveTo>
                  <a:pt x="914399" y="0"/>
                </a:moveTo>
                <a:lnTo>
                  <a:pt x="914399" y="76200"/>
                </a:lnTo>
                <a:lnTo>
                  <a:pt x="0" y="76200"/>
                </a:lnTo>
                <a:lnTo>
                  <a:pt x="0" y="228600"/>
                </a:lnTo>
                <a:lnTo>
                  <a:pt x="914399" y="228600"/>
                </a:lnTo>
                <a:lnTo>
                  <a:pt x="914399" y="304800"/>
                </a:lnTo>
                <a:lnTo>
                  <a:pt x="1219199" y="152400"/>
                </a:lnTo>
                <a:lnTo>
                  <a:pt x="914399" y="0"/>
                </a:lnTo>
                <a:close/>
              </a:path>
            </a:pathLst>
          </a:custGeom>
          <a:ln w="38100">
            <a:solidFill>
              <a:srgbClr val="3333CC"/>
            </a:solidFill>
          </a:ln>
        </p:spPr>
        <p:txBody>
          <a:bodyPr wrap="square" lIns="0" tIns="0" rIns="0" bIns="0" rtlCol="0"/>
          <a:lstStyle/>
          <a:p>
            <a:endParaRPr/>
          </a:p>
        </p:txBody>
      </p:sp>
      <p:sp>
        <p:nvSpPr>
          <p:cNvPr id="14" name="object 14"/>
          <p:cNvSpPr txBox="1"/>
          <p:nvPr/>
        </p:nvSpPr>
        <p:spPr>
          <a:xfrm>
            <a:off x="1499378" y="2917582"/>
            <a:ext cx="1144486" cy="461590"/>
          </a:xfrm>
          <a:prstGeom prst="rect">
            <a:avLst/>
          </a:prstGeom>
        </p:spPr>
        <p:txBody>
          <a:bodyPr vert="horz" wrap="square" lIns="0" tIns="15166" rIns="0" bIns="0" rtlCol="0">
            <a:spAutoFit/>
          </a:bodyPr>
          <a:lstStyle/>
          <a:p>
            <a:pPr marL="15166">
              <a:spcBef>
                <a:spcPts val="119"/>
              </a:spcBef>
            </a:pPr>
            <a:r>
              <a:rPr sz="2900" b="1" spc="-6" dirty="0">
                <a:solidFill>
                  <a:srgbClr val="9A0033"/>
                </a:solidFill>
              </a:rPr>
              <a:t>Insert</a:t>
            </a:r>
            <a:endParaRPr sz="2900"/>
          </a:p>
        </p:txBody>
      </p:sp>
      <p:sp>
        <p:nvSpPr>
          <p:cNvPr id="15" name="object 15"/>
          <p:cNvSpPr txBox="1"/>
          <p:nvPr/>
        </p:nvSpPr>
        <p:spPr>
          <a:xfrm>
            <a:off x="1442325" y="3835381"/>
            <a:ext cx="1259104" cy="461590"/>
          </a:xfrm>
          <a:prstGeom prst="rect">
            <a:avLst/>
          </a:prstGeom>
        </p:spPr>
        <p:txBody>
          <a:bodyPr vert="horz" wrap="square" lIns="0" tIns="15166" rIns="0" bIns="0" rtlCol="0">
            <a:spAutoFit/>
          </a:bodyPr>
          <a:lstStyle/>
          <a:p>
            <a:pPr marL="15166">
              <a:spcBef>
                <a:spcPts val="119"/>
              </a:spcBef>
            </a:pPr>
            <a:r>
              <a:rPr sz="2900" b="1" spc="-6" dirty="0">
                <a:solidFill>
                  <a:srgbClr val="9A0033"/>
                </a:solidFill>
              </a:rPr>
              <a:t>Delete</a:t>
            </a:r>
            <a:endParaRPr sz="2900"/>
          </a:p>
        </p:txBody>
      </p:sp>
      <p:sp>
        <p:nvSpPr>
          <p:cNvPr id="16" name="object 16"/>
          <p:cNvSpPr txBox="1"/>
          <p:nvPr/>
        </p:nvSpPr>
        <p:spPr>
          <a:xfrm>
            <a:off x="1356743" y="4676697"/>
            <a:ext cx="1736256" cy="461590"/>
          </a:xfrm>
          <a:prstGeom prst="rect">
            <a:avLst/>
          </a:prstGeom>
        </p:spPr>
        <p:txBody>
          <a:bodyPr vert="horz" wrap="square" lIns="0" tIns="15166" rIns="0" bIns="0" rtlCol="0">
            <a:spAutoFit/>
          </a:bodyPr>
          <a:lstStyle/>
          <a:p>
            <a:pPr marL="15166">
              <a:spcBef>
                <a:spcPts val="119"/>
              </a:spcBef>
            </a:pPr>
            <a:r>
              <a:rPr sz="2900" b="1" spc="-6" dirty="0">
                <a:solidFill>
                  <a:srgbClr val="9A0033"/>
                </a:solidFill>
              </a:rPr>
              <a:t>Traverse</a:t>
            </a:r>
            <a:endParaRPr sz="2900"/>
          </a:p>
        </p:txBody>
      </p:sp>
      <p:grpSp>
        <p:nvGrpSpPr>
          <p:cNvPr id="17" name="object 5"/>
          <p:cNvGrpSpPr>
            <a:grpSpLocks/>
          </p:cNvGrpSpPr>
          <p:nvPr/>
        </p:nvGrpSpPr>
        <p:grpSpPr bwMode="auto">
          <a:xfrm>
            <a:off x="0" y="0"/>
            <a:ext cx="12192000" cy="6858000"/>
            <a:chOff x="0" y="0"/>
            <a:chExt cx="16217900" cy="9118600"/>
          </a:xfrm>
        </p:grpSpPr>
        <p:sp>
          <p:nvSpPr>
            <p:cNvPr id="2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11264" y="2434717"/>
            <a:ext cx="6826162" cy="2141532"/>
          </a:xfrm>
          <a:custGeom>
            <a:avLst/>
            <a:gdLst/>
            <a:ahLst/>
            <a:cxnLst/>
            <a:rect l="l" t="t" r="r" b="b"/>
            <a:pathLst>
              <a:path w="5105400" h="2133600">
                <a:moveTo>
                  <a:pt x="5105400" y="2133599"/>
                </a:moveTo>
                <a:lnTo>
                  <a:pt x="5105400" y="0"/>
                </a:lnTo>
                <a:lnTo>
                  <a:pt x="0" y="0"/>
                </a:lnTo>
                <a:lnTo>
                  <a:pt x="0" y="2133600"/>
                </a:lnTo>
                <a:lnTo>
                  <a:pt x="5105400" y="2133599"/>
                </a:lnTo>
                <a:close/>
              </a:path>
            </a:pathLst>
          </a:custGeom>
          <a:solidFill>
            <a:srgbClr val="CCFFFF"/>
          </a:solidFill>
        </p:spPr>
        <p:txBody>
          <a:bodyPr wrap="square" lIns="0" tIns="0" rIns="0" bIns="0" rtlCol="0"/>
          <a:lstStyle/>
          <a:p>
            <a:endParaRPr/>
          </a:p>
        </p:txBody>
      </p:sp>
      <p:sp>
        <p:nvSpPr>
          <p:cNvPr id="3" name="object 3"/>
          <p:cNvSpPr/>
          <p:nvPr/>
        </p:nvSpPr>
        <p:spPr>
          <a:xfrm>
            <a:off x="1511264" y="2434717"/>
            <a:ext cx="6826162" cy="2141532"/>
          </a:xfrm>
          <a:custGeom>
            <a:avLst/>
            <a:gdLst/>
            <a:ahLst/>
            <a:cxnLst/>
            <a:rect l="l" t="t" r="r" b="b"/>
            <a:pathLst>
              <a:path w="5105400" h="2133600">
                <a:moveTo>
                  <a:pt x="5105400" y="2133599"/>
                </a:moveTo>
                <a:lnTo>
                  <a:pt x="5105400" y="0"/>
                </a:lnTo>
                <a:lnTo>
                  <a:pt x="0" y="0"/>
                </a:lnTo>
                <a:lnTo>
                  <a:pt x="0" y="2133600"/>
                </a:lnTo>
                <a:lnTo>
                  <a:pt x="5105400" y="2133599"/>
                </a:lnTo>
                <a:close/>
              </a:path>
            </a:pathLst>
          </a:custGeom>
          <a:ln w="32004">
            <a:solidFill>
              <a:srgbClr val="800000"/>
            </a:solidFill>
          </a:ln>
        </p:spPr>
        <p:txBody>
          <a:bodyPr wrap="square" lIns="0" tIns="0" rIns="0" bIns="0" rtlCol="0"/>
          <a:lstStyle/>
          <a:p>
            <a:endParaRPr/>
          </a:p>
        </p:txBody>
      </p:sp>
      <p:sp>
        <p:nvSpPr>
          <p:cNvPr id="4" name="object 4"/>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marL="789408">
              <a:lnSpc>
                <a:spcPct val="100000"/>
              </a:lnSpc>
              <a:spcBef>
                <a:spcPts val="1176"/>
              </a:spcBef>
            </a:pPr>
            <a:r>
              <a:rPr sz="3800" spc="-12" dirty="0">
                <a:solidFill>
                  <a:srgbClr val="A50021"/>
                </a:solidFill>
                <a:latin typeface="Arial"/>
                <a:cs typeface="Arial"/>
              </a:rPr>
              <a:t>Example: Working </a:t>
            </a:r>
            <a:r>
              <a:rPr sz="3800" spc="-6" dirty="0">
                <a:solidFill>
                  <a:srgbClr val="A50021"/>
                </a:solidFill>
                <a:latin typeface="Arial"/>
                <a:cs typeface="Arial"/>
              </a:rPr>
              <a:t>with linked</a:t>
            </a:r>
            <a:r>
              <a:rPr sz="3800" dirty="0">
                <a:solidFill>
                  <a:srgbClr val="A50021"/>
                </a:solidFill>
                <a:latin typeface="Arial"/>
                <a:cs typeface="Arial"/>
              </a:rPr>
              <a:t> </a:t>
            </a:r>
            <a:r>
              <a:rPr sz="3800" spc="-12" dirty="0">
                <a:solidFill>
                  <a:srgbClr val="A50021"/>
                </a:solidFill>
                <a:latin typeface="Arial"/>
                <a:cs typeface="Arial"/>
              </a:rPr>
              <a:t>list</a:t>
            </a:r>
            <a:endParaRPr sz="3800">
              <a:latin typeface="Arial"/>
              <a:cs typeface="Arial"/>
            </a:endParaRPr>
          </a:p>
        </p:txBody>
      </p:sp>
      <p:sp>
        <p:nvSpPr>
          <p:cNvPr id="5" name="object 5"/>
          <p:cNvSpPr txBox="1"/>
          <p:nvPr/>
        </p:nvSpPr>
        <p:spPr>
          <a:xfrm>
            <a:off x="1006264" y="1234950"/>
            <a:ext cx="8508080" cy="3774292"/>
          </a:xfrm>
          <a:prstGeom prst="rect">
            <a:avLst/>
          </a:prstGeom>
        </p:spPr>
        <p:txBody>
          <a:bodyPr vert="horz" wrap="square" lIns="0" tIns="15166" rIns="0" bIns="0" rtlCol="0">
            <a:spAutoFit/>
          </a:bodyPr>
          <a:lstStyle/>
          <a:p>
            <a:pPr marL="424658" marR="6067" indent="-410249">
              <a:spcBef>
                <a:spcPts val="119"/>
              </a:spcBef>
              <a:buFont typeface="Arial"/>
              <a:buChar char="•"/>
              <a:tabLst>
                <a:tab pos="424658" algn="l"/>
                <a:tab pos="425416" algn="l"/>
              </a:tabLst>
            </a:pPr>
            <a:r>
              <a:rPr sz="3300" b="1" dirty="0">
                <a:solidFill>
                  <a:srgbClr val="3333CC"/>
                </a:solidFill>
              </a:rPr>
              <a:t>Consider the structure of a node</a:t>
            </a:r>
            <a:r>
              <a:rPr sz="3300" b="1" spc="-90" dirty="0">
                <a:solidFill>
                  <a:srgbClr val="3333CC"/>
                </a:solidFill>
              </a:rPr>
              <a:t> </a:t>
            </a:r>
            <a:r>
              <a:rPr sz="3300" b="1" dirty="0">
                <a:solidFill>
                  <a:srgbClr val="3333CC"/>
                </a:solidFill>
              </a:rPr>
              <a:t>as  </a:t>
            </a:r>
            <a:r>
              <a:rPr sz="3300" b="1" spc="-6" dirty="0">
                <a:solidFill>
                  <a:srgbClr val="3333CC"/>
                </a:solidFill>
              </a:rPr>
              <a:t>follows:</a:t>
            </a:r>
            <a:endParaRPr sz="3300"/>
          </a:p>
          <a:p>
            <a:pPr>
              <a:spcBef>
                <a:spcPts val="24"/>
              </a:spcBef>
            </a:pPr>
            <a:endParaRPr sz="2900">
              <a:latin typeface="Times New Roman"/>
              <a:cs typeface="Times New Roman"/>
            </a:endParaRPr>
          </a:p>
          <a:p>
            <a:pPr marL="561155">
              <a:spcBef>
                <a:spcPts val="6"/>
              </a:spcBef>
            </a:pPr>
            <a:r>
              <a:rPr sz="2400" b="1" spc="-6" dirty="0">
                <a:solidFill>
                  <a:srgbClr val="800080"/>
                </a:solidFill>
                <a:latin typeface="Courier New"/>
                <a:cs typeface="Courier New"/>
              </a:rPr>
              <a:t>struct stud</a:t>
            </a:r>
            <a:r>
              <a:rPr sz="2400" b="1" dirty="0">
                <a:solidFill>
                  <a:srgbClr val="800080"/>
                </a:solidFill>
                <a:latin typeface="Courier New"/>
                <a:cs typeface="Courier New"/>
              </a:rPr>
              <a:t> </a:t>
            </a:r>
            <a:r>
              <a:rPr sz="2400" b="1" spc="-6" dirty="0">
                <a:solidFill>
                  <a:srgbClr val="800080"/>
                </a:solidFill>
                <a:latin typeface="Courier New"/>
                <a:cs typeface="Courier New"/>
              </a:rPr>
              <a:t>{</a:t>
            </a:r>
            <a:endParaRPr sz="2400">
              <a:latin typeface="Courier New"/>
              <a:cs typeface="Courier New"/>
            </a:endParaRPr>
          </a:p>
          <a:p>
            <a:pPr marL="3108341" marR="1750954">
              <a:lnSpc>
                <a:spcPct val="105200"/>
              </a:lnSpc>
              <a:tabLst>
                <a:tab pos="4200318" algn="l"/>
              </a:tabLst>
            </a:pPr>
            <a:r>
              <a:rPr sz="2400" b="1" spc="-6" dirty="0">
                <a:solidFill>
                  <a:srgbClr val="800080"/>
                </a:solidFill>
                <a:latin typeface="Courier New"/>
                <a:cs typeface="Courier New"/>
              </a:rPr>
              <a:t>int	roll;  char</a:t>
            </a:r>
            <a:r>
              <a:rPr sz="2400" b="1" dirty="0">
                <a:solidFill>
                  <a:srgbClr val="800080"/>
                </a:solidFill>
                <a:latin typeface="Courier New"/>
                <a:cs typeface="Courier New"/>
              </a:rPr>
              <a:t>	</a:t>
            </a:r>
            <a:r>
              <a:rPr sz="2400" b="1" spc="-6" dirty="0">
                <a:solidFill>
                  <a:srgbClr val="800080"/>
                </a:solidFill>
                <a:latin typeface="Courier New"/>
                <a:cs typeface="Courier New"/>
              </a:rPr>
              <a:t>name[25];  int	age;</a:t>
            </a:r>
            <a:endParaRPr sz="2400">
              <a:latin typeface="Courier New"/>
              <a:cs typeface="Courier New"/>
            </a:endParaRPr>
          </a:p>
          <a:p>
            <a:pPr marL="3108341">
              <a:spcBef>
                <a:spcPts val="149"/>
              </a:spcBef>
            </a:pPr>
            <a:r>
              <a:rPr sz="2400" b="1" spc="-6" dirty="0">
                <a:solidFill>
                  <a:srgbClr val="800080"/>
                </a:solidFill>
                <a:latin typeface="Courier New"/>
                <a:cs typeface="Courier New"/>
              </a:rPr>
              <a:t>struct stud *next;</a:t>
            </a:r>
            <a:endParaRPr sz="2400">
              <a:latin typeface="Courier New"/>
              <a:cs typeface="Courier New"/>
            </a:endParaRPr>
          </a:p>
          <a:p>
            <a:pPr marL="2744349">
              <a:spcBef>
                <a:spcPts val="143"/>
              </a:spcBef>
            </a:pPr>
            <a:r>
              <a:rPr sz="2400" b="1" spc="-6" dirty="0">
                <a:solidFill>
                  <a:srgbClr val="800080"/>
                </a:solidFill>
                <a:latin typeface="Courier New"/>
                <a:cs typeface="Courier New"/>
              </a:rPr>
              <a:t>};</a:t>
            </a:r>
            <a:endParaRPr sz="2400">
              <a:latin typeface="Courier New"/>
              <a:cs typeface="Courier New"/>
            </a:endParaRPr>
          </a:p>
        </p:txBody>
      </p:sp>
      <p:sp>
        <p:nvSpPr>
          <p:cNvPr id="6" name="object 6"/>
          <p:cNvSpPr txBox="1"/>
          <p:nvPr/>
        </p:nvSpPr>
        <p:spPr>
          <a:xfrm>
            <a:off x="1511265" y="4729216"/>
            <a:ext cx="9678886" cy="1364669"/>
          </a:xfrm>
          <a:prstGeom prst="rect">
            <a:avLst/>
          </a:prstGeom>
          <a:solidFill>
            <a:srgbClr val="CCFFFF"/>
          </a:solidFill>
          <a:ln w="32003">
            <a:solidFill>
              <a:srgbClr val="800000"/>
            </a:solidFill>
          </a:ln>
        </p:spPr>
        <p:txBody>
          <a:bodyPr vert="horz" wrap="square" lIns="0" tIns="65215" rIns="0" bIns="0" rtlCol="0">
            <a:spAutoFit/>
          </a:bodyPr>
          <a:lstStyle/>
          <a:p>
            <a:pPr marL="411766">
              <a:spcBef>
                <a:spcPts val="514"/>
              </a:spcBef>
            </a:pPr>
            <a:r>
              <a:rPr sz="2400" b="1" spc="-6" dirty="0">
                <a:solidFill>
                  <a:srgbClr val="336500"/>
                </a:solidFill>
                <a:latin typeface="Courier New"/>
                <a:cs typeface="Courier New"/>
              </a:rPr>
              <a:t>/* A user-defined data type called “node”</a:t>
            </a:r>
            <a:r>
              <a:rPr sz="2400" b="1" spc="24" dirty="0">
                <a:solidFill>
                  <a:srgbClr val="336500"/>
                </a:solidFill>
                <a:latin typeface="Courier New"/>
                <a:cs typeface="Courier New"/>
              </a:rPr>
              <a:t> </a:t>
            </a:r>
            <a:r>
              <a:rPr sz="2400" b="1" spc="-6" dirty="0">
                <a:solidFill>
                  <a:srgbClr val="336500"/>
                </a:solidFill>
                <a:latin typeface="Courier New"/>
                <a:cs typeface="Courier New"/>
              </a:rPr>
              <a:t>*/</a:t>
            </a:r>
            <a:endParaRPr sz="2400">
              <a:latin typeface="Courier New"/>
              <a:cs typeface="Courier New"/>
            </a:endParaRPr>
          </a:p>
          <a:p>
            <a:pPr marL="109956" marR="3975855">
              <a:lnSpc>
                <a:spcPct val="105200"/>
              </a:lnSpc>
              <a:spcBef>
                <a:spcPts val="1200"/>
              </a:spcBef>
            </a:pPr>
            <a:r>
              <a:rPr sz="2400" b="1" spc="-6" dirty="0">
                <a:solidFill>
                  <a:srgbClr val="800080"/>
                </a:solidFill>
                <a:latin typeface="Courier New"/>
                <a:cs typeface="Courier New"/>
              </a:rPr>
              <a:t>typedef struct stud node;  node *head;</a:t>
            </a:r>
            <a:endParaRPr sz="2400">
              <a:latin typeface="Courier New"/>
              <a:cs typeface="Courier New"/>
            </a:endParaRPr>
          </a:p>
        </p:txBody>
      </p:sp>
      <p:grpSp>
        <p:nvGrpSpPr>
          <p:cNvPr id="7" name="object 5"/>
          <p:cNvGrpSpPr>
            <a:grpSpLocks/>
          </p:cNvGrpSpPr>
          <p:nvPr/>
        </p:nvGrpSpPr>
        <p:grpSpPr bwMode="auto">
          <a:xfrm>
            <a:off x="0" y="0"/>
            <a:ext cx="12192000" cy="6858000"/>
            <a:chOff x="0" y="0"/>
            <a:chExt cx="16217900" cy="9118600"/>
          </a:xfrm>
        </p:grpSpPr>
        <p:sp>
          <p:nvSpPr>
            <p:cNvPr id="1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125724"/>
            <a:ext cx="10392067" cy="1189534"/>
          </a:xfrm>
          <a:prstGeom prst="rect">
            <a:avLst/>
          </a:prstGeom>
          <a:ln w="9144">
            <a:solidFill>
              <a:srgbClr val="9A3300"/>
            </a:solidFill>
          </a:ln>
        </p:spPr>
        <p:txBody>
          <a:bodyPr vert="horz" wrap="square" lIns="0" tIns="4550" rIns="0" bIns="0" rtlCol="0">
            <a:spAutoFit/>
          </a:bodyPr>
          <a:lstStyle/>
          <a:p>
            <a:pPr>
              <a:lnSpc>
                <a:spcPct val="100000"/>
              </a:lnSpc>
              <a:spcBef>
                <a:spcPts val="36"/>
              </a:spcBef>
            </a:pPr>
            <a:endParaRPr sz="3900"/>
          </a:p>
          <a:p>
            <a:pPr algn="ctr">
              <a:lnSpc>
                <a:spcPct val="100000"/>
              </a:lnSpc>
              <a:spcBef>
                <a:spcPts val="6"/>
              </a:spcBef>
            </a:pPr>
            <a:r>
              <a:rPr sz="3800" spc="-12" dirty="0">
                <a:solidFill>
                  <a:srgbClr val="A50021"/>
                </a:solidFill>
                <a:latin typeface="Arial"/>
                <a:cs typeface="Arial"/>
              </a:rPr>
              <a:t>Creating </a:t>
            </a:r>
            <a:r>
              <a:rPr sz="3800" spc="-6" dirty="0">
                <a:solidFill>
                  <a:srgbClr val="A50021"/>
                </a:solidFill>
                <a:latin typeface="Arial"/>
                <a:cs typeface="Arial"/>
              </a:rPr>
              <a:t>a </a:t>
            </a:r>
            <a:r>
              <a:rPr sz="3800" spc="-12" dirty="0">
                <a:solidFill>
                  <a:srgbClr val="A50021"/>
                </a:solidFill>
                <a:latin typeface="Arial"/>
                <a:cs typeface="Arial"/>
              </a:rPr>
              <a:t>List</a:t>
            </a:r>
            <a:endParaRPr sz="3800">
              <a:latin typeface="Arial"/>
              <a:cs typeface="Arial"/>
            </a:endParaRPr>
          </a:p>
        </p:txBody>
      </p:sp>
      <p:grpSp>
        <p:nvGrpSpPr>
          <p:cNvPr id="3" name="object 5"/>
          <p:cNvGrpSpPr>
            <a:grpSpLocks/>
          </p:cNvGrpSpPr>
          <p:nvPr/>
        </p:nvGrpSpPr>
        <p:grpSpPr bwMode="auto">
          <a:xfrm>
            <a:off x="0" y="0"/>
            <a:ext cx="12192000" cy="6858000"/>
            <a:chOff x="0" y="0"/>
            <a:chExt cx="16217900" cy="9118600"/>
          </a:xfrm>
        </p:grpSpPr>
        <p:sp>
          <p:nvSpPr>
            <p:cNvPr id="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07499" y="3887900"/>
            <a:ext cx="1324479" cy="611866"/>
          </a:xfrm>
          <a:custGeom>
            <a:avLst/>
            <a:gdLst/>
            <a:ahLst/>
            <a:cxnLst/>
            <a:rect l="l" t="t" r="r" b="b"/>
            <a:pathLst>
              <a:path w="990600" h="609600">
                <a:moveTo>
                  <a:pt x="990600" y="609600"/>
                </a:moveTo>
                <a:lnTo>
                  <a:pt x="990600" y="0"/>
                </a:lnTo>
                <a:lnTo>
                  <a:pt x="0" y="0"/>
                </a:lnTo>
                <a:lnTo>
                  <a:pt x="0" y="609600"/>
                </a:lnTo>
                <a:lnTo>
                  <a:pt x="990600" y="609600"/>
                </a:lnTo>
                <a:close/>
              </a:path>
            </a:pathLst>
          </a:custGeom>
          <a:solidFill>
            <a:srgbClr val="CCFFFF"/>
          </a:solidFill>
        </p:spPr>
        <p:txBody>
          <a:bodyPr wrap="square" lIns="0" tIns="0" rIns="0" bIns="0" rtlCol="0"/>
          <a:lstStyle/>
          <a:p>
            <a:endParaRPr/>
          </a:p>
        </p:txBody>
      </p:sp>
      <p:sp>
        <p:nvSpPr>
          <p:cNvPr id="3" name="object 3"/>
          <p:cNvSpPr/>
          <p:nvPr/>
        </p:nvSpPr>
        <p:spPr>
          <a:xfrm>
            <a:off x="1307499" y="3887900"/>
            <a:ext cx="1324479" cy="611866"/>
          </a:xfrm>
          <a:custGeom>
            <a:avLst/>
            <a:gdLst/>
            <a:ahLst/>
            <a:cxnLst/>
            <a:rect l="l" t="t" r="r" b="b"/>
            <a:pathLst>
              <a:path w="990600" h="609600">
                <a:moveTo>
                  <a:pt x="990600" y="609600"/>
                </a:moveTo>
                <a:lnTo>
                  <a:pt x="990600" y="0"/>
                </a:lnTo>
                <a:lnTo>
                  <a:pt x="0" y="0"/>
                </a:lnTo>
                <a:lnTo>
                  <a:pt x="0" y="609600"/>
                </a:lnTo>
                <a:lnTo>
                  <a:pt x="990600" y="609600"/>
                </a:lnTo>
                <a:close/>
              </a:path>
            </a:pathLst>
          </a:custGeom>
          <a:ln w="32004">
            <a:solidFill>
              <a:srgbClr val="9A3365"/>
            </a:solidFill>
          </a:ln>
        </p:spPr>
        <p:txBody>
          <a:bodyPr wrap="square" lIns="0" tIns="0" rIns="0" bIns="0" rtlCol="0"/>
          <a:lstStyle/>
          <a:p>
            <a:endParaRPr/>
          </a:p>
        </p:txBody>
      </p:sp>
      <p:sp>
        <p:nvSpPr>
          <p:cNvPr id="4" name="object 4"/>
          <p:cNvSpPr/>
          <p:nvPr/>
        </p:nvSpPr>
        <p:spPr>
          <a:xfrm>
            <a:off x="2326329" y="4193833"/>
            <a:ext cx="3464022" cy="0"/>
          </a:xfrm>
          <a:custGeom>
            <a:avLst/>
            <a:gdLst/>
            <a:ahLst/>
            <a:cxnLst/>
            <a:rect l="l" t="t" r="r" b="b"/>
            <a:pathLst>
              <a:path w="2590800">
                <a:moveTo>
                  <a:pt x="0" y="0"/>
                </a:moveTo>
                <a:lnTo>
                  <a:pt x="2590799" y="0"/>
                </a:lnTo>
              </a:path>
            </a:pathLst>
          </a:custGeom>
          <a:ln w="38100">
            <a:solidFill>
              <a:srgbClr val="9A3365"/>
            </a:solidFill>
          </a:ln>
        </p:spPr>
        <p:txBody>
          <a:bodyPr wrap="square" lIns="0" tIns="0" rIns="0" bIns="0" rtlCol="0"/>
          <a:lstStyle/>
          <a:p>
            <a:endParaRPr/>
          </a:p>
        </p:txBody>
      </p:sp>
      <p:sp>
        <p:nvSpPr>
          <p:cNvPr id="5" name="object 5"/>
          <p:cNvSpPr/>
          <p:nvPr/>
        </p:nvSpPr>
        <p:spPr>
          <a:xfrm>
            <a:off x="5562132" y="4108171"/>
            <a:ext cx="228388" cy="172087"/>
          </a:xfrm>
          <a:custGeom>
            <a:avLst/>
            <a:gdLst/>
            <a:ahLst/>
            <a:cxnLst/>
            <a:rect l="l" t="t" r="r" b="b"/>
            <a:pathLst>
              <a:path w="170814" h="171450">
                <a:moveTo>
                  <a:pt x="0" y="171450"/>
                </a:moveTo>
                <a:lnTo>
                  <a:pt x="170687" y="85344"/>
                </a:lnTo>
                <a:lnTo>
                  <a:pt x="0" y="0"/>
                </a:lnTo>
              </a:path>
            </a:pathLst>
          </a:custGeom>
          <a:ln w="38100">
            <a:solidFill>
              <a:srgbClr val="9A3365"/>
            </a:solidFill>
          </a:ln>
        </p:spPr>
        <p:txBody>
          <a:bodyPr wrap="square" lIns="0" tIns="0" rIns="0" bIns="0" rtlCol="0"/>
          <a:lstStyle/>
          <a:p>
            <a:endParaRPr/>
          </a:p>
        </p:txBody>
      </p:sp>
      <p:sp>
        <p:nvSpPr>
          <p:cNvPr id="6" name="object 6"/>
          <p:cNvSpPr/>
          <p:nvPr/>
        </p:nvSpPr>
        <p:spPr>
          <a:xfrm>
            <a:off x="2218331" y="4112760"/>
            <a:ext cx="215992" cy="162145"/>
          </a:xfrm>
          <a:prstGeom prst="rect">
            <a:avLst/>
          </a:prstGeom>
          <a:blipFill>
            <a:blip r:embed="rId2" cstate="print"/>
            <a:stretch>
              <a:fillRect/>
            </a:stretch>
          </a:blipFill>
        </p:spPr>
        <p:txBody>
          <a:bodyPr wrap="square" lIns="0" tIns="0" rIns="0" bIns="0" rtlCol="0"/>
          <a:lstStyle/>
          <a:p>
            <a:endParaRPr/>
          </a:p>
        </p:txBody>
      </p:sp>
      <p:graphicFrame>
        <p:nvGraphicFramePr>
          <p:cNvPr id="7" name="object 7"/>
          <p:cNvGraphicFramePr>
            <a:graphicFrameLocks noGrp="1"/>
          </p:cNvGraphicFramePr>
          <p:nvPr/>
        </p:nvGraphicFramePr>
        <p:xfrm>
          <a:off x="5972720" y="3489421"/>
          <a:ext cx="4279086" cy="1912080"/>
        </p:xfrm>
        <a:graphic>
          <a:graphicData uri="http://schemas.openxmlformats.org/drawingml/2006/table">
            <a:tbl>
              <a:tblPr firstRow="1" bandRow="1">
                <a:tableStyleId>{2D5ABB26-0587-4C30-8999-92F81FD0307C}</a:tableStyleId>
              </a:tblPr>
              <a:tblGrid>
                <a:gridCol w="2648958">
                  <a:extLst>
                    <a:ext uri="{9D8B030D-6E8A-4147-A177-3AD203B41FA5}">
                      <a16:colId xmlns="" xmlns:a16="http://schemas.microsoft.com/office/drawing/2014/main" val="20000"/>
                    </a:ext>
                  </a:extLst>
                </a:gridCol>
                <a:gridCol w="1630128">
                  <a:extLst>
                    <a:ext uri="{9D8B030D-6E8A-4147-A177-3AD203B41FA5}">
                      <a16:colId xmlns="" xmlns:a16="http://schemas.microsoft.com/office/drawing/2014/main" val="20001"/>
                    </a:ext>
                  </a:extLst>
                </a:gridCol>
              </a:tblGrid>
              <a:tr h="611865">
                <a:tc>
                  <a:txBody>
                    <a:bodyPr/>
                    <a:lstStyle/>
                    <a:p>
                      <a:pPr marL="549275">
                        <a:lnSpc>
                          <a:spcPct val="100000"/>
                        </a:lnSpc>
                        <a:spcBef>
                          <a:spcPts val="885"/>
                        </a:spcBef>
                      </a:pPr>
                      <a:r>
                        <a:rPr sz="2400" b="1" spc="-5" dirty="0">
                          <a:latin typeface="Arial"/>
                          <a:cs typeface="Arial"/>
                        </a:rPr>
                        <a:t>roll</a:t>
                      </a:r>
                      <a:endParaRPr sz="2400">
                        <a:latin typeface="Arial"/>
                        <a:cs typeface="Arial"/>
                      </a:endParaRPr>
                    </a:p>
                  </a:txBody>
                  <a:tcPr marL="0" marR="0" marT="112813" marB="0">
                    <a:lnL w="38100">
                      <a:solidFill>
                        <a:srgbClr val="9A3365"/>
                      </a:solidFill>
                      <a:prstDash val="solid"/>
                    </a:lnL>
                    <a:lnR w="38100">
                      <a:solidFill>
                        <a:srgbClr val="9A3365"/>
                      </a:solidFill>
                      <a:prstDash val="solid"/>
                    </a:lnR>
                    <a:lnT w="38100">
                      <a:solidFill>
                        <a:srgbClr val="9A3365"/>
                      </a:solidFill>
                      <a:prstDash val="solid"/>
                    </a:lnT>
                    <a:lnB w="38100">
                      <a:solidFill>
                        <a:srgbClr val="9A3365"/>
                      </a:solidFill>
                      <a:prstDash val="solid"/>
                    </a:lnB>
                    <a:solidFill>
                      <a:srgbClr val="FFCC9A"/>
                    </a:solidFill>
                  </a:tcPr>
                </a:tc>
                <a:tc rowSpan="3">
                  <a:txBody>
                    <a:bodyPr/>
                    <a:lstStyle/>
                    <a:p>
                      <a:pPr>
                        <a:lnSpc>
                          <a:spcPct val="100000"/>
                        </a:lnSpc>
                      </a:pPr>
                      <a:endParaRPr sz="2700">
                        <a:latin typeface="Times New Roman"/>
                        <a:cs typeface="Times New Roman"/>
                      </a:endParaRPr>
                    </a:p>
                    <a:p>
                      <a:pPr>
                        <a:lnSpc>
                          <a:spcPct val="100000"/>
                        </a:lnSpc>
                        <a:spcBef>
                          <a:spcPts val="50"/>
                        </a:spcBef>
                      </a:pPr>
                      <a:endParaRPr sz="2200">
                        <a:latin typeface="Times New Roman"/>
                        <a:cs typeface="Times New Roman"/>
                      </a:endParaRPr>
                    </a:p>
                    <a:p>
                      <a:pPr marL="320675">
                        <a:lnSpc>
                          <a:spcPct val="100000"/>
                        </a:lnSpc>
                      </a:pPr>
                      <a:r>
                        <a:rPr sz="2400" b="1" spc="-10" dirty="0">
                          <a:latin typeface="Arial"/>
                          <a:cs typeface="Arial"/>
                        </a:rPr>
                        <a:t>next</a:t>
                      </a:r>
                      <a:endParaRPr sz="2400">
                        <a:latin typeface="Arial"/>
                        <a:cs typeface="Arial"/>
                      </a:endParaRPr>
                    </a:p>
                  </a:txBody>
                  <a:tcPr marL="0" marR="0" marT="0" marB="0">
                    <a:lnL w="38100">
                      <a:solidFill>
                        <a:srgbClr val="9A3365"/>
                      </a:solidFill>
                      <a:prstDash val="solid"/>
                    </a:lnL>
                    <a:lnR w="38100">
                      <a:solidFill>
                        <a:srgbClr val="9A3365"/>
                      </a:solidFill>
                      <a:prstDash val="solid"/>
                    </a:lnR>
                    <a:lnT w="38100">
                      <a:solidFill>
                        <a:srgbClr val="9A3365"/>
                      </a:solidFill>
                      <a:prstDash val="solid"/>
                    </a:lnT>
                    <a:lnB w="38100">
                      <a:solidFill>
                        <a:srgbClr val="9A3365"/>
                      </a:solidFill>
                      <a:prstDash val="solid"/>
                    </a:lnB>
                    <a:solidFill>
                      <a:srgbClr val="FFCC9A"/>
                    </a:solidFill>
                  </a:tcPr>
                </a:tc>
                <a:extLst>
                  <a:ext uri="{0D108BD9-81ED-4DB2-BD59-A6C34878D82A}">
                    <a16:rowId xmlns="" xmlns:a16="http://schemas.microsoft.com/office/drawing/2014/main" val="10000"/>
                  </a:ext>
                </a:extLst>
              </a:tr>
              <a:tr h="611866">
                <a:tc>
                  <a:txBody>
                    <a:bodyPr/>
                    <a:lstStyle/>
                    <a:p>
                      <a:pPr marL="549275">
                        <a:lnSpc>
                          <a:spcPct val="100000"/>
                        </a:lnSpc>
                        <a:spcBef>
                          <a:spcPts val="885"/>
                        </a:spcBef>
                      </a:pPr>
                      <a:r>
                        <a:rPr sz="2400" b="1" spc="-5" dirty="0">
                          <a:latin typeface="Arial"/>
                          <a:cs typeface="Arial"/>
                        </a:rPr>
                        <a:t>name</a:t>
                      </a:r>
                      <a:endParaRPr sz="2400">
                        <a:latin typeface="Arial"/>
                        <a:cs typeface="Arial"/>
                      </a:endParaRPr>
                    </a:p>
                  </a:txBody>
                  <a:tcPr marL="0" marR="0" marT="112813" marB="0">
                    <a:lnL w="38100">
                      <a:solidFill>
                        <a:srgbClr val="9A3365"/>
                      </a:solidFill>
                      <a:prstDash val="solid"/>
                    </a:lnL>
                    <a:lnR w="38100">
                      <a:solidFill>
                        <a:srgbClr val="9A3365"/>
                      </a:solidFill>
                      <a:prstDash val="solid"/>
                    </a:lnR>
                    <a:lnT w="38100">
                      <a:solidFill>
                        <a:srgbClr val="9A3365"/>
                      </a:solidFill>
                      <a:prstDash val="solid"/>
                    </a:lnT>
                    <a:lnB w="38100">
                      <a:solidFill>
                        <a:srgbClr val="9A3365"/>
                      </a:solidFill>
                      <a:prstDash val="solid"/>
                    </a:lnB>
                    <a:solidFill>
                      <a:srgbClr val="FFCC9A"/>
                    </a:solidFill>
                  </a:tcPr>
                </a:tc>
                <a:tc vMerge="1">
                  <a:txBody>
                    <a:bodyPr/>
                    <a:lstStyle/>
                    <a:p>
                      <a:endParaRPr/>
                    </a:p>
                  </a:txBody>
                  <a:tcPr marL="0" marR="0" marT="0" marB="0">
                    <a:lnL w="38100">
                      <a:solidFill>
                        <a:srgbClr val="9A3365"/>
                      </a:solidFill>
                      <a:prstDash val="solid"/>
                    </a:lnL>
                    <a:lnR w="38100">
                      <a:solidFill>
                        <a:srgbClr val="9A3365"/>
                      </a:solidFill>
                      <a:prstDash val="solid"/>
                    </a:lnR>
                    <a:lnT w="38100">
                      <a:solidFill>
                        <a:srgbClr val="9A3365"/>
                      </a:solidFill>
                      <a:prstDash val="solid"/>
                    </a:lnT>
                    <a:lnB w="38100">
                      <a:solidFill>
                        <a:srgbClr val="9A3365"/>
                      </a:solidFill>
                      <a:prstDash val="solid"/>
                    </a:lnB>
                    <a:solidFill>
                      <a:srgbClr val="FFCC9A"/>
                    </a:solidFill>
                  </a:tcPr>
                </a:tc>
                <a:extLst>
                  <a:ext uri="{0D108BD9-81ED-4DB2-BD59-A6C34878D82A}">
                    <a16:rowId xmlns="" xmlns:a16="http://schemas.microsoft.com/office/drawing/2014/main" val="10001"/>
                  </a:ext>
                </a:extLst>
              </a:tr>
              <a:tr h="688349">
                <a:tc>
                  <a:txBody>
                    <a:bodyPr/>
                    <a:lstStyle/>
                    <a:p>
                      <a:pPr marL="625475">
                        <a:lnSpc>
                          <a:spcPct val="100000"/>
                        </a:lnSpc>
                        <a:spcBef>
                          <a:spcPts val="885"/>
                        </a:spcBef>
                      </a:pPr>
                      <a:r>
                        <a:rPr sz="2400" b="1" spc="-5" dirty="0">
                          <a:latin typeface="Arial"/>
                          <a:cs typeface="Arial"/>
                        </a:rPr>
                        <a:t>age</a:t>
                      </a:r>
                      <a:endParaRPr sz="2400">
                        <a:latin typeface="Arial"/>
                        <a:cs typeface="Arial"/>
                      </a:endParaRPr>
                    </a:p>
                  </a:txBody>
                  <a:tcPr marL="0" marR="0" marT="112813" marB="0">
                    <a:lnL w="38100">
                      <a:solidFill>
                        <a:srgbClr val="9A3365"/>
                      </a:solidFill>
                      <a:prstDash val="solid"/>
                    </a:lnL>
                    <a:lnR w="38100">
                      <a:solidFill>
                        <a:srgbClr val="9A3365"/>
                      </a:solidFill>
                      <a:prstDash val="solid"/>
                    </a:lnR>
                    <a:lnT w="38100">
                      <a:solidFill>
                        <a:srgbClr val="9A3365"/>
                      </a:solidFill>
                      <a:prstDash val="solid"/>
                    </a:lnT>
                    <a:lnB w="38100">
                      <a:solidFill>
                        <a:srgbClr val="9A3365"/>
                      </a:solidFill>
                      <a:prstDash val="solid"/>
                    </a:lnB>
                    <a:solidFill>
                      <a:srgbClr val="FFCC9A"/>
                    </a:solidFill>
                  </a:tcPr>
                </a:tc>
                <a:tc vMerge="1">
                  <a:txBody>
                    <a:bodyPr/>
                    <a:lstStyle/>
                    <a:p>
                      <a:endParaRPr/>
                    </a:p>
                  </a:txBody>
                  <a:tcPr marL="0" marR="0" marT="0" marB="0">
                    <a:lnL w="38100">
                      <a:solidFill>
                        <a:srgbClr val="9A3365"/>
                      </a:solidFill>
                      <a:prstDash val="solid"/>
                    </a:lnL>
                    <a:lnR w="38100">
                      <a:solidFill>
                        <a:srgbClr val="9A3365"/>
                      </a:solidFill>
                      <a:prstDash val="solid"/>
                    </a:lnR>
                    <a:lnT w="38100">
                      <a:solidFill>
                        <a:srgbClr val="9A3365"/>
                      </a:solidFill>
                      <a:prstDash val="solid"/>
                    </a:lnT>
                    <a:lnB w="38100">
                      <a:solidFill>
                        <a:srgbClr val="9A3365"/>
                      </a:solidFill>
                      <a:prstDash val="solid"/>
                    </a:lnB>
                    <a:solidFill>
                      <a:srgbClr val="FFCC9A"/>
                    </a:solidFill>
                  </a:tcPr>
                </a:tc>
                <a:extLst>
                  <a:ext uri="{0D108BD9-81ED-4DB2-BD59-A6C34878D82A}">
                    <a16:rowId xmlns="" xmlns:a16="http://schemas.microsoft.com/office/drawing/2014/main" val="10002"/>
                  </a:ext>
                </a:extLst>
              </a:tr>
            </a:tbl>
          </a:graphicData>
        </a:graphic>
      </p:graphicFrame>
      <p:sp>
        <p:nvSpPr>
          <p:cNvPr id="8" name="object 8"/>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6" dirty="0">
                <a:solidFill>
                  <a:srgbClr val="A50021"/>
                </a:solidFill>
                <a:latin typeface="Arial"/>
                <a:cs typeface="Arial"/>
              </a:rPr>
              <a:t>How to</a:t>
            </a:r>
            <a:r>
              <a:rPr sz="3800" spc="-30" dirty="0">
                <a:solidFill>
                  <a:srgbClr val="A50021"/>
                </a:solidFill>
                <a:latin typeface="Arial"/>
                <a:cs typeface="Arial"/>
              </a:rPr>
              <a:t> </a:t>
            </a:r>
            <a:r>
              <a:rPr sz="3800" spc="-12" dirty="0">
                <a:solidFill>
                  <a:srgbClr val="A50021"/>
                </a:solidFill>
                <a:latin typeface="Arial"/>
                <a:cs typeface="Arial"/>
              </a:rPr>
              <a:t>begin?</a:t>
            </a:r>
            <a:endParaRPr sz="3800">
              <a:latin typeface="Arial"/>
              <a:cs typeface="Arial"/>
            </a:endParaRPr>
          </a:p>
        </p:txBody>
      </p:sp>
      <p:sp>
        <p:nvSpPr>
          <p:cNvPr id="9" name="object 9"/>
          <p:cNvSpPr txBox="1"/>
          <p:nvPr/>
        </p:nvSpPr>
        <p:spPr>
          <a:xfrm>
            <a:off x="700615" y="1234949"/>
            <a:ext cx="10224809" cy="3058251"/>
          </a:xfrm>
          <a:prstGeom prst="rect">
            <a:avLst/>
          </a:prstGeom>
        </p:spPr>
        <p:txBody>
          <a:bodyPr vert="horz" wrap="square" lIns="0" tIns="56874" rIns="0" bIns="0" rtlCol="0">
            <a:spAutoFit/>
          </a:bodyPr>
          <a:lstStyle/>
          <a:p>
            <a:pPr marL="424658" marR="6067" indent="-410249">
              <a:lnSpc>
                <a:spcPts val="3774"/>
              </a:lnSpc>
              <a:spcBef>
                <a:spcPts val="448"/>
              </a:spcBef>
              <a:buFont typeface="Arial"/>
              <a:buChar char="•"/>
              <a:tabLst>
                <a:tab pos="424658" algn="l"/>
                <a:tab pos="425416" algn="l"/>
              </a:tabLst>
            </a:pPr>
            <a:r>
              <a:rPr sz="3300" b="1" dirty="0">
                <a:solidFill>
                  <a:srgbClr val="3333CC"/>
                </a:solidFill>
              </a:rPr>
              <a:t>To start with, we have to create a node</a:t>
            </a:r>
            <a:r>
              <a:rPr sz="3300" b="1" spc="-78" dirty="0">
                <a:solidFill>
                  <a:srgbClr val="3333CC"/>
                </a:solidFill>
              </a:rPr>
              <a:t> </a:t>
            </a:r>
            <a:r>
              <a:rPr sz="3300" b="1" dirty="0">
                <a:solidFill>
                  <a:srgbClr val="3333CC"/>
                </a:solidFill>
              </a:rPr>
              <a:t>(the  first node), and make </a:t>
            </a:r>
            <a:r>
              <a:rPr sz="3300" b="1" spc="-12" dirty="0">
                <a:solidFill>
                  <a:srgbClr val="CC0000"/>
                </a:solidFill>
                <a:latin typeface="Courier New"/>
                <a:cs typeface="Courier New"/>
              </a:rPr>
              <a:t>head</a:t>
            </a:r>
            <a:r>
              <a:rPr sz="3300" b="1" spc="-1097" dirty="0">
                <a:solidFill>
                  <a:srgbClr val="CC0000"/>
                </a:solidFill>
                <a:latin typeface="Courier New"/>
                <a:cs typeface="Courier New"/>
              </a:rPr>
              <a:t> </a:t>
            </a:r>
            <a:r>
              <a:rPr sz="3300" b="1" spc="-6" dirty="0">
                <a:solidFill>
                  <a:srgbClr val="3333CC"/>
                </a:solidFill>
              </a:rPr>
              <a:t>point to it.</a:t>
            </a:r>
            <a:endParaRPr sz="3300"/>
          </a:p>
          <a:p>
            <a:pPr marL="561155">
              <a:spcBef>
                <a:spcPts val="2305"/>
              </a:spcBef>
            </a:pPr>
            <a:r>
              <a:rPr sz="2900" b="1" spc="-6" dirty="0">
                <a:solidFill>
                  <a:srgbClr val="800080"/>
                </a:solidFill>
                <a:latin typeface="Courier New"/>
                <a:cs typeface="Courier New"/>
              </a:rPr>
              <a:t>head = (node *)</a:t>
            </a:r>
            <a:r>
              <a:rPr sz="2900" b="1" spc="-18" dirty="0">
                <a:solidFill>
                  <a:srgbClr val="800080"/>
                </a:solidFill>
                <a:latin typeface="Courier New"/>
                <a:cs typeface="Courier New"/>
              </a:rPr>
              <a:t> </a:t>
            </a:r>
            <a:r>
              <a:rPr sz="2900" b="1" spc="-12" dirty="0">
                <a:solidFill>
                  <a:srgbClr val="800080"/>
                </a:solidFill>
                <a:latin typeface="Courier New"/>
                <a:cs typeface="Courier New"/>
              </a:rPr>
              <a:t>malloc(sizeof(node));</a:t>
            </a:r>
            <a:endParaRPr sz="2900">
              <a:latin typeface="Courier New"/>
              <a:cs typeface="Courier New"/>
            </a:endParaRPr>
          </a:p>
          <a:p>
            <a:pPr>
              <a:lnSpc>
                <a:spcPct val="100000"/>
              </a:lnSpc>
            </a:pPr>
            <a:endParaRPr sz="3200">
              <a:latin typeface="Times New Roman"/>
              <a:cs typeface="Times New Roman"/>
            </a:endParaRPr>
          </a:p>
          <a:p>
            <a:pPr marL="743151">
              <a:spcBef>
                <a:spcPts val="2735"/>
              </a:spcBef>
            </a:pPr>
            <a:r>
              <a:rPr sz="2900" b="1" spc="-6" dirty="0"/>
              <a:t>head</a:t>
            </a:r>
            <a:endParaRPr sz="2900"/>
          </a:p>
        </p:txBody>
      </p:sp>
      <p:grpSp>
        <p:nvGrpSpPr>
          <p:cNvPr id="10" name="object 5"/>
          <p:cNvGrpSpPr>
            <a:grpSpLocks/>
          </p:cNvGrpSpPr>
          <p:nvPr/>
        </p:nvGrpSpPr>
        <p:grpSpPr bwMode="auto">
          <a:xfrm>
            <a:off x="0" y="0"/>
            <a:ext cx="12192000" cy="6858000"/>
            <a:chOff x="0" y="0"/>
            <a:chExt cx="16217900" cy="9118600"/>
          </a:xfrm>
        </p:grpSpPr>
        <p:sp>
          <p:nvSpPr>
            <p:cNvPr id="14" name="object 6"/>
            <p:cNvSpPr>
              <a:spLocks noChangeArrowheads="1"/>
            </p:cNvSpPr>
            <p:nvPr/>
          </p:nvSpPr>
          <p:spPr bwMode="auto">
            <a:xfrm>
              <a:off x="0" y="0"/>
              <a:ext cx="10033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5"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marL="758" algn="ctr">
              <a:lnSpc>
                <a:spcPct val="100000"/>
              </a:lnSpc>
              <a:spcBef>
                <a:spcPts val="1176"/>
              </a:spcBef>
            </a:pPr>
            <a:r>
              <a:rPr sz="3800" spc="-12" dirty="0">
                <a:solidFill>
                  <a:srgbClr val="A50021"/>
                </a:solidFill>
                <a:latin typeface="Arial"/>
                <a:cs typeface="Arial"/>
              </a:rPr>
              <a:t>Contd.</a:t>
            </a:r>
            <a:endParaRPr sz="3800">
              <a:latin typeface="Arial"/>
              <a:cs typeface="Arial"/>
            </a:endParaRPr>
          </a:p>
        </p:txBody>
      </p:sp>
      <p:sp>
        <p:nvSpPr>
          <p:cNvPr id="3" name="object 3"/>
          <p:cNvSpPr/>
          <p:nvPr/>
        </p:nvSpPr>
        <p:spPr>
          <a:xfrm>
            <a:off x="1816914" y="5188115"/>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solidFill>
            <a:srgbClr val="FFCC9A"/>
          </a:solidFill>
        </p:spPr>
        <p:txBody>
          <a:bodyPr wrap="square" lIns="0" tIns="0" rIns="0" bIns="0" rtlCol="0"/>
          <a:lstStyle/>
          <a:p>
            <a:endParaRPr/>
          </a:p>
        </p:txBody>
      </p:sp>
      <p:sp>
        <p:nvSpPr>
          <p:cNvPr id="4" name="object 4"/>
          <p:cNvSpPr/>
          <p:nvPr/>
        </p:nvSpPr>
        <p:spPr>
          <a:xfrm>
            <a:off x="1816914" y="5188115"/>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ln w="25146">
            <a:solidFill>
              <a:srgbClr val="9A3300"/>
            </a:solidFill>
          </a:ln>
        </p:spPr>
        <p:txBody>
          <a:bodyPr wrap="square" lIns="0" tIns="0" rIns="0" bIns="0" rtlCol="0"/>
          <a:lstStyle/>
          <a:p>
            <a:endParaRPr/>
          </a:p>
        </p:txBody>
      </p:sp>
      <p:sp>
        <p:nvSpPr>
          <p:cNvPr id="5" name="object 5"/>
          <p:cNvSpPr/>
          <p:nvPr/>
        </p:nvSpPr>
        <p:spPr>
          <a:xfrm>
            <a:off x="5077170" y="5188115"/>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solidFill>
            <a:srgbClr val="FFCC9A"/>
          </a:solidFill>
        </p:spPr>
        <p:txBody>
          <a:bodyPr wrap="square" lIns="0" tIns="0" rIns="0" bIns="0" rtlCol="0"/>
          <a:lstStyle/>
          <a:p>
            <a:endParaRPr/>
          </a:p>
        </p:txBody>
      </p:sp>
      <p:sp>
        <p:nvSpPr>
          <p:cNvPr id="6" name="object 6"/>
          <p:cNvSpPr/>
          <p:nvPr/>
        </p:nvSpPr>
        <p:spPr>
          <a:xfrm>
            <a:off x="5077170" y="5188115"/>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ln w="25146">
            <a:solidFill>
              <a:srgbClr val="9A3300"/>
            </a:solidFill>
          </a:ln>
        </p:spPr>
        <p:txBody>
          <a:bodyPr wrap="square" lIns="0" tIns="0" rIns="0" bIns="0" rtlCol="0"/>
          <a:lstStyle/>
          <a:p>
            <a:endParaRPr/>
          </a:p>
        </p:txBody>
      </p:sp>
      <p:sp>
        <p:nvSpPr>
          <p:cNvPr id="7" name="object 7"/>
          <p:cNvSpPr/>
          <p:nvPr/>
        </p:nvSpPr>
        <p:spPr>
          <a:xfrm>
            <a:off x="8235543" y="5188115"/>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solidFill>
            <a:srgbClr val="FFCC9A"/>
          </a:solidFill>
        </p:spPr>
        <p:txBody>
          <a:bodyPr wrap="square" lIns="0" tIns="0" rIns="0" bIns="0" rtlCol="0"/>
          <a:lstStyle/>
          <a:p>
            <a:endParaRPr/>
          </a:p>
        </p:txBody>
      </p:sp>
      <p:sp>
        <p:nvSpPr>
          <p:cNvPr id="8" name="object 8"/>
          <p:cNvSpPr/>
          <p:nvPr/>
        </p:nvSpPr>
        <p:spPr>
          <a:xfrm>
            <a:off x="8235543" y="5188115"/>
            <a:ext cx="1833894" cy="535383"/>
          </a:xfrm>
          <a:custGeom>
            <a:avLst/>
            <a:gdLst/>
            <a:ahLst/>
            <a:cxnLst/>
            <a:rect l="l" t="t" r="r" b="b"/>
            <a:pathLst>
              <a:path w="1371600" h="533400">
                <a:moveTo>
                  <a:pt x="1371600" y="533400"/>
                </a:moveTo>
                <a:lnTo>
                  <a:pt x="1371600" y="0"/>
                </a:lnTo>
                <a:lnTo>
                  <a:pt x="0" y="0"/>
                </a:lnTo>
                <a:lnTo>
                  <a:pt x="0" y="533400"/>
                </a:lnTo>
                <a:lnTo>
                  <a:pt x="1371600" y="533400"/>
                </a:lnTo>
                <a:close/>
              </a:path>
            </a:pathLst>
          </a:custGeom>
          <a:ln w="25146">
            <a:solidFill>
              <a:srgbClr val="9A3300"/>
            </a:solidFill>
          </a:ln>
        </p:spPr>
        <p:txBody>
          <a:bodyPr wrap="square" lIns="0" tIns="0" rIns="0" bIns="0" rtlCol="0"/>
          <a:lstStyle/>
          <a:p>
            <a:endParaRPr/>
          </a:p>
        </p:txBody>
      </p:sp>
      <p:sp>
        <p:nvSpPr>
          <p:cNvPr id="9" name="object 9"/>
          <p:cNvSpPr/>
          <p:nvPr/>
        </p:nvSpPr>
        <p:spPr>
          <a:xfrm>
            <a:off x="3447042" y="5494048"/>
            <a:ext cx="1630128" cy="0"/>
          </a:xfrm>
          <a:custGeom>
            <a:avLst/>
            <a:gdLst/>
            <a:ahLst/>
            <a:cxnLst/>
            <a:rect l="l" t="t" r="r" b="b"/>
            <a:pathLst>
              <a:path w="1219200">
                <a:moveTo>
                  <a:pt x="0" y="0"/>
                </a:moveTo>
                <a:lnTo>
                  <a:pt x="1219200" y="0"/>
                </a:lnTo>
              </a:path>
            </a:pathLst>
          </a:custGeom>
          <a:ln w="32004">
            <a:solidFill>
              <a:srgbClr val="9A3365"/>
            </a:solidFill>
          </a:ln>
        </p:spPr>
        <p:txBody>
          <a:bodyPr wrap="square" lIns="0" tIns="0" rIns="0" bIns="0" rtlCol="0"/>
          <a:lstStyle/>
          <a:p>
            <a:endParaRPr/>
          </a:p>
        </p:txBody>
      </p:sp>
      <p:sp>
        <p:nvSpPr>
          <p:cNvPr id="10" name="object 10"/>
          <p:cNvSpPr/>
          <p:nvPr/>
        </p:nvSpPr>
        <p:spPr>
          <a:xfrm>
            <a:off x="4869329" y="5416035"/>
            <a:ext cx="208011" cy="156791"/>
          </a:xfrm>
          <a:custGeom>
            <a:avLst/>
            <a:gdLst/>
            <a:ahLst/>
            <a:cxnLst/>
            <a:rect l="l" t="t" r="r" b="b"/>
            <a:pathLst>
              <a:path w="155575" h="156210">
                <a:moveTo>
                  <a:pt x="0" y="156210"/>
                </a:moveTo>
                <a:lnTo>
                  <a:pt x="155448" y="77724"/>
                </a:lnTo>
                <a:lnTo>
                  <a:pt x="0" y="0"/>
                </a:lnTo>
              </a:path>
            </a:pathLst>
          </a:custGeom>
          <a:ln w="32004">
            <a:solidFill>
              <a:srgbClr val="9A3365"/>
            </a:solidFill>
          </a:ln>
        </p:spPr>
        <p:txBody>
          <a:bodyPr wrap="square" lIns="0" tIns="0" rIns="0" bIns="0" rtlCol="0"/>
          <a:lstStyle/>
          <a:p>
            <a:endParaRPr/>
          </a:p>
        </p:txBody>
      </p:sp>
      <p:sp>
        <p:nvSpPr>
          <p:cNvPr id="11" name="object 11"/>
          <p:cNvSpPr/>
          <p:nvPr/>
        </p:nvSpPr>
        <p:spPr>
          <a:xfrm>
            <a:off x="3350254" y="5421389"/>
            <a:ext cx="193576" cy="145317"/>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6605415" y="5494048"/>
            <a:ext cx="1630128" cy="0"/>
          </a:xfrm>
          <a:custGeom>
            <a:avLst/>
            <a:gdLst/>
            <a:ahLst/>
            <a:cxnLst/>
            <a:rect l="l" t="t" r="r" b="b"/>
            <a:pathLst>
              <a:path w="1219200">
                <a:moveTo>
                  <a:pt x="0" y="0"/>
                </a:moveTo>
                <a:lnTo>
                  <a:pt x="1219199" y="0"/>
                </a:lnTo>
              </a:path>
            </a:pathLst>
          </a:custGeom>
          <a:ln w="32004">
            <a:solidFill>
              <a:srgbClr val="9A3365"/>
            </a:solidFill>
          </a:ln>
        </p:spPr>
        <p:txBody>
          <a:bodyPr wrap="square" lIns="0" tIns="0" rIns="0" bIns="0" rtlCol="0"/>
          <a:lstStyle/>
          <a:p>
            <a:endParaRPr/>
          </a:p>
        </p:txBody>
      </p:sp>
      <p:sp>
        <p:nvSpPr>
          <p:cNvPr id="13" name="object 13"/>
          <p:cNvSpPr/>
          <p:nvPr/>
        </p:nvSpPr>
        <p:spPr>
          <a:xfrm>
            <a:off x="8027703" y="5416035"/>
            <a:ext cx="208011" cy="156791"/>
          </a:xfrm>
          <a:custGeom>
            <a:avLst/>
            <a:gdLst/>
            <a:ahLst/>
            <a:cxnLst/>
            <a:rect l="l" t="t" r="r" b="b"/>
            <a:pathLst>
              <a:path w="155575" h="156210">
                <a:moveTo>
                  <a:pt x="0" y="156210"/>
                </a:moveTo>
                <a:lnTo>
                  <a:pt x="155448" y="77724"/>
                </a:lnTo>
                <a:lnTo>
                  <a:pt x="0" y="0"/>
                </a:lnTo>
              </a:path>
            </a:pathLst>
          </a:custGeom>
          <a:ln w="32004">
            <a:solidFill>
              <a:srgbClr val="9A3365"/>
            </a:solidFill>
          </a:ln>
        </p:spPr>
        <p:txBody>
          <a:bodyPr wrap="square" lIns="0" tIns="0" rIns="0" bIns="0" rtlCol="0"/>
          <a:lstStyle/>
          <a:p>
            <a:endParaRPr/>
          </a:p>
        </p:txBody>
      </p:sp>
      <p:sp>
        <p:nvSpPr>
          <p:cNvPr id="14" name="object 14"/>
          <p:cNvSpPr/>
          <p:nvPr/>
        </p:nvSpPr>
        <p:spPr>
          <a:xfrm>
            <a:off x="6508626" y="5421389"/>
            <a:ext cx="193576" cy="145317"/>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9865671" y="5494048"/>
            <a:ext cx="1630128" cy="0"/>
          </a:xfrm>
          <a:custGeom>
            <a:avLst/>
            <a:gdLst/>
            <a:ahLst/>
            <a:cxnLst/>
            <a:rect l="l" t="t" r="r" b="b"/>
            <a:pathLst>
              <a:path w="1219200">
                <a:moveTo>
                  <a:pt x="0" y="0"/>
                </a:moveTo>
                <a:lnTo>
                  <a:pt x="1219200" y="0"/>
                </a:lnTo>
              </a:path>
            </a:pathLst>
          </a:custGeom>
          <a:ln w="32004">
            <a:solidFill>
              <a:srgbClr val="9A3365"/>
            </a:solidFill>
          </a:ln>
        </p:spPr>
        <p:txBody>
          <a:bodyPr wrap="square" lIns="0" tIns="0" rIns="0" bIns="0" rtlCol="0"/>
          <a:lstStyle/>
          <a:p>
            <a:endParaRPr/>
          </a:p>
        </p:txBody>
      </p:sp>
      <p:sp>
        <p:nvSpPr>
          <p:cNvPr id="16" name="object 16"/>
          <p:cNvSpPr/>
          <p:nvPr/>
        </p:nvSpPr>
        <p:spPr>
          <a:xfrm>
            <a:off x="9768881" y="5421389"/>
            <a:ext cx="193578" cy="145317"/>
          </a:xfrm>
          <a:prstGeom prst="rect">
            <a:avLst/>
          </a:prstGeom>
          <a:blipFill>
            <a:blip r:embed="rId2" cstate="print"/>
            <a:stretch>
              <a:fillRect/>
            </a:stretch>
          </a:blipFill>
        </p:spPr>
        <p:txBody>
          <a:bodyPr wrap="square" lIns="0" tIns="0" rIns="0" bIns="0" rtlCol="0"/>
          <a:lstStyle/>
          <a:p>
            <a:endParaRPr/>
          </a:p>
        </p:txBody>
      </p:sp>
      <p:sp>
        <p:nvSpPr>
          <p:cNvPr id="17" name="object 17"/>
          <p:cNvSpPr/>
          <p:nvPr/>
        </p:nvSpPr>
        <p:spPr>
          <a:xfrm>
            <a:off x="3243276" y="5188115"/>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18" name="object 18"/>
          <p:cNvSpPr/>
          <p:nvPr/>
        </p:nvSpPr>
        <p:spPr>
          <a:xfrm>
            <a:off x="6401649" y="5188115"/>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19" name="object 19"/>
          <p:cNvSpPr/>
          <p:nvPr/>
        </p:nvSpPr>
        <p:spPr>
          <a:xfrm>
            <a:off x="9560022" y="5188115"/>
            <a:ext cx="0" cy="535383"/>
          </a:xfrm>
          <a:custGeom>
            <a:avLst/>
            <a:gdLst/>
            <a:ahLst/>
            <a:cxnLst/>
            <a:rect l="l" t="t" r="r" b="b"/>
            <a:pathLst>
              <a:path h="533400">
                <a:moveTo>
                  <a:pt x="0" y="0"/>
                </a:moveTo>
                <a:lnTo>
                  <a:pt x="0" y="533400"/>
                </a:lnTo>
              </a:path>
            </a:pathLst>
          </a:custGeom>
          <a:ln w="9144">
            <a:solidFill>
              <a:srgbClr val="000000"/>
            </a:solidFill>
          </a:ln>
        </p:spPr>
        <p:txBody>
          <a:bodyPr wrap="square" lIns="0" tIns="0" rIns="0" bIns="0" rtlCol="0"/>
          <a:lstStyle/>
          <a:p>
            <a:endParaRPr/>
          </a:p>
        </p:txBody>
      </p:sp>
      <p:sp>
        <p:nvSpPr>
          <p:cNvPr id="20" name="object 20"/>
          <p:cNvSpPr txBox="1"/>
          <p:nvPr/>
        </p:nvSpPr>
        <p:spPr>
          <a:xfrm>
            <a:off x="1833724" y="5200734"/>
            <a:ext cx="1403438" cy="474608"/>
          </a:xfrm>
          <a:prstGeom prst="rect">
            <a:avLst/>
          </a:prstGeom>
          <a:solidFill>
            <a:srgbClr val="FFCC9A"/>
          </a:solidFill>
        </p:spPr>
        <p:txBody>
          <a:bodyPr vert="horz" wrap="square" lIns="0" tIns="28058" rIns="0" bIns="0" rtlCol="0">
            <a:spAutoFit/>
          </a:bodyPr>
          <a:lstStyle/>
          <a:p>
            <a:pPr marL="109198" algn="ctr">
              <a:spcBef>
                <a:spcPts val="221"/>
              </a:spcBef>
            </a:pPr>
            <a:r>
              <a:rPr sz="2900" b="1" spc="-6" dirty="0"/>
              <a:t>A</a:t>
            </a:r>
            <a:endParaRPr sz="2900"/>
          </a:p>
        </p:txBody>
      </p:sp>
      <p:sp>
        <p:nvSpPr>
          <p:cNvPr id="21" name="object 21"/>
          <p:cNvSpPr txBox="1"/>
          <p:nvPr/>
        </p:nvSpPr>
        <p:spPr>
          <a:xfrm>
            <a:off x="5093980" y="5200734"/>
            <a:ext cx="1301555" cy="474608"/>
          </a:xfrm>
          <a:prstGeom prst="rect">
            <a:avLst/>
          </a:prstGeom>
          <a:solidFill>
            <a:srgbClr val="FFCC9A"/>
          </a:solidFill>
        </p:spPr>
        <p:txBody>
          <a:bodyPr vert="horz" wrap="square" lIns="0" tIns="28058" rIns="0" bIns="0" rtlCol="0">
            <a:spAutoFit/>
          </a:bodyPr>
          <a:lstStyle/>
          <a:p>
            <a:pPr marL="18200" algn="ctr">
              <a:spcBef>
                <a:spcPts val="221"/>
              </a:spcBef>
            </a:pPr>
            <a:r>
              <a:rPr sz="2900" b="1" spc="-6" dirty="0"/>
              <a:t>B</a:t>
            </a:r>
            <a:endParaRPr sz="2900"/>
          </a:p>
        </p:txBody>
      </p:sp>
      <p:sp>
        <p:nvSpPr>
          <p:cNvPr id="22" name="object 22"/>
          <p:cNvSpPr txBox="1"/>
          <p:nvPr/>
        </p:nvSpPr>
        <p:spPr>
          <a:xfrm>
            <a:off x="8252353" y="5200734"/>
            <a:ext cx="1301555" cy="474608"/>
          </a:xfrm>
          <a:prstGeom prst="rect">
            <a:avLst/>
          </a:prstGeom>
          <a:solidFill>
            <a:srgbClr val="FFCC9A"/>
          </a:solidFill>
        </p:spPr>
        <p:txBody>
          <a:bodyPr vert="horz" wrap="square" lIns="0" tIns="28058" rIns="0" bIns="0" rtlCol="0">
            <a:spAutoFit/>
          </a:bodyPr>
          <a:lstStyle/>
          <a:p>
            <a:pPr marL="17440" algn="ctr">
              <a:spcBef>
                <a:spcPts val="221"/>
              </a:spcBef>
            </a:pPr>
            <a:r>
              <a:rPr sz="2900" b="1" spc="-6" dirty="0"/>
              <a:t>C</a:t>
            </a:r>
            <a:endParaRPr sz="2900"/>
          </a:p>
        </p:txBody>
      </p:sp>
      <p:sp>
        <p:nvSpPr>
          <p:cNvPr id="23" name="object 23"/>
          <p:cNvSpPr/>
          <p:nvPr/>
        </p:nvSpPr>
        <p:spPr>
          <a:xfrm>
            <a:off x="11485611" y="5510110"/>
            <a:ext cx="0" cy="382416"/>
          </a:xfrm>
          <a:custGeom>
            <a:avLst/>
            <a:gdLst/>
            <a:ahLst/>
            <a:cxnLst/>
            <a:rect l="l" t="t" r="r" b="b"/>
            <a:pathLst>
              <a:path h="381000">
                <a:moveTo>
                  <a:pt x="0" y="0"/>
                </a:moveTo>
                <a:lnTo>
                  <a:pt x="0" y="381000"/>
                </a:lnTo>
              </a:path>
            </a:pathLst>
          </a:custGeom>
          <a:ln w="32004">
            <a:solidFill>
              <a:srgbClr val="800000"/>
            </a:solidFill>
          </a:ln>
        </p:spPr>
        <p:txBody>
          <a:bodyPr wrap="square" lIns="0" tIns="0" rIns="0" bIns="0" rtlCol="0"/>
          <a:lstStyle/>
          <a:p>
            <a:endParaRPr/>
          </a:p>
        </p:txBody>
      </p:sp>
      <p:sp>
        <p:nvSpPr>
          <p:cNvPr id="24" name="object 24"/>
          <p:cNvSpPr/>
          <p:nvPr/>
        </p:nvSpPr>
        <p:spPr>
          <a:xfrm>
            <a:off x="11184038" y="5887936"/>
            <a:ext cx="513660" cy="0"/>
          </a:xfrm>
          <a:custGeom>
            <a:avLst/>
            <a:gdLst/>
            <a:ahLst/>
            <a:cxnLst/>
            <a:rect l="l" t="t" r="r" b="b"/>
            <a:pathLst>
              <a:path w="384175">
                <a:moveTo>
                  <a:pt x="0" y="0"/>
                </a:moveTo>
                <a:lnTo>
                  <a:pt x="384048" y="0"/>
                </a:lnTo>
              </a:path>
            </a:pathLst>
          </a:custGeom>
          <a:ln w="32004">
            <a:solidFill>
              <a:srgbClr val="800000"/>
            </a:solidFill>
          </a:ln>
        </p:spPr>
        <p:txBody>
          <a:bodyPr wrap="square" lIns="0" tIns="0" rIns="0" bIns="0" rtlCol="0"/>
          <a:lstStyle/>
          <a:p>
            <a:endParaRPr/>
          </a:p>
        </p:txBody>
      </p:sp>
      <p:sp>
        <p:nvSpPr>
          <p:cNvPr id="25" name="object 25"/>
          <p:cNvSpPr/>
          <p:nvPr/>
        </p:nvSpPr>
        <p:spPr>
          <a:xfrm>
            <a:off x="390552" y="4193833"/>
            <a:ext cx="1630128" cy="382416"/>
          </a:xfrm>
          <a:custGeom>
            <a:avLst/>
            <a:gdLst/>
            <a:ahLst/>
            <a:cxnLst/>
            <a:rect l="l" t="t" r="r" b="b"/>
            <a:pathLst>
              <a:path w="1219200" h="381000">
                <a:moveTo>
                  <a:pt x="1219200" y="190500"/>
                </a:moveTo>
                <a:lnTo>
                  <a:pt x="1203066" y="146597"/>
                </a:lnTo>
                <a:lnTo>
                  <a:pt x="1157129" y="106413"/>
                </a:lnTo>
                <a:lnTo>
                  <a:pt x="1085079" y="71054"/>
                </a:lnTo>
                <a:lnTo>
                  <a:pt x="1040415" y="55530"/>
                </a:lnTo>
                <a:lnTo>
                  <a:pt x="990608" y="41627"/>
                </a:lnTo>
                <a:lnTo>
                  <a:pt x="936120" y="29484"/>
                </a:lnTo>
                <a:lnTo>
                  <a:pt x="877410" y="19238"/>
                </a:lnTo>
                <a:lnTo>
                  <a:pt x="814942" y="11029"/>
                </a:lnTo>
                <a:lnTo>
                  <a:pt x="749177" y="4994"/>
                </a:lnTo>
                <a:lnTo>
                  <a:pt x="680575" y="1271"/>
                </a:lnTo>
                <a:lnTo>
                  <a:pt x="609600" y="0"/>
                </a:lnTo>
                <a:lnTo>
                  <a:pt x="538483" y="1271"/>
                </a:lnTo>
                <a:lnTo>
                  <a:pt x="469782" y="4994"/>
                </a:lnTo>
                <a:lnTo>
                  <a:pt x="403954" y="11029"/>
                </a:lnTo>
                <a:lnTo>
                  <a:pt x="341455" y="19238"/>
                </a:lnTo>
                <a:lnTo>
                  <a:pt x="282742" y="29484"/>
                </a:lnTo>
                <a:lnTo>
                  <a:pt x="228271" y="41627"/>
                </a:lnTo>
                <a:lnTo>
                  <a:pt x="178498" y="55530"/>
                </a:lnTo>
                <a:lnTo>
                  <a:pt x="133880" y="71054"/>
                </a:lnTo>
                <a:lnTo>
                  <a:pt x="94875" y="88061"/>
                </a:lnTo>
                <a:lnTo>
                  <a:pt x="35524" y="125971"/>
                </a:lnTo>
                <a:lnTo>
                  <a:pt x="4099" y="168152"/>
                </a:lnTo>
                <a:lnTo>
                  <a:pt x="0" y="190500"/>
                </a:lnTo>
                <a:lnTo>
                  <a:pt x="4099" y="212706"/>
                </a:lnTo>
                <a:lnTo>
                  <a:pt x="35524" y="254726"/>
                </a:lnTo>
                <a:lnTo>
                  <a:pt x="94875" y="292600"/>
                </a:lnTo>
                <a:lnTo>
                  <a:pt x="133880" y="309625"/>
                </a:lnTo>
                <a:lnTo>
                  <a:pt x="178498" y="325183"/>
                </a:lnTo>
                <a:lnTo>
                  <a:pt x="228271" y="339132"/>
                </a:lnTo>
                <a:lnTo>
                  <a:pt x="282742" y="351328"/>
                </a:lnTo>
                <a:lnTo>
                  <a:pt x="341455" y="361627"/>
                </a:lnTo>
                <a:lnTo>
                  <a:pt x="403954" y="369888"/>
                </a:lnTo>
                <a:lnTo>
                  <a:pt x="469782" y="375965"/>
                </a:lnTo>
                <a:lnTo>
                  <a:pt x="538483" y="379717"/>
                </a:lnTo>
                <a:lnTo>
                  <a:pt x="609600" y="381000"/>
                </a:lnTo>
                <a:lnTo>
                  <a:pt x="680575" y="379717"/>
                </a:lnTo>
                <a:lnTo>
                  <a:pt x="749177" y="375965"/>
                </a:lnTo>
                <a:lnTo>
                  <a:pt x="814942" y="369888"/>
                </a:lnTo>
                <a:lnTo>
                  <a:pt x="877410" y="361627"/>
                </a:lnTo>
                <a:lnTo>
                  <a:pt x="936120" y="351328"/>
                </a:lnTo>
                <a:lnTo>
                  <a:pt x="990608" y="339132"/>
                </a:lnTo>
                <a:lnTo>
                  <a:pt x="1040415" y="325183"/>
                </a:lnTo>
                <a:lnTo>
                  <a:pt x="1085079" y="309625"/>
                </a:lnTo>
                <a:lnTo>
                  <a:pt x="1124137" y="292600"/>
                </a:lnTo>
                <a:lnTo>
                  <a:pt x="1183592" y="254726"/>
                </a:lnTo>
                <a:lnTo>
                  <a:pt x="1215089" y="212706"/>
                </a:lnTo>
                <a:lnTo>
                  <a:pt x="1219200" y="190500"/>
                </a:lnTo>
                <a:close/>
              </a:path>
            </a:pathLst>
          </a:custGeom>
          <a:solidFill>
            <a:srgbClr val="CCFFFF"/>
          </a:solidFill>
        </p:spPr>
        <p:txBody>
          <a:bodyPr wrap="square" lIns="0" tIns="0" rIns="0" bIns="0" rtlCol="0"/>
          <a:lstStyle/>
          <a:p>
            <a:endParaRPr/>
          </a:p>
        </p:txBody>
      </p:sp>
      <p:sp>
        <p:nvSpPr>
          <p:cNvPr id="26" name="object 26"/>
          <p:cNvSpPr/>
          <p:nvPr/>
        </p:nvSpPr>
        <p:spPr>
          <a:xfrm>
            <a:off x="390552" y="4193833"/>
            <a:ext cx="1630128" cy="382416"/>
          </a:xfrm>
          <a:custGeom>
            <a:avLst/>
            <a:gdLst/>
            <a:ahLst/>
            <a:cxnLst/>
            <a:rect l="l" t="t" r="r" b="b"/>
            <a:pathLst>
              <a:path w="1219200" h="381000">
                <a:moveTo>
                  <a:pt x="1219200" y="190500"/>
                </a:moveTo>
                <a:lnTo>
                  <a:pt x="1203066" y="146597"/>
                </a:lnTo>
                <a:lnTo>
                  <a:pt x="1157129" y="106413"/>
                </a:lnTo>
                <a:lnTo>
                  <a:pt x="1085079" y="71054"/>
                </a:lnTo>
                <a:lnTo>
                  <a:pt x="1040415" y="55530"/>
                </a:lnTo>
                <a:lnTo>
                  <a:pt x="990608" y="41627"/>
                </a:lnTo>
                <a:lnTo>
                  <a:pt x="936120" y="29484"/>
                </a:lnTo>
                <a:lnTo>
                  <a:pt x="877410" y="19238"/>
                </a:lnTo>
                <a:lnTo>
                  <a:pt x="814942" y="11029"/>
                </a:lnTo>
                <a:lnTo>
                  <a:pt x="749177" y="4994"/>
                </a:lnTo>
                <a:lnTo>
                  <a:pt x="680575" y="1271"/>
                </a:lnTo>
                <a:lnTo>
                  <a:pt x="609600" y="0"/>
                </a:lnTo>
                <a:lnTo>
                  <a:pt x="538483" y="1271"/>
                </a:lnTo>
                <a:lnTo>
                  <a:pt x="469782" y="4994"/>
                </a:lnTo>
                <a:lnTo>
                  <a:pt x="403954" y="11029"/>
                </a:lnTo>
                <a:lnTo>
                  <a:pt x="341455" y="19238"/>
                </a:lnTo>
                <a:lnTo>
                  <a:pt x="282742" y="29484"/>
                </a:lnTo>
                <a:lnTo>
                  <a:pt x="228271" y="41627"/>
                </a:lnTo>
                <a:lnTo>
                  <a:pt x="178498" y="55530"/>
                </a:lnTo>
                <a:lnTo>
                  <a:pt x="133880" y="71054"/>
                </a:lnTo>
                <a:lnTo>
                  <a:pt x="94875" y="88061"/>
                </a:lnTo>
                <a:lnTo>
                  <a:pt x="35524" y="125971"/>
                </a:lnTo>
                <a:lnTo>
                  <a:pt x="4099" y="168152"/>
                </a:lnTo>
                <a:lnTo>
                  <a:pt x="0" y="190500"/>
                </a:lnTo>
                <a:lnTo>
                  <a:pt x="4099" y="212706"/>
                </a:lnTo>
                <a:lnTo>
                  <a:pt x="35524" y="254726"/>
                </a:lnTo>
                <a:lnTo>
                  <a:pt x="94875" y="292600"/>
                </a:lnTo>
                <a:lnTo>
                  <a:pt x="133880" y="309625"/>
                </a:lnTo>
                <a:lnTo>
                  <a:pt x="178498" y="325183"/>
                </a:lnTo>
                <a:lnTo>
                  <a:pt x="228271" y="339132"/>
                </a:lnTo>
                <a:lnTo>
                  <a:pt x="282742" y="351328"/>
                </a:lnTo>
                <a:lnTo>
                  <a:pt x="341455" y="361627"/>
                </a:lnTo>
                <a:lnTo>
                  <a:pt x="403954" y="369888"/>
                </a:lnTo>
                <a:lnTo>
                  <a:pt x="469782" y="375965"/>
                </a:lnTo>
                <a:lnTo>
                  <a:pt x="538483" y="379717"/>
                </a:lnTo>
                <a:lnTo>
                  <a:pt x="609600" y="381000"/>
                </a:lnTo>
                <a:lnTo>
                  <a:pt x="680575" y="379717"/>
                </a:lnTo>
                <a:lnTo>
                  <a:pt x="749177" y="375965"/>
                </a:lnTo>
                <a:lnTo>
                  <a:pt x="814942" y="369888"/>
                </a:lnTo>
                <a:lnTo>
                  <a:pt x="877410" y="361627"/>
                </a:lnTo>
                <a:lnTo>
                  <a:pt x="936120" y="351328"/>
                </a:lnTo>
                <a:lnTo>
                  <a:pt x="990608" y="339132"/>
                </a:lnTo>
                <a:lnTo>
                  <a:pt x="1040415" y="325183"/>
                </a:lnTo>
                <a:lnTo>
                  <a:pt x="1085079" y="309625"/>
                </a:lnTo>
                <a:lnTo>
                  <a:pt x="1124137" y="292600"/>
                </a:lnTo>
                <a:lnTo>
                  <a:pt x="1183592" y="254726"/>
                </a:lnTo>
                <a:lnTo>
                  <a:pt x="1215089" y="212706"/>
                </a:lnTo>
                <a:lnTo>
                  <a:pt x="1219200" y="190500"/>
                </a:lnTo>
                <a:close/>
              </a:path>
            </a:pathLst>
          </a:custGeom>
          <a:ln w="32004">
            <a:solidFill>
              <a:srgbClr val="800000"/>
            </a:solidFill>
          </a:ln>
        </p:spPr>
        <p:txBody>
          <a:bodyPr wrap="square" lIns="0" tIns="0" rIns="0" bIns="0" rtlCol="0"/>
          <a:lstStyle/>
          <a:p>
            <a:endParaRPr/>
          </a:p>
        </p:txBody>
      </p:sp>
      <p:sp>
        <p:nvSpPr>
          <p:cNvPr id="27" name="object 27"/>
          <p:cNvSpPr txBox="1"/>
          <p:nvPr/>
        </p:nvSpPr>
        <p:spPr>
          <a:xfrm>
            <a:off x="832045" y="1387916"/>
            <a:ext cx="10287637" cy="3767623"/>
          </a:xfrm>
          <a:prstGeom prst="rect">
            <a:avLst/>
          </a:prstGeom>
        </p:spPr>
        <p:txBody>
          <a:bodyPr vert="horz" wrap="square" lIns="0" tIns="15166" rIns="0" bIns="0" rtlCol="0">
            <a:spAutoFit/>
          </a:bodyPr>
          <a:lstStyle/>
          <a:p>
            <a:pPr marL="580113" marR="6067" indent="-410249">
              <a:spcBef>
                <a:spcPts val="119"/>
              </a:spcBef>
              <a:buFont typeface="Arial"/>
              <a:buChar char="•"/>
              <a:tabLst>
                <a:tab pos="580113" algn="l"/>
                <a:tab pos="580870" algn="l"/>
              </a:tabLst>
            </a:pPr>
            <a:r>
              <a:rPr sz="3300" b="1" dirty="0">
                <a:solidFill>
                  <a:srgbClr val="3333CC"/>
                </a:solidFill>
              </a:rPr>
              <a:t>If there are </a:t>
            </a:r>
            <a:r>
              <a:rPr sz="3300" b="1" dirty="0">
                <a:solidFill>
                  <a:srgbClr val="9A3300"/>
                </a:solidFill>
              </a:rPr>
              <a:t>n </a:t>
            </a:r>
            <a:r>
              <a:rPr sz="3300" b="1" spc="-6" dirty="0">
                <a:solidFill>
                  <a:srgbClr val="3333CC"/>
                </a:solidFill>
              </a:rPr>
              <a:t>number of nodes in the initial  linked list:</a:t>
            </a:r>
            <a:endParaRPr sz="3300"/>
          </a:p>
          <a:p>
            <a:pPr marL="1057852" lvl="1" indent="-342001">
              <a:spcBef>
                <a:spcPts val="687"/>
              </a:spcBef>
              <a:buFont typeface="Arial"/>
              <a:buChar char="–"/>
              <a:tabLst>
                <a:tab pos="1058611" algn="l"/>
              </a:tabLst>
            </a:pPr>
            <a:r>
              <a:rPr sz="2900" b="1" spc="-6" dirty="0">
                <a:solidFill>
                  <a:srgbClr val="336500"/>
                </a:solidFill>
              </a:rPr>
              <a:t>Allocate </a:t>
            </a:r>
            <a:r>
              <a:rPr sz="2900" b="1" dirty="0">
                <a:solidFill>
                  <a:srgbClr val="9A3300"/>
                </a:solidFill>
              </a:rPr>
              <a:t>n </a:t>
            </a:r>
            <a:r>
              <a:rPr sz="2900" b="1" spc="-6" dirty="0">
                <a:solidFill>
                  <a:srgbClr val="336500"/>
                </a:solidFill>
              </a:rPr>
              <a:t>records, one by</a:t>
            </a:r>
            <a:r>
              <a:rPr sz="2900" b="1" spc="-30" dirty="0">
                <a:solidFill>
                  <a:srgbClr val="336500"/>
                </a:solidFill>
              </a:rPr>
              <a:t> </a:t>
            </a:r>
            <a:r>
              <a:rPr sz="2900" b="1" spc="-6" dirty="0">
                <a:solidFill>
                  <a:srgbClr val="336500"/>
                </a:solidFill>
              </a:rPr>
              <a:t>one.</a:t>
            </a:r>
            <a:endParaRPr sz="2900"/>
          </a:p>
          <a:p>
            <a:pPr marL="1057852" lvl="1" indent="-342001">
              <a:spcBef>
                <a:spcPts val="681"/>
              </a:spcBef>
              <a:buFont typeface="Arial"/>
              <a:buChar char="–"/>
              <a:tabLst>
                <a:tab pos="1058611" algn="l"/>
              </a:tabLst>
            </a:pPr>
            <a:r>
              <a:rPr sz="2900" b="1" spc="-6" dirty="0">
                <a:solidFill>
                  <a:srgbClr val="336500"/>
                </a:solidFill>
              </a:rPr>
              <a:t>Read in the fields of the</a:t>
            </a:r>
            <a:r>
              <a:rPr sz="2900" b="1" spc="-24" dirty="0">
                <a:solidFill>
                  <a:srgbClr val="336500"/>
                </a:solidFill>
              </a:rPr>
              <a:t> </a:t>
            </a:r>
            <a:r>
              <a:rPr sz="2900" b="1" spc="-6" dirty="0">
                <a:solidFill>
                  <a:srgbClr val="336500"/>
                </a:solidFill>
              </a:rPr>
              <a:t>records.</a:t>
            </a:r>
            <a:endParaRPr sz="2900"/>
          </a:p>
          <a:p>
            <a:pPr marL="1057852" marR="909222" lvl="1" indent="-342001">
              <a:spcBef>
                <a:spcPts val="681"/>
              </a:spcBef>
              <a:buFont typeface="Arial"/>
              <a:buChar char="–"/>
              <a:tabLst>
                <a:tab pos="1058611" algn="l"/>
              </a:tabLst>
            </a:pPr>
            <a:r>
              <a:rPr sz="2900" b="1" spc="-6" dirty="0">
                <a:solidFill>
                  <a:srgbClr val="336500"/>
                </a:solidFill>
              </a:rPr>
              <a:t>Modify the links of the records so that the  chain is</a:t>
            </a:r>
            <a:r>
              <a:rPr sz="2900" b="1" spc="-12" dirty="0">
                <a:solidFill>
                  <a:srgbClr val="336500"/>
                </a:solidFill>
              </a:rPr>
              <a:t> </a:t>
            </a:r>
            <a:r>
              <a:rPr sz="2900" b="1" spc="-6" dirty="0">
                <a:solidFill>
                  <a:srgbClr val="336500"/>
                </a:solidFill>
              </a:rPr>
              <a:t>formed.</a:t>
            </a:r>
            <a:endParaRPr sz="2900"/>
          </a:p>
          <a:p>
            <a:pPr marL="15166">
              <a:spcBef>
                <a:spcPts val="2782"/>
              </a:spcBef>
            </a:pPr>
            <a:r>
              <a:rPr sz="2100" b="1" dirty="0">
                <a:solidFill>
                  <a:srgbClr val="9A0033"/>
                </a:solidFill>
              </a:rPr>
              <a:t>head</a:t>
            </a:r>
            <a:endParaRPr sz="2100"/>
          </a:p>
        </p:txBody>
      </p:sp>
      <p:sp>
        <p:nvSpPr>
          <p:cNvPr id="28" name="object 28"/>
          <p:cNvSpPr/>
          <p:nvPr/>
        </p:nvSpPr>
        <p:spPr>
          <a:xfrm>
            <a:off x="1205616" y="4576249"/>
            <a:ext cx="564602" cy="484394"/>
          </a:xfrm>
          <a:custGeom>
            <a:avLst/>
            <a:gdLst/>
            <a:ahLst/>
            <a:cxnLst/>
            <a:rect l="l" t="t" r="r" b="b"/>
            <a:pathLst>
              <a:path w="422275" h="482600">
                <a:moveTo>
                  <a:pt x="0" y="0"/>
                </a:moveTo>
                <a:lnTo>
                  <a:pt x="422148" y="482346"/>
                </a:lnTo>
              </a:path>
            </a:pathLst>
          </a:custGeom>
          <a:ln w="38100">
            <a:solidFill>
              <a:srgbClr val="000080"/>
            </a:solidFill>
          </a:ln>
        </p:spPr>
        <p:txBody>
          <a:bodyPr wrap="square" lIns="0" tIns="0" rIns="0" bIns="0" rtlCol="0"/>
          <a:lstStyle/>
          <a:p>
            <a:endParaRPr/>
          </a:p>
        </p:txBody>
      </p:sp>
      <p:sp>
        <p:nvSpPr>
          <p:cNvPr id="29" name="object 29"/>
          <p:cNvSpPr/>
          <p:nvPr/>
        </p:nvSpPr>
        <p:spPr>
          <a:xfrm>
            <a:off x="1682429" y="5002261"/>
            <a:ext cx="236878" cy="186109"/>
          </a:xfrm>
          <a:custGeom>
            <a:avLst/>
            <a:gdLst/>
            <a:ahLst/>
            <a:cxnLst/>
            <a:rect l="l" t="t" r="r" b="b"/>
            <a:pathLst>
              <a:path w="177165" h="185420">
                <a:moveTo>
                  <a:pt x="176783" y="185165"/>
                </a:moveTo>
                <a:lnTo>
                  <a:pt x="128777" y="0"/>
                </a:lnTo>
                <a:lnTo>
                  <a:pt x="0" y="112775"/>
                </a:lnTo>
                <a:lnTo>
                  <a:pt x="176783" y="185165"/>
                </a:lnTo>
                <a:close/>
              </a:path>
            </a:pathLst>
          </a:custGeom>
          <a:solidFill>
            <a:srgbClr val="000080"/>
          </a:solidFill>
        </p:spPr>
        <p:txBody>
          <a:bodyPr wrap="square" lIns="0" tIns="0" rIns="0" bIns="0" rtlCol="0"/>
          <a:lstStyle/>
          <a:p>
            <a:endParaRPr/>
          </a:p>
        </p:txBody>
      </p:sp>
      <p:grpSp>
        <p:nvGrpSpPr>
          <p:cNvPr id="30" name="object 5"/>
          <p:cNvGrpSpPr>
            <a:grpSpLocks/>
          </p:cNvGrpSpPr>
          <p:nvPr/>
        </p:nvGrpSpPr>
        <p:grpSpPr bwMode="auto">
          <a:xfrm>
            <a:off x="0" y="0"/>
            <a:ext cx="12192000" cy="6858000"/>
            <a:chOff x="0" y="0"/>
            <a:chExt cx="16217900" cy="9118600"/>
          </a:xfrm>
        </p:grpSpPr>
        <p:sp>
          <p:nvSpPr>
            <p:cNvPr id="34" name="object 6"/>
            <p:cNvSpPr>
              <a:spLocks noChangeArrowheads="1"/>
            </p:cNvSpPr>
            <p:nvPr/>
          </p:nvSpPr>
          <p:spPr bwMode="auto">
            <a:xfrm>
              <a:off x="0" y="0"/>
              <a:ext cx="10033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5"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101" name="Google Shape;101;p16" descr="Operations on Queue&#10;1.Insertion :&#10;Placing an item in a queue is called “insertion or&#10;enqueue”, which is done at the end of..."/>
          <p:cNvPicPr preferRelativeResize="0"/>
          <p:nvPr/>
        </p:nvPicPr>
        <p:blipFill rotWithShape="1">
          <a:blip r:embed="rId3">
            <a:alphaModFix/>
          </a:blip>
          <a:srcRect/>
          <a:stretch/>
        </p:blipFill>
        <p:spPr>
          <a:xfrm>
            <a:off x="0" y="0"/>
            <a:ext cx="12192000" cy="7100048"/>
          </a:xfrm>
          <a:prstGeom prst="rect">
            <a:avLst/>
          </a:prstGeom>
          <a:noFill/>
          <a:ln>
            <a:noFill/>
          </a:ln>
        </p:spPr>
      </p:pic>
      <p:grpSp>
        <p:nvGrpSpPr>
          <p:cNvPr id="5" name="object 5"/>
          <p:cNvGrpSpPr>
            <a:grpSpLocks/>
          </p:cNvGrpSpPr>
          <p:nvPr/>
        </p:nvGrpSpPr>
        <p:grpSpPr bwMode="auto">
          <a:xfrm>
            <a:off x="0" y="0"/>
            <a:ext cx="12192000" cy="6858000"/>
            <a:chOff x="0" y="0"/>
            <a:chExt cx="16217900" cy="9118600"/>
          </a:xfrm>
        </p:grpSpPr>
        <p:sp>
          <p:nvSpPr>
            <p:cNvPr id="6"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99967" y="293186"/>
            <a:ext cx="10392067" cy="764833"/>
          </a:xfrm>
          <a:custGeom>
            <a:avLst/>
            <a:gdLst/>
            <a:ahLst/>
            <a:cxnLst/>
            <a:rect l="l" t="t" r="r" b="b"/>
            <a:pathLst>
              <a:path w="7772400" h="762000">
                <a:moveTo>
                  <a:pt x="7772400" y="761999"/>
                </a:moveTo>
                <a:lnTo>
                  <a:pt x="7772400" y="0"/>
                </a:lnTo>
                <a:lnTo>
                  <a:pt x="0" y="0"/>
                </a:lnTo>
                <a:lnTo>
                  <a:pt x="0" y="762000"/>
                </a:lnTo>
                <a:lnTo>
                  <a:pt x="7772400" y="761999"/>
                </a:lnTo>
                <a:close/>
              </a:path>
            </a:pathLst>
          </a:custGeom>
          <a:ln w="9144">
            <a:solidFill>
              <a:srgbClr val="9A3300"/>
            </a:solidFill>
          </a:ln>
        </p:spPr>
        <p:txBody>
          <a:bodyPr wrap="square" lIns="0" tIns="0" rIns="0" bIns="0" rtlCol="0"/>
          <a:lstStyle/>
          <a:p>
            <a:endParaRPr/>
          </a:p>
        </p:txBody>
      </p:sp>
      <p:sp>
        <p:nvSpPr>
          <p:cNvPr id="3" name="object 3"/>
          <p:cNvSpPr/>
          <p:nvPr/>
        </p:nvSpPr>
        <p:spPr>
          <a:xfrm>
            <a:off x="899966" y="1180391"/>
            <a:ext cx="9678886" cy="5002006"/>
          </a:xfrm>
          <a:custGeom>
            <a:avLst/>
            <a:gdLst/>
            <a:ahLst/>
            <a:cxnLst/>
            <a:rect l="l" t="t" r="r" b="b"/>
            <a:pathLst>
              <a:path w="7239000" h="4983480">
                <a:moveTo>
                  <a:pt x="7239000" y="4983480"/>
                </a:moveTo>
                <a:lnTo>
                  <a:pt x="7239000" y="0"/>
                </a:lnTo>
                <a:lnTo>
                  <a:pt x="0" y="0"/>
                </a:lnTo>
                <a:lnTo>
                  <a:pt x="0" y="4983480"/>
                </a:lnTo>
                <a:lnTo>
                  <a:pt x="7239000" y="4983480"/>
                </a:lnTo>
                <a:close/>
              </a:path>
            </a:pathLst>
          </a:custGeom>
          <a:solidFill>
            <a:srgbClr val="CCFFFF"/>
          </a:solidFill>
        </p:spPr>
        <p:txBody>
          <a:bodyPr wrap="square" lIns="0" tIns="0" rIns="0" bIns="0" rtlCol="0"/>
          <a:lstStyle/>
          <a:p>
            <a:endParaRPr/>
          </a:p>
        </p:txBody>
      </p:sp>
      <p:sp>
        <p:nvSpPr>
          <p:cNvPr id="4" name="object 4"/>
          <p:cNvSpPr/>
          <p:nvPr/>
        </p:nvSpPr>
        <p:spPr>
          <a:xfrm>
            <a:off x="899966" y="1180391"/>
            <a:ext cx="9678886" cy="5002006"/>
          </a:xfrm>
          <a:custGeom>
            <a:avLst/>
            <a:gdLst/>
            <a:ahLst/>
            <a:cxnLst/>
            <a:rect l="l" t="t" r="r" b="b"/>
            <a:pathLst>
              <a:path w="7239000" h="4983480">
                <a:moveTo>
                  <a:pt x="7239000" y="4983480"/>
                </a:moveTo>
                <a:lnTo>
                  <a:pt x="7239000" y="0"/>
                </a:lnTo>
                <a:lnTo>
                  <a:pt x="0" y="0"/>
                </a:lnTo>
                <a:lnTo>
                  <a:pt x="0" y="4983480"/>
                </a:lnTo>
                <a:lnTo>
                  <a:pt x="7239000" y="4983480"/>
                </a:lnTo>
                <a:close/>
              </a:path>
            </a:pathLst>
          </a:custGeom>
          <a:ln w="32004">
            <a:solidFill>
              <a:srgbClr val="800000"/>
            </a:solidFill>
          </a:ln>
        </p:spPr>
        <p:txBody>
          <a:bodyPr wrap="square" lIns="0" tIns="0" rIns="0" bIns="0" rtlCol="0"/>
          <a:lstStyle/>
          <a:p>
            <a:endParaRPr/>
          </a:p>
        </p:txBody>
      </p:sp>
      <p:sp>
        <p:nvSpPr>
          <p:cNvPr id="5" name="object 5"/>
          <p:cNvSpPr txBox="1"/>
          <p:nvPr/>
        </p:nvSpPr>
        <p:spPr>
          <a:xfrm>
            <a:off x="1027660" y="1170703"/>
            <a:ext cx="9189847" cy="5875893"/>
          </a:xfrm>
          <a:prstGeom prst="rect">
            <a:avLst/>
          </a:prstGeom>
        </p:spPr>
        <p:txBody>
          <a:bodyPr vert="horz" wrap="square" lIns="0" tIns="15166" rIns="0" bIns="0" rtlCol="0">
            <a:spAutoFit/>
          </a:bodyPr>
          <a:lstStyle/>
          <a:p>
            <a:pPr marL="15166">
              <a:lnSpc>
                <a:spcPts val="2066"/>
              </a:lnSpc>
              <a:spcBef>
                <a:spcPts val="119"/>
              </a:spcBef>
            </a:pPr>
            <a:r>
              <a:rPr sz="1900" b="1" dirty="0">
                <a:solidFill>
                  <a:srgbClr val="3333CC"/>
                </a:solidFill>
                <a:latin typeface="Courier New"/>
                <a:cs typeface="Courier New"/>
              </a:rPr>
              <a:t>node *create_list()</a:t>
            </a:r>
            <a:endParaRPr sz="1900">
              <a:latin typeface="Courier New"/>
              <a:cs typeface="Courier New"/>
            </a:endParaRPr>
          </a:p>
          <a:p>
            <a:pPr marL="15166">
              <a:lnSpc>
                <a:spcPts val="1833"/>
              </a:lnSpc>
            </a:pPr>
            <a:r>
              <a:rPr sz="1900" b="1" dirty="0">
                <a:solidFill>
                  <a:srgbClr val="3333CC"/>
                </a:solidFill>
                <a:latin typeface="Courier New"/>
                <a:cs typeface="Courier New"/>
              </a:rPr>
              <a:t>{</a:t>
            </a:r>
            <a:endParaRPr sz="1900">
              <a:latin typeface="Courier New"/>
              <a:cs typeface="Courier New"/>
            </a:endParaRPr>
          </a:p>
          <a:p>
            <a:pPr marL="598312">
              <a:lnSpc>
                <a:spcPts val="1839"/>
              </a:lnSpc>
              <a:tabLst>
                <a:tab pos="1328571" algn="l"/>
              </a:tabLst>
            </a:pPr>
            <a:r>
              <a:rPr sz="1900" b="1" dirty="0">
                <a:solidFill>
                  <a:srgbClr val="3333CC"/>
                </a:solidFill>
                <a:latin typeface="Courier New"/>
                <a:cs typeface="Courier New"/>
              </a:rPr>
              <a:t>int	k, n;</a:t>
            </a:r>
            <a:endParaRPr sz="1900">
              <a:latin typeface="Courier New"/>
              <a:cs typeface="Courier New"/>
            </a:endParaRPr>
          </a:p>
          <a:p>
            <a:pPr marL="598312">
              <a:lnSpc>
                <a:spcPts val="2066"/>
              </a:lnSpc>
              <a:tabLst>
                <a:tab pos="1473410" algn="l"/>
              </a:tabLst>
            </a:pPr>
            <a:r>
              <a:rPr sz="1900" b="1" dirty="0">
                <a:solidFill>
                  <a:srgbClr val="3333CC"/>
                </a:solidFill>
                <a:latin typeface="Courier New"/>
                <a:cs typeface="Courier New"/>
              </a:rPr>
              <a:t>node	*p,</a:t>
            </a:r>
            <a:r>
              <a:rPr sz="1900" b="1" spc="-6" dirty="0">
                <a:solidFill>
                  <a:srgbClr val="3333CC"/>
                </a:solidFill>
                <a:latin typeface="Courier New"/>
                <a:cs typeface="Courier New"/>
              </a:rPr>
              <a:t> </a:t>
            </a:r>
            <a:r>
              <a:rPr sz="1900" b="1" dirty="0">
                <a:solidFill>
                  <a:srgbClr val="3333CC"/>
                </a:solidFill>
                <a:latin typeface="Courier New"/>
                <a:cs typeface="Courier New"/>
              </a:rPr>
              <a:t>*head;</a:t>
            </a:r>
            <a:endParaRPr sz="1900">
              <a:latin typeface="Courier New"/>
              <a:cs typeface="Courier New"/>
            </a:endParaRPr>
          </a:p>
          <a:p>
            <a:pPr marL="744667" marR="1320230" indent="-147112">
              <a:lnSpc>
                <a:spcPts val="1839"/>
              </a:lnSpc>
              <a:spcBef>
                <a:spcPts val="1815"/>
              </a:spcBef>
              <a:tabLst>
                <a:tab pos="1766120" algn="l"/>
              </a:tabLst>
            </a:pPr>
            <a:r>
              <a:rPr sz="1900" b="1" dirty="0">
                <a:solidFill>
                  <a:srgbClr val="3333CC"/>
                </a:solidFill>
                <a:latin typeface="Courier New"/>
                <a:cs typeface="Courier New"/>
              </a:rPr>
              <a:t>printf	("\n How many elements to enter?");  scanf ("%d",</a:t>
            </a:r>
            <a:r>
              <a:rPr sz="1900" b="1" spc="-6" dirty="0">
                <a:solidFill>
                  <a:srgbClr val="3333CC"/>
                </a:solidFill>
                <a:latin typeface="Courier New"/>
                <a:cs typeface="Courier New"/>
              </a:rPr>
              <a:t> </a:t>
            </a:r>
            <a:r>
              <a:rPr sz="1900" b="1" dirty="0">
                <a:solidFill>
                  <a:srgbClr val="3333CC"/>
                </a:solidFill>
                <a:latin typeface="Courier New"/>
                <a:cs typeface="Courier New"/>
              </a:rPr>
              <a:t>&amp;n);</a:t>
            </a:r>
            <a:endParaRPr sz="1900">
              <a:latin typeface="Courier New"/>
              <a:cs typeface="Courier New"/>
            </a:endParaRPr>
          </a:p>
          <a:p>
            <a:pPr marL="598312">
              <a:lnSpc>
                <a:spcPts val="2066"/>
              </a:lnSpc>
              <a:spcBef>
                <a:spcPts val="1391"/>
              </a:spcBef>
              <a:tabLst>
                <a:tab pos="1328571" algn="l"/>
              </a:tabLst>
            </a:pPr>
            <a:r>
              <a:rPr sz="1900" b="1" dirty="0">
                <a:solidFill>
                  <a:srgbClr val="3333CC"/>
                </a:solidFill>
                <a:latin typeface="Courier New"/>
                <a:cs typeface="Courier New"/>
              </a:rPr>
              <a:t>for	(k=0; k&lt;n;</a:t>
            </a:r>
            <a:r>
              <a:rPr sz="1900" b="1" spc="-6" dirty="0">
                <a:solidFill>
                  <a:srgbClr val="3333CC"/>
                </a:solidFill>
                <a:latin typeface="Courier New"/>
                <a:cs typeface="Courier New"/>
              </a:rPr>
              <a:t> </a:t>
            </a:r>
            <a:r>
              <a:rPr sz="1900" b="1" dirty="0">
                <a:solidFill>
                  <a:srgbClr val="3333CC"/>
                </a:solidFill>
                <a:latin typeface="Courier New"/>
                <a:cs typeface="Courier New"/>
              </a:rPr>
              <a:t>k++)</a:t>
            </a:r>
            <a:endParaRPr sz="1900">
              <a:latin typeface="Courier New"/>
              <a:cs typeface="Courier New"/>
            </a:endParaRPr>
          </a:p>
          <a:p>
            <a:pPr marL="598312">
              <a:lnSpc>
                <a:spcPts val="1833"/>
              </a:lnSpc>
            </a:pPr>
            <a:r>
              <a:rPr sz="1900" b="1" dirty="0">
                <a:solidFill>
                  <a:srgbClr val="3333CC"/>
                </a:solidFill>
                <a:latin typeface="Courier New"/>
                <a:cs typeface="Courier New"/>
              </a:rPr>
              <a:t>{</a:t>
            </a:r>
            <a:endParaRPr sz="1900">
              <a:latin typeface="Courier New"/>
              <a:cs typeface="Courier New"/>
            </a:endParaRPr>
          </a:p>
          <a:p>
            <a:pPr marL="1182216">
              <a:lnSpc>
                <a:spcPts val="1839"/>
              </a:lnSpc>
            </a:pPr>
            <a:r>
              <a:rPr sz="1900" b="1" dirty="0">
                <a:solidFill>
                  <a:srgbClr val="CC0000"/>
                </a:solidFill>
                <a:latin typeface="Courier New"/>
                <a:cs typeface="Courier New"/>
              </a:rPr>
              <a:t>if (k == 0)</a:t>
            </a:r>
            <a:r>
              <a:rPr sz="1900" b="1" spc="-12" dirty="0">
                <a:solidFill>
                  <a:srgbClr val="CC0000"/>
                </a:solidFill>
                <a:latin typeface="Courier New"/>
                <a:cs typeface="Courier New"/>
              </a:rPr>
              <a:t> </a:t>
            </a:r>
            <a:r>
              <a:rPr sz="1900" b="1" dirty="0">
                <a:solidFill>
                  <a:srgbClr val="CC0000"/>
                </a:solidFill>
                <a:latin typeface="Courier New"/>
                <a:cs typeface="Courier New"/>
              </a:rPr>
              <a:t>{</a:t>
            </a:r>
            <a:endParaRPr sz="1900">
              <a:latin typeface="Courier New"/>
              <a:cs typeface="Courier New"/>
            </a:endParaRPr>
          </a:p>
          <a:p>
            <a:pPr marL="1474168" marR="1319472">
              <a:lnSpc>
                <a:spcPts val="1839"/>
              </a:lnSpc>
              <a:spcBef>
                <a:spcPts val="215"/>
              </a:spcBef>
            </a:pPr>
            <a:r>
              <a:rPr sz="1900" b="1" dirty="0">
                <a:solidFill>
                  <a:srgbClr val="CC0000"/>
                </a:solidFill>
                <a:latin typeface="Courier New"/>
                <a:cs typeface="Courier New"/>
              </a:rPr>
              <a:t>head = (node *) malloc(sizeof(node));   p =</a:t>
            </a:r>
            <a:r>
              <a:rPr sz="1900" b="1" spc="-12" dirty="0">
                <a:solidFill>
                  <a:srgbClr val="CC0000"/>
                </a:solidFill>
                <a:latin typeface="Courier New"/>
                <a:cs typeface="Courier New"/>
              </a:rPr>
              <a:t> </a:t>
            </a:r>
            <a:r>
              <a:rPr sz="1900" b="1" dirty="0">
                <a:solidFill>
                  <a:srgbClr val="CC0000"/>
                </a:solidFill>
                <a:latin typeface="Courier New"/>
                <a:cs typeface="Courier New"/>
              </a:rPr>
              <a:t>head;</a:t>
            </a:r>
            <a:endParaRPr sz="1900">
              <a:latin typeface="Courier New"/>
              <a:cs typeface="Courier New"/>
            </a:endParaRPr>
          </a:p>
          <a:p>
            <a:pPr marL="1154157">
              <a:lnSpc>
                <a:spcPts val="1618"/>
              </a:lnSpc>
            </a:pPr>
            <a:r>
              <a:rPr sz="1900" b="1" dirty="0">
                <a:solidFill>
                  <a:srgbClr val="CC0000"/>
                </a:solidFill>
                <a:latin typeface="Courier New"/>
                <a:cs typeface="Courier New"/>
              </a:rPr>
              <a:t>}</a:t>
            </a:r>
            <a:endParaRPr sz="1900">
              <a:latin typeface="Courier New"/>
              <a:cs typeface="Courier New"/>
            </a:endParaRPr>
          </a:p>
          <a:p>
            <a:pPr marL="1154157">
              <a:lnSpc>
                <a:spcPts val="1839"/>
              </a:lnSpc>
            </a:pPr>
            <a:r>
              <a:rPr sz="1900" b="1" dirty="0">
                <a:solidFill>
                  <a:srgbClr val="CC0000"/>
                </a:solidFill>
                <a:latin typeface="Courier New"/>
                <a:cs typeface="Courier New"/>
              </a:rPr>
              <a:t>else</a:t>
            </a:r>
            <a:r>
              <a:rPr sz="1900" b="1" spc="-6" dirty="0">
                <a:solidFill>
                  <a:srgbClr val="CC0000"/>
                </a:solidFill>
                <a:latin typeface="Courier New"/>
                <a:cs typeface="Courier New"/>
              </a:rPr>
              <a:t> </a:t>
            </a:r>
            <a:r>
              <a:rPr sz="1900" b="1" dirty="0">
                <a:solidFill>
                  <a:srgbClr val="CC0000"/>
                </a:solidFill>
                <a:latin typeface="Courier New"/>
                <a:cs typeface="Courier New"/>
              </a:rPr>
              <a:t>{</a:t>
            </a:r>
            <a:endParaRPr sz="1900">
              <a:latin typeface="Courier New"/>
              <a:cs typeface="Courier New"/>
            </a:endParaRPr>
          </a:p>
          <a:p>
            <a:pPr marL="2205186" marR="6067">
              <a:lnSpc>
                <a:spcPts val="1839"/>
              </a:lnSpc>
              <a:spcBef>
                <a:spcPts val="215"/>
              </a:spcBef>
              <a:tabLst>
                <a:tab pos="3519349" algn="l"/>
              </a:tabLst>
            </a:pPr>
            <a:r>
              <a:rPr sz="1900" b="1" dirty="0">
                <a:solidFill>
                  <a:srgbClr val="CC0000"/>
                </a:solidFill>
                <a:latin typeface="Courier New"/>
                <a:cs typeface="Courier New"/>
              </a:rPr>
              <a:t>p-&gt;next	= (node *)</a:t>
            </a:r>
            <a:r>
              <a:rPr sz="1900" b="1" spc="-78" dirty="0">
                <a:solidFill>
                  <a:srgbClr val="CC0000"/>
                </a:solidFill>
                <a:latin typeface="Courier New"/>
                <a:cs typeface="Courier New"/>
              </a:rPr>
              <a:t> </a:t>
            </a:r>
            <a:r>
              <a:rPr sz="1900" b="1" dirty="0">
                <a:solidFill>
                  <a:srgbClr val="CC0000"/>
                </a:solidFill>
                <a:latin typeface="Courier New"/>
                <a:cs typeface="Courier New"/>
              </a:rPr>
              <a:t>malloc(sizeof(node));   p =</a:t>
            </a:r>
            <a:r>
              <a:rPr sz="1900" b="1" spc="-12" dirty="0">
                <a:solidFill>
                  <a:srgbClr val="CC0000"/>
                </a:solidFill>
                <a:latin typeface="Courier New"/>
                <a:cs typeface="Courier New"/>
              </a:rPr>
              <a:t> </a:t>
            </a:r>
            <a:r>
              <a:rPr sz="1900" b="1" dirty="0">
                <a:solidFill>
                  <a:srgbClr val="CC0000"/>
                </a:solidFill>
                <a:latin typeface="Courier New"/>
                <a:cs typeface="Courier New"/>
              </a:rPr>
              <a:t>p-&gt;next;</a:t>
            </a:r>
            <a:endParaRPr sz="1900">
              <a:latin typeface="Courier New"/>
              <a:cs typeface="Courier New"/>
            </a:endParaRPr>
          </a:p>
          <a:p>
            <a:pPr marL="1884418">
              <a:lnSpc>
                <a:spcPts val="1845"/>
              </a:lnSpc>
            </a:pPr>
            <a:r>
              <a:rPr sz="1900" b="1" dirty="0">
                <a:solidFill>
                  <a:srgbClr val="CC0000"/>
                </a:solidFill>
                <a:latin typeface="Courier New"/>
                <a:cs typeface="Courier New"/>
              </a:rPr>
              <a:t>}</a:t>
            </a:r>
            <a:endParaRPr sz="1900">
              <a:latin typeface="Courier New"/>
              <a:cs typeface="Courier New"/>
            </a:endParaRPr>
          </a:p>
          <a:p>
            <a:pPr marL="1182216">
              <a:lnSpc>
                <a:spcPts val="2066"/>
              </a:lnSpc>
              <a:spcBef>
                <a:spcPts val="1385"/>
              </a:spcBef>
            </a:pPr>
            <a:r>
              <a:rPr sz="1900" b="1" dirty="0">
                <a:solidFill>
                  <a:srgbClr val="3333CC"/>
                </a:solidFill>
                <a:latin typeface="Courier New"/>
                <a:cs typeface="Courier New"/>
              </a:rPr>
              <a:t>scanf ("%d %s %d", &amp;p-&gt;roll, p-&gt;name,</a:t>
            </a:r>
            <a:r>
              <a:rPr sz="1900" b="1" spc="-60" dirty="0">
                <a:solidFill>
                  <a:srgbClr val="3333CC"/>
                </a:solidFill>
                <a:latin typeface="Courier New"/>
                <a:cs typeface="Courier New"/>
              </a:rPr>
              <a:t> </a:t>
            </a:r>
            <a:r>
              <a:rPr sz="1900" b="1" dirty="0">
                <a:solidFill>
                  <a:srgbClr val="3333CC"/>
                </a:solidFill>
                <a:latin typeface="Courier New"/>
                <a:cs typeface="Courier New"/>
              </a:rPr>
              <a:t>&amp;p-&gt;age);</a:t>
            </a:r>
            <a:endParaRPr sz="1900">
              <a:latin typeface="Courier New"/>
              <a:cs typeface="Courier New"/>
            </a:endParaRPr>
          </a:p>
          <a:p>
            <a:pPr marL="598312">
              <a:lnSpc>
                <a:spcPts val="2066"/>
              </a:lnSpc>
            </a:pPr>
            <a:r>
              <a:rPr sz="1900" b="1" dirty="0">
                <a:solidFill>
                  <a:srgbClr val="3333CC"/>
                </a:solidFill>
                <a:latin typeface="Courier New"/>
                <a:cs typeface="Courier New"/>
              </a:rPr>
              <a:t>}</a:t>
            </a:r>
            <a:endParaRPr sz="1900">
              <a:latin typeface="Courier New"/>
              <a:cs typeface="Courier New"/>
            </a:endParaRPr>
          </a:p>
          <a:p>
            <a:pPr marL="598312" marR="5117881">
              <a:lnSpc>
                <a:spcPts val="1839"/>
              </a:lnSpc>
              <a:spcBef>
                <a:spcPts val="1815"/>
              </a:spcBef>
              <a:tabLst>
                <a:tab pos="1912475" algn="l"/>
                <a:tab pos="2350023" algn="l"/>
              </a:tabLst>
            </a:pPr>
            <a:r>
              <a:rPr sz="1900" b="1" dirty="0">
                <a:solidFill>
                  <a:srgbClr val="3333CC"/>
                </a:solidFill>
                <a:latin typeface="Courier New"/>
                <a:cs typeface="Courier New"/>
              </a:rPr>
              <a:t>p-&gt;next	=	NULL;  return</a:t>
            </a:r>
            <a:r>
              <a:rPr sz="1900" b="1" spc="-24" dirty="0">
                <a:solidFill>
                  <a:srgbClr val="3333CC"/>
                </a:solidFill>
                <a:latin typeface="Courier New"/>
                <a:cs typeface="Courier New"/>
              </a:rPr>
              <a:t> </a:t>
            </a:r>
            <a:r>
              <a:rPr sz="1900" b="1" dirty="0">
                <a:solidFill>
                  <a:srgbClr val="3333CC"/>
                </a:solidFill>
                <a:latin typeface="Courier New"/>
                <a:cs typeface="Courier New"/>
              </a:rPr>
              <a:t>(head);</a:t>
            </a:r>
            <a:endParaRPr sz="1900">
              <a:latin typeface="Courier New"/>
              <a:cs typeface="Courier New"/>
            </a:endParaRPr>
          </a:p>
          <a:p>
            <a:pPr marL="15166">
              <a:lnSpc>
                <a:spcPts val="1851"/>
              </a:lnSpc>
            </a:pPr>
            <a:r>
              <a:rPr sz="1900" b="1" dirty="0">
                <a:solidFill>
                  <a:srgbClr val="3333CC"/>
                </a:solidFill>
                <a:latin typeface="Courier New"/>
                <a:cs typeface="Courier New"/>
              </a:rPr>
              <a:t>}</a:t>
            </a:r>
            <a:endParaRPr sz="1900">
              <a:latin typeface="Courier New"/>
              <a:cs typeface="Courier New"/>
            </a:endParaRPr>
          </a:p>
        </p:txBody>
      </p:sp>
      <p:grpSp>
        <p:nvGrpSpPr>
          <p:cNvPr id="6" name="object 5"/>
          <p:cNvGrpSpPr>
            <a:grpSpLocks/>
          </p:cNvGrpSpPr>
          <p:nvPr/>
        </p:nvGrpSpPr>
        <p:grpSpPr bwMode="auto">
          <a:xfrm>
            <a:off x="0" y="0"/>
            <a:ext cx="12192000" cy="6858000"/>
            <a:chOff x="0" y="0"/>
            <a:chExt cx="16217900" cy="9118600"/>
          </a:xfrm>
        </p:grpSpPr>
        <p:sp>
          <p:nvSpPr>
            <p:cNvPr id="10"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1"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99967" y="293186"/>
            <a:ext cx="10392067" cy="764833"/>
          </a:xfrm>
          <a:custGeom>
            <a:avLst/>
            <a:gdLst/>
            <a:ahLst/>
            <a:cxnLst/>
            <a:rect l="l" t="t" r="r" b="b"/>
            <a:pathLst>
              <a:path w="7772400" h="762000">
                <a:moveTo>
                  <a:pt x="7772400" y="761999"/>
                </a:moveTo>
                <a:lnTo>
                  <a:pt x="7772400" y="0"/>
                </a:lnTo>
                <a:lnTo>
                  <a:pt x="0" y="0"/>
                </a:lnTo>
                <a:lnTo>
                  <a:pt x="0" y="762000"/>
                </a:lnTo>
                <a:lnTo>
                  <a:pt x="7772400" y="761999"/>
                </a:lnTo>
                <a:close/>
              </a:path>
            </a:pathLst>
          </a:custGeom>
          <a:ln w="9144">
            <a:solidFill>
              <a:srgbClr val="9A3300"/>
            </a:solidFill>
          </a:ln>
        </p:spPr>
        <p:txBody>
          <a:bodyPr wrap="square" lIns="0" tIns="0" rIns="0" bIns="0" rtlCol="0"/>
          <a:lstStyle/>
          <a:p>
            <a:endParaRPr/>
          </a:p>
        </p:txBody>
      </p:sp>
      <p:sp>
        <p:nvSpPr>
          <p:cNvPr id="3" name="object 3"/>
          <p:cNvSpPr txBox="1"/>
          <p:nvPr/>
        </p:nvSpPr>
        <p:spPr>
          <a:xfrm>
            <a:off x="1006264" y="1361912"/>
            <a:ext cx="9100700" cy="523145"/>
          </a:xfrm>
          <a:prstGeom prst="rect">
            <a:avLst/>
          </a:prstGeom>
        </p:spPr>
        <p:txBody>
          <a:bodyPr vert="horz" wrap="square" lIns="0" tIns="15166" rIns="0" bIns="0" rtlCol="0">
            <a:spAutoFit/>
          </a:bodyPr>
          <a:lstStyle/>
          <a:p>
            <a:pPr marL="424658" indent="-410249">
              <a:spcBef>
                <a:spcPts val="119"/>
              </a:spcBef>
              <a:buFont typeface="Arial"/>
              <a:buChar char="•"/>
              <a:tabLst>
                <a:tab pos="424658" algn="l"/>
                <a:tab pos="425416" algn="l"/>
              </a:tabLst>
            </a:pPr>
            <a:r>
              <a:rPr sz="3300" b="1" spc="-6" dirty="0">
                <a:solidFill>
                  <a:srgbClr val="3333CC"/>
                </a:solidFill>
              </a:rPr>
              <a:t>To be called from </a:t>
            </a:r>
            <a:r>
              <a:rPr sz="3300" b="1" spc="-12" dirty="0">
                <a:solidFill>
                  <a:srgbClr val="3333CC"/>
                </a:solidFill>
                <a:latin typeface="Courier New"/>
                <a:cs typeface="Courier New"/>
              </a:rPr>
              <a:t>main()</a:t>
            </a:r>
            <a:r>
              <a:rPr sz="3300" b="1" spc="-1111" dirty="0">
                <a:solidFill>
                  <a:srgbClr val="3333CC"/>
                </a:solidFill>
                <a:latin typeface="Courier New"/>
                <a:cs typeface="Courier New"/>
              </a:rPr>
              <a:t> </a:t>
            </a:r>
            <a:r>
              <a:rPr sz="3300" b="1" dirty="0">
                <a:solidFill>
                  <a:srgbClr val="3333CC"/>
                </a:solidFill>
              </a:rPr>
              <a:t>function as:</a:t>
            </a:r>
            <a:endParaRPr sz="3300"/>
          </a:p>
        </p:txBody>
      </p:sp>
      <p:sp>
        <p:nvSpPr>
          <p:cNvPr id="4" name="object 4"/>
          <p:cNvSpPr txBox="1"/>
          <p:nvPr/>
        </p:nvSpPr>
        <p:spPr>
          <a:xfrm>
            <a:off x="3141393" y="2434718"/>
            <a:ext cx="4788501" cy="1379040"/>
          </a:xfrm>
          <a:prstGeom prst="rect">
            <a:avLst/>
          </a:prstGeom>
          <a:solidFill>
            <a:srgbClr val="CCFFFF"/>
          </a:solidFill>
          <a:ln w="32003">
            <a:solidFill>
              <a:srgbClr val="800000"/>
            </a:solidFill>
          </a:ln>
        </p:spPr>
        <p:txBody>
          <a:bodyPr vert="horz" wrap="square" lIns="0" tIns="116023" rIns="0" bIns="0" rtlCol="0">
            <a:spAutoFit/>
          </a:bodyPr>
          <a:lstStyle/>
          <a:p>
            <a:pPr marL="291952">
              <a:spcBef>
                <a:spcPts val="914"/>
              </a:spcBef>
            </a:pPr>
            <a:r>
              <a:rPr sz="2400" b="1" spc="-6" dirty="0">
                <a:solidFill>
                  <a:srgbClr val="800080"/>
                </a:solidFill>
                <a:latin typeface="Courier New"/>
                <a:cs typeface="Courier New"/>
              </a:rPr>
              <a:t>node</a:t>
            </a:r>
            <a:r>
              <a:rPr sz="2400" b="1" spc="-12" dirty="0">
                <a:solidFill>
                  <a:srgbClr val="800080"/>
                </a:solidFill>
                <a:latin typeface="Courier New"/>
                <a:cs typeface="Courier New"/>
              </a:rPr>
              <a:t> </a:t>
            </a:r>
            <a:r>
              <a:rPr sz="2400" b="1" spc="-6" dirty="0">
                <a:solidFill>
                  <a:srgbClr val="800080"/>
                </a:solidFill>
                <a:latin typeface="Courier New"/>
                <a:cs typeface="Courier New"/>
              </a:rPr>
              <a:t>*head;</a:t>
            </a:r>
            <a:endParaRPr sz="2400">
              <a:latin typeface="Courier New"/>
              <a:cs typeface="Courier New"/>
            </a:endParaRPr>
          </a:p>
          <a:p>
            <a:pPr marL="291952">
              <a:spcBef>
                <a:spcPts val="567"/>
              </a:spcBef>
            </a:pPr>
            <a:r>
              <a:rPr sz="2400" b="1" spc="-6" dirty="0">
                <a:solidFill>
                  <a:srgbClr val="800080"/>
                </a:solidFill>
                <a:latin typeface="Courier New"/>
                <a:cs typeface="Courier New"/>
              </a:rPr>
              <a:t>………</a:t>
            </a:r>
            <a:endParaRPr sz="2400">
              <a:latin typeface="Courier New"/>
              <a:cs typeface="Courier New"/>
            </a:endParaRPr>
          </a:p>
          <a:p>
            <a:pPr marL="291952">
              <a:spcBef>
                <a:spcPts val="561"/>
              </a:spcBef>
            </a:pPr>
            <a:r>
              <a:rPr sz="2400" b="1" spc="-6" dirty="0">
                <a:solidFill>
                  <a:srgbClr val="800080"/>
                </a:solidFill>
                <a:latin typeface="Courier New"/>
                <a:cs typeface="Courier New"/>
              </a:rPr>
              <a:t>head =</a:t>
            </a:r>
            <a:r>
              <a:rPr sz="2400" b="1" spc="-24" dirty="0">
                <a:solidFill>
                  <a:srgbClr val="800080"/>
                </a:solidFill>
                <a:latin typeface="Courier New"/>
                <a:cs typeface="Courier New"/>
              </a:rPr>
              <a:t> </a:t>
            </a:r>
            <a:r>
              <a:rPr sz="2400" b="1" spc="-6" dirty="0">
                <a:solidFill>
                  <a:srgbClr val="800080"/>
                </a:solidFill>
                <a:latin typeface="Courier New"/>
                <a:cs typeface="Courier New"/>
              </a:rPr>
              <a:t>create_list();</a:t>
            </a:r>
            <a:endParaRPr sz="2400">
              <a:latin typeface="Courier New"/>
              <a:cs typeface="Courier New"/>
            </a:endParaRPr>
          </a:p>
        </p:txBody>
      </p:sp>
      <p:grpSp>
        <p:nvGrpSpPr>
          <p:cNvPr id="5" name="object 5"/>
          <p:cNvGrpSpPr>
            <a:grpSpLocks/>
          </p:cNvGrpSpPr>
          <p:nvPr/>
        </p:nvGrpSpPr>
        <p:grpSpPr bwMode="auto">
          <a:xfrm>
            <a:off x="0" y="0"/>
            <a:ext cx="12192000" cy="6858000"/>
            <a:chOff x="0" y="0"/>
            <a:chExt cx="16217900" cy="9118600"/>
          </a:xfrm>
        </p:grpSpPr>
        <p:sp>
          <p:nvSpPr>
            <p:cNvPr id="9"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125724"/>
            <a:ext cx="10392067" cy="1189534"/>
          </a:xfrm>
          <a:prstGeom prst="rect">
            <a:avLst/>
          </a:prstGeom>
          <a:ln w="9144">
            <a:solidFill>
              <a:srgbClr val="9A3300"/>
            </a:solidFill>
          </a:ln>
        </p:spPr>
        <p:txBody>
          <a:bodyPr vert="horz" wrap="square" lIns="0" tIns="4550" rIns="0" bIns="0" rtlCol="0">
            <a:spAutoFit/>
          </a:bodyPr>
          <a:lstStyle/>
          <a:p>
            <a:pPr>
              <a:lnSpc>
                <a:spcPct val="100000"/>
              </a:lnSpc>
              <a:spcBef>
                <a:spcPts val="36"/>
              </a:spcBef>
            </a:pPr>
            <a:endParaRPr sz="3900"/>
          </a:p>
          <a:p>
            <a:pPr algn="ctr">
              <a:lnSpc>
                <a:spcPct val="100000"/>
              </a:lnSpc>
              <a:spcBef>
                <a:spcPts val="6"/>
              </a:spcBef>
            </a:pPr>
            <a:r>
              <a:rPr sz="3800" spc="-12" dirty="0">
                <a:solidFill>
                  <a:srgbClr val="A50021"/>
                </a:solidFill>
                <a:latin typeface="Arial"/>
                <a:cs typeface="Arial"/>
              </a:rPr>
              <a:t>Traversing </a:t>
            </a:r>
            <a:r>
              <a:rPr sz="3800" spc="-6" dirty="0">
                <a:solidFill>
                  <a:srgbClr val="A50021"/>
                </a:solidFill>
                <a:latin typeface="Arial"/>
                <a:cs typeface="Arial"/>
              </a:rPr>
              <a:t>the </a:t>
            </a:r>
            <a:r>
              <a:rPr sz="3800" spc="-12" dirty="0">
                <a:solidFill>
                  <a:srgbClr val="A50021"/>
                </a:solidFill>
                <a:latin typeface="Arial"/>
                <a:cs typeface="Arial"/>
              </a:rPr>
              <a:t>List</a:t>
            </a:r>
            <a:endParaRPr sz="3800">
              <a:latin typeface="Arial"/>
              <a:cs typeface="Arial"/>
            </a:endParaRPr>
          </a:p>
        </p:txBody>
      </p:sp>
      <p:grpSp>
        <p:nvGrpSpPr>
          <p:cNvPr id="3" name="object 5"/>
          <p:cNvGrpSpPr>
            <a:grpSpLocks/>
          </p:cNvGrpSpPr>
          <p:nvPr/>
        </p:nvGrpSpPr>
        <p:grpSpPr bwMode="auto">
          <a:xfrm>
            <a:off x="0" y="0"/>
            <a:ext cx="12192000" cy="6858000"/>
            <a:chOff x="0" y="0"/>
            <a:chExt cx="16217900" cy="9118600"/>
          </a:xfrm>
        </p:grpSpPr>
        <p:sp>
          <p:nvSpPr>
            <p:cNvPr id="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6" dirty="0">
                <a:solidFill>
                  <a:srgbClr val="A50021"/>
                </a:solidFill>
                <a:latin typeface="Arial"/>
                <a:cs typeface="Arial"/>
              </a:rPr>
              <a:t>What is to be</a:t>
            </a:r>
            <a:r>
              <a:rPr sz="3800" spc="-24" dirty="0">
                <a:solidFill>
                  <a:srgbClr val="A50021"/>
                </a:solidFill>
                <a:latin typeface="Arial"/>
                <a:cs typeface="Arial"/>
              </a:rPr>
              <a:t> </a:t>
            </a:r>
            <a:r>
              <a:rPr sz="3800" spc="-12" dirty="0">
                <a:solidFill>
                  <a:srgbClr val="A50021"/>
                </a:solidFill>
                <a:latin typeface="Arial"/>
                <a:cs typeface="Arial"/>
              </a:rPr>
              <a:t>done?</a:t>
            </a:r>
            <a:endParaRPr sz="3800">
              <a:latin typeface="Arial"/>
              <a:cs typeface="Arial"/>
            </a:endParaRPr>
          </a:p>
        </p:txBody>
      </p:sp>
      <p:sp>
        <p:nvSpPr>
          <p:cNvPr id="3" name="object 3"/>
          <p:cNvSpPr txBox="1"/>
          <p:nvPr/>
        </p:nvSpPr>
        <p:spPr>
          <a:xfrm>
            <a:off x="1006263" y="1387916"/>
            <a:ext cx="9909821" cy="3085385"/>
          </a:xfrm>
          <a:prstGeom prst="rect">
            <a:avLst/>
          </a:prstGeom>
        </p:spPr>
        <p:txBody>
          <a:bodyPr vert="horz" wrap="square" lIns="0" tIns="15166" rIns="0" bIns="0" rtlCol="0">
            <a:spAutoFit/>
          </a:bodyPr>
          <a:lstStyle/>
          <a:p>
            <a:pPr marL="424658" marR="6067" indent="-410249">
              <a:spcBef>
                <a:spcPts val="119"/>
              </a:spcBef>
              <a:buFont typeface="Arial"/>
              <a:buChar char="•"/>
              <a:tabLst>
                <a:tab pos="424658" algn="l"/>
                <a:tab pos="425416" algn="l"/>
              </a:tabLst>
            </a:pPr>
            <a:r>
              <a:rPr sz="3300" b="1" dirty="0">
                <a:solidFill>
                  <a:srgbClr val="3333CC"/>
                </a:solidFill>
              </a:rPr>
              <a:t>Once the linked list has been</a:t>
            </a:r>
            <a:r>
              <a:rPr sz="3300" b="1" spc="-78" dirty="0">
                <a:solidFill>
                  <a:srgbClr val="3333CC"/>
                </a:solidFill>
              </a:rPr>
              <a:t> </a:t>
            </a:r>
            <a:r>
              <a:rPr sz="3300" b="1" dirty="0">
                <a:solidFill>
                  <a:srgbClr val="3333CC"/>
                </a:solidFill>
              </a:rPr>
              <a:t>constructed  </a:t>
            </a:r>
            <a:r>
              <a:rPr sz="3300" b="1" spc="-6" dirty="0">
                <a:solidFill>
                  <a:srgbClr val="3333CC"/>
                </a:solidFill>
              </a:rPr>
              <a:t>and </a:t>
            </a:r>
            <a:r>
              <a:rPr sz="3300" b="1" i="1" dirty="0">
                <a:solidFill>
                  <a:srgbClr val="CC0000"/>
                </a:solidFill>
              </a:rPr>
              <a:t>head </a:t>
            </a:r>
            <a:r>
              <a:rPr sz="3300" b="1" dirty="0">
                <a:solidFill>
                  <a:srgbClr val="3333CC"/>
                </a:solidFill>
              </a:rPr>
              <a:t>points to the first node of the  list,</a:t>
            </a:r>
            <a:endParaRPr sz="3300"/>
          </a:p>
          <a:p>
            <a:pPr marL="902397" lvl="1" indent="-342001">
              <a:spcBef>
                <a:spcPts val="693"/>
              </a:spcBef>
              <a:buFont typeface="Arial"/>
              <a:buChar char="–"/>
              <a:tabLst>
                <a:tab pos="903156" algn="l"/>
              </a:tabLst>
            </a:pPr>
            <a:r>
              <a:rPr sz="2900" b="1" spc="-6" dirty="0">
                <a:solidFill>
                  <a:srgbClr val="336500"/>
                </a:solidFill>
              </a:rPr>
              <a:t>Follow the</a:t>
            </a:r>
            <a:r>
              <a:rPr sz="2900" b="1" spc="-12" dirty="0">
                <a:solidFill>
                  <a:srgbClr val="336500"/>
                </a:solidFill>
              </a:rPr>
              <a:t> </a:t>
            </a:r>
            <a:r>
              <a:rPr sz="2900" b="1" spc="-6" dirty="0">
                <a:solidFill>
                  <a:srgbClr val="336500"/>
                </a:solidFill>
              </a:rPr>
              <a:t>pointers.</a:t>
            </a:r>
            <a:endParaRPr sz="2900"/>
          </a:p>
          <a:p>
            <a:pPr marL="902397" marR="116781" lvl="1" indent="-342001">
              <a:spcBef>
                <a:spcPts val="681"/>
              </a:spcBef>
              <a:buFont typeface="Arial"/>
              <a:buChar char="–"/>
              <a:tabLst>
                <a:tab pos="903156" algn="l"/>
              </a:tabLst>
            </a:pPr>
            <a:r>
              <a:rPr sz="2900" b="1" spc="-6" dirty="0">
                <a:solidFill>
                  <a:srgbClr val="336500"/>
                </a:solidFill>
              </a:rPr>
              <a:t>Display the contents of the nodes as they </a:t>
            </a:r>
            <a:r>
              <a:rPr sz="2900" b="1" spc="-12" dirty="0">
                <a:solidFill>
                  <a:srgbClr val="336500"/>
                </a:solidFill>
              </a:rPr>
              <a:t>are  </a:t>
            </a:r>
            <a:r>
              <a:rPr sz="2900" b="1" spc="-6" dirty="0">
                <a:solidFill>
                  <a:srgbClr val="336500"/>
                </a:solidFill>
              </a:rPr>
              <a:t>traversed.</a:t>
            </a:r>
            <a:endParaRPr sz="2900"/>
          </a:p>
          <a:p>
            <a:pPr marL="902397" lvl="1" indent="-342001">
              <a:spcBef>
                <a:spcPts val="675"/>
              </a:spcBef>
              <a:buFont typeface="Arial"/>
              <a:buChar char="–"/>
              <a:tabLst>
                <a:tab pos="903156" algn="l"/>
              </a:tabLst>
            </a:pPr>
            <a:r>
              <a:rPr sz="2900" b="1" spc="-6" dirty="0">
                <a:solidFill>
                  <a:srgbClr val="336500"/>
                </a:solidFill>
              </a:rPr>
              <a:t>Stop when the </a:t>
            </a:r>
            <a:r>
              <a:rPr sz="2900" b="1" i="1" spc="-6" dirty="0">
                <a:solidFill>
                  <a:srgbClr val="9A3300"/>
                </a:solidFill>
              </a:rPr>
              <a:t>next </a:t>
            </a:r>
            <a:r>
              <a:rPr sz="2900" b="1" spc="-6" dirty="0">
                <a:solidFill>
                  <a:srgbClr val="336500"/>
                </a:solidFill>
              </a:rPr>
              <a:t>pointer points to</a:t>
            </a:r>
            <a:r>
              <a:rPr sz="2900" b="1" spc="-54" dirty="0">
                <a:solidFill>
                  <a:srgbClr val="336500"/>
                </a:solidFill>
              </a:rPr>
              <a:t> </a:t>
            </a:r>
            <a:r>
              <a:rPr sz="2900" b="1" spc="-6" dirty="0">
                <a:solidFill>
                  <a:srgbClr val="CC0000"/>
                </a:solidFill>
              </a:rPr>
              <a:t>NULL</a:t>
            </a:r>
            <a:r>
              <a:rPr sz="2900" b="1" spc="-6" dirty="0">
                <a:solidFill>
                  <a:srgbClr val="336500"/>
                </a:solidFill>
              </a:rPr>
              <a:t>.</a:t>
            </a:r>
            <a:endParaRPr sz="2900"/>
          </a:p>
        </p:txBody>
      </p:sp>
      <p:grpSp>
        <p:nvGrpSpPr>
          <p:cNvPr id="4" name="object 5"/>
          <p:cNvGrpSpPr>
            <a:grpSpLocks/>
          </p:cNvGrpSpPr>
          <p:nvPr/>
        </p:nvGrpSpPr>
        <p:grpSpPr bwMode="auto">
          <a:xfrm>
            <a:off x="0" y="0"/>
            <a:ext cx="12192000" cy="6858000"/>
            <a:chOff x="0" y="0"/>
            <a:chExt cx="16217900" cy="9118600"/>
          </a:xfrm>
        </p:grpSpPr>
        <p:sp>
          <p:nvSpPr>
            <p:cNvPr id="8"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99967" y="293186"/>
            <a:ext cx="10392067" cy="764833"/>
          </a:xfrm>
          <a:custGeom>
            <a:avLst/>
            <a:gdLst/>
            <a:ahLst/>
            <a:cxnLst/>
            <a:rect l="l" t="t" r="r" b="b"/>
            <a:pathLst>
              <a:path w="7772400" h="762000">
                <a:moveTo>
                  <a:pt x="7772400" y="761999"/>
                </a:moveTo>
                <a:lnTo>
                  <a:pt x="7772400" y="0"/>
                </a:lnTo>
                <a:lnTo>
                  <a:pt x="0" y="0"/>
                </a:lnTo>
                <a:lnTo>
                  <a:pt x="0" y="762000"/>
                </a:lnTo>
                <a:lnTo>
                  <a:pt x="7772400" y="761999"/>
                </a:lnTo>
                <a:close/>
              </a:path>
            </a:pathLst>
          </a:custGeom>
          <a:ln w="9144">
            <a:solidFill>
              <a:srgbClr val="9A3300"/>
            </a:solidFill>
          </a:ln>
        </p:spPr>
        <p:txBody>
          <a:bodyPr wrap="square" lIns="0" tIns="0" rIns="0" bIns="0" rtlCol="0"/>
          <a:lstStyle/>
          <a:p>
            <a:endParaRPr/>
          </a:p>
        </p:txBody>
      </p:sp>
      <p:sp>
        <p:nvSpPr>
          <p:cNvPr id="3" name="object 3"/>
          <p:cNvSpPr txBox="1"/>
          <p:nvPr/>
        </p:nvSpPr>
        <p:spPr>
          <a:xfrm>
            <a:off x="899966" y="1363952"/>
            <a:ext cx="9577003" cy="5465599"/>
          </a:xfrm>
          <a:prstGeom prst="rect">
            <a:avLst/>
          </a:prstGeom>
          <a:solidFill>
            <a:srgbClr val="CCFFFF"/>
          </a:solidFill>
          <a:ln w="32003">
            <a:solidFill>
              <a:srgbClr val="800000"/>
            </a:solidFill>
          </a:ln>
        </p:spPr>
        <p:txBody>
          <a:bodyPr vert="horz" wrap="square" lIns="0" tIns="0" rIns="0" bIns="0" rtlCol="0">
            <a:spAutoFit/>
          </a:bodyPr>
          <a:lstStyle/>
          <a:p>
            <a:pPr marL="128914">
              <a:lnSpc>
                <a:spcPts val="2747"/>
              </a:lnSpc>
            </a:pPr>
            <a:r>
              <a:rPr sz="2400" b="1" spc="-6" dirty="0">
                <a:solidFill>
                  <a:srgbClr val="3333CC"/>
                </a:solidFill>
                <a:latin typeface="Courier New"/>
                <a:cs typeface="Courier New"/>
              </a:rPr>
              <a:t>void display (node</a:t>
            </a:r>
            <a:r>
              <a:rPr sz="2400" b="1" spc="6" dirty="0">
                <a:solidFill>
                  <a:srgbClr val="3333CC"/>
                </a:solidFill>
                <a:latin typeface="Courier New"/>
                <a:cs typeface="Courier New"/>
              </a:rPr>
              <a:t> </a:t>
            </a:r>
            <a:r>
              <a:rPr sz="2400" b="1" spc="-6" dirty="0">
                <a:solidFill>
                  <a:srgbClr val="3333CC"/>
                </a:solidFill>
                <a:latin typeface="Courier New"/>
                <a:cs typeface="Courier New"/>
              </a:rPr>
              <a:t>*head)</a:t>
            </a:r>
            <a:endParaRPr sz="2400">
              <a:latin typeface="Courier New"/>
              <a:cs typeface="Courier New"/>
            </a:endParaRPr>
          </a:p>
          <a:p>
            <a:pPr marL="128914"/>
            <a:r>
              <a:rPr sz="2400" b="1" spc="-6" dirty="0">
                <a:solidFill>
                  <a:srgbClr val="3333CC"/>
                </a:solidFill>
                <a:latin typeface="Courier New"/>
                <a:cs typeface="Courier New"/>
              </a:rPr>
              <a:t>{</a:t>
            </a:r>
            <a:endParaRPr sz="2400">
              <a:latin typeface="Courier New"/>
              <a:cs typeface="Courier New"/>
            </a:endParaRPr>
          </a:p>
          <a:p>
            <a:pPr marL="492906" marR="5321869">
              <a:tabLst>
                <a:tab pos="1402886" algn="l"/>
                <a:tab pos="1584124" algn="l"/>
              </a:tabLst>
            </a:pPr>
            <a:r>
              <a:rPr sz="2400" b="1" spc="-6" dirty="0">
                <a:solidFill>
                  <a:srgbClr val="3333CC"/>
                </a:solidFill>
                <a:latin typeface="Courier New"/>
                <a:cs typeface="Courier New"/>
              </a:rPr>
              <a:t>int	count =</a:t>
            </a:r>
            <a:r>
              <a:rPr sz="2400" b="1" spc="-84" dirty="0">
                <a:solidFill>
                  <a:srgbClr val="3333CC"/>
                </a:solidFill>
                <a:latin typeface="Courier New"/>
                <a:cs typeface="Courier New"/>
              </a:rPr>
              <a:t> </a:t>
            </a:r>
            <a:r>
              <a:rPr sz="2400" b="1" spc="-6" dirty="0">
                <a:solidFill>
                  <a:srgbClr val="3333CC"/>
                </a:solidFill>
                <a:latin typeface="Courier New"/>
                <a:cs typeface="Courier New"/>
              </a:rPr>
              <a:t>1;  node		*p;</a:t>
            </a:r>
            <a:endParaRPr sz="2400">
              <a:latin typeface="Courier New"/>
              <a:cs typeface="Courier New"/>
            </a:endParaRPr>
          </a:p>
          <a:p>
            <a:pPr>
              <a:spcBef>
                <a:spcPts val="48"/>
              </a:spcBef>
            </a:pPr>
            <a:endParaRPr sz="2400">
              <a:latin typeface="Times New Roman"/>
              <a:cs typeface="Times New Roman"/>
            </a:endParaRPr>
          </a:p>
          <a:p>
            <a:pPr marL="492906"/>
            <a:r>
              <a:rPr sz="2400" b="1" spc="-6" dirty="0">
                <a:solidFill>
                  <a:srgbClr val="3333CC"/>
                </a:solidFill>
                <a:latin typeface="Courier New"/>
                <a:cs typeface="Courier New"/>
              </a:rPr>
              <a:t>p =</a:t>
            </a:r>
            <a:r>
              <a:rPr sz="2400" b="1" spc="-84" dirty="0">
                <a:solidFill>
                  <a:srgbClr val="3333CC"/>
                </a:solidFill>
                <a:latin typeface="Courier New"/>
                <a:cs typeface="Courier New"/>
              </a:rPr>
              <a:t> </a:t>
            </a:r>
            <a:r>
              <a:rPr sz="2400" b="1" spc="-6" dirty="0">
                <a:solidFill>
                  <a:srgbClr val="3333CC"/>
                </a:solidFill>
                <a:latin typeface="Courier New"/>
                <a:cs typeface="Courier New"/>
              </a:rPr>
              <a:t>head;</a:t>
            </a:r>
            <a:endParaRPr sz="2400">
              <a:latin typeface="Courier New"/>
              <a:cs typeface="Courier New"/>
            </a:endParaRPr>
          </a:p>
          <a:p>
            <a:pPr marL="492906"/>
            <a:r>
              <a:rPr sz="2400" b="1" spc="-6" dirty="0">
                <a:solidFill>
                  <a:srgbClr val="3333CC"/>
                </a:solidFill>
                <a:latin typeface="Courier New"/>
                <a:cs typeface="Courier New"/>
              </a:rPr>
              <a:t>while (p !=</a:t>
            </a:r>
            <a:r>
              <a:rPr sz="2400" b="1" spc="6" dirty="0">
                <a:solidFill>
                  <a:srgbClr val="3333CC"/>
                </a:solidFill>
                <a:latin typeface="Courier New"/>
                <a:cs typeface="Courier New"/>
              </a:rPr>
              <a:t> </a:t>
            </a:r>
            <a:r>
              <a:rPr sz="2400" b="1" spc="-6" dirty="0">
                <a:solidFill>
                  <a:srgbClr val="3333CC"/>
                </a:solidFill>
                <a:latin typeface="Courier New"/>
                <a:cs typeface="Courier New"/>
              </a:rPr>
              <a:t>NULL)</a:t>
            </a:r>
            <a:endParaRPr sz="2400">
              <a:latin typeface="Courier New"/>
              <a:cs typeface="Courier New"/>
            </a:endParaRPr>
          </a:p>
          <a:p>
            <a:pPr marL="492906"/>
            <a:r>
              <a:rPr sz="2400" b="1" spc="-6" dirty="0">
                <a:solidFill>
                  <a:srgbClr val="3333CC"/>
                </a:solidFill>
                <a:latin typeface="Courier New"/>
                <a:cs typeface="Courier New"/>
              </a:rPr>
              <a:t>{</a:t>
            </a:r>
            <a:endParaRPr sz="2400">
              <a:latin typeface="Courier New"/>
              <a:cs typeface="Courier New"/>
            </a:endParaRPr>
          </a:p>
          <a:p>
            <a:pPr marL="856898"/>
            <a:r>
              <a:rPr sz="2400" b="1" spc="-6" dirty="0">
                <a:solidFill>
                  <a:srgbClr val="3333CC"/>
                </a:solidFill>
                <a:latin typeface="Courier New"/>
                <a:cs typeface="Courier New"/>
              </a:rPr>
              <a:t>printf ("\nNode %d: %d %s %d",</a:t>
            </a:r>
            <a:r>
              <a:rPr sz="2400" b="1" spc="36" dirty="0">
                <a:solidFill>
                  <a:srgbClr val="3333CC"/>
                </a:solidFill>
                <a:latin typeface="Courier New"/>
                <a:cs typeface="Courier New"/>
              </a:rPr>
              <a:t> </a:t>
            </a:r>
            <a:r>
              <a:rPr sz="2400" b="1" spc="-6" dirty="0">
                <a:solidFill>
                  <a:srgbClr val="3333CC"/>
                </a:solidFill>
                <a:latin typeface="Courier New"/>
                <a:cs typeface="Courier New"/>
              </a:rPr>
              <a:t>count,</a:t>
            </a:r>
            <a:endParaRPr sz="2400">
              <a:latin typeface="Courier New"/>
              <a:cs typeface="Courier New"/>
            </a:endParaRPr>
          </a:p>
          <a:p>
            <a:pPr marL="3586839"/>
            <a:r>
              <a:rPr sz="2400" b="1" spc="-6" dirty="0">
                <a:solidFill>
                  <a:srgbClr val="3333CC"/>
                </a:solidFill>
                <a:latin typeface="Courier New"/>
                <a:cs typeface="Courier New"/>
              </a:rPr>
              <a:t>p-&gt;roll, p-&gt;name, p-&gt;age);</a:t>
            </a:r>
            <a:endParaRPr sz="2400">
              <a:latin typeface="Courier New"/>
              <a:cs typeface="Courier New"/>
            </a:endParaRPr>
          </a:p>
          <a:p>
            <a:pPr marL="856898"/>
            <a:r>
              <a:rPr sz="2400" b="1" spc="-6" dirty="0">
                <a:solidFill>
                  <a:srgbClr val="3333CC"/>
                </a:solidFill>
                <a:latin typeface="Courier New"/>
                <a:cs typeface="Courier New"/>
              </a:rPr>
              <a:t>count++;</a:t>
            </a:r>
            <a:endParaRPr sz="2400">
              <a:latin typeface="Courier New"/>
              <a:cs typeface="Courier New"/>
            </a:endParaRPr>
          </a:p>
          <a:p>
            <a:pPr marL="856898"/>
            <a:r>
              <a:rPr sz="2400" b="1" spc="-6" dirty="0">
                <a:solidFill>
                  <a:srgbClr val="3333CC"/>
                </a:solidFill>
                <a:latin typeface="Courier New"/>
                <a:cs typeface="Courier New"/>
              </a:rPr>
              <a:t>p =</a:t>
            </a:r>
            <a:r>
              <a:rPr sz="2400" b="1" spc="-72" dirty="0">
                <a:solidFill>
                  <a:srgbClr val="3333CC"/>
                </a:solidFill>
                <a:latin typeface="Courier New"/>
                <a:cs typeface="Courier New"/>
              </a:rPr>
              <a:t> </a:t>
            </a:r>
            <a:r>
              <a:rPr sz="2400" b="1" spc="-6" dirty="0">
                <a:solidFill>
                  <a:srgbClr val="3333CC"/>
                </a:solidFill>
                <a:latin typeface="Courier New"/>
                <a:cs typeface="Courier New"/>
              </a:rPr>
              <a:t>p-&gt;next;</a:t>
            </a:r>
            <a:endParaRPr sz="2400">
              <a:latin typeface="Courier New"/>
              <a:cs typeface="Courier New"/>
            </a:endParaRPr>
          </a:p>
          <a:p>
            <a:pPr marL="492906"/>
            <a:r>
              <a:rPr sz="2400" b="1" spc="-6" dirty="0">
                <a:solidFill>
                  <a:srgbClr val="3333CC"/>
                </a:solidFill>
                <a:latin typeface="Courier New"/>
                <a:cs typeface="Courier New"/>
              </a:rPr>
              <a:t>}</a:t>
            </a:r>
            <a:endParaRPr sz="2400">
              <a:latin typeface="Courier New"/>
              <a:cs typeface="Courier New"/>
            </a:endParaRPr>
          </a:p>
          <a:p>
            <a:pPr marL="492906"/>
            <a:r>
              <a:rPr sz="2400" b="1" spc="-6" dirty="0">
                <a:solidFill>
                  <a:srgbClr val="3333CC"/>
                </a:solidFill>
                <a:latin typeface="Courier New"/>
                <a:cs typeface="Courier New"/>
              </a:rPr>
              <a:t>printf</a:t>
            </a:r>
            <a:r>
              <a:rPr sz="2400" b="1" spc="-66" dirty="0">
                <a:solidFill>
                  <a:srgbClr val="3333CC"/>
                </a:solidFill>
                <a:latin typeface="Courier New"/>
                <a:cs typeface="Courier New"/>
              </a:rPr>
              <a:t> </a:t>
            </a:r>
            <a:r>
              <a:rPr sz="2400" b="1" spc="-6" dirty="0">
                <a:solidFill>
                  <a:srgbClr val="3333CC"/>
                </a:solidFill>
                <a:latin typeface="Courier New"/>
                <a:cs typeface="Courier New"/>
              </a:rPr>
              <a:t>("\n");</a:t>
            </a:r>
            <a:endParaRPr sz="2400">
              <a:latin typeface="Courier New"/>
              <a:cs typeface="Courier New"/>
            </a:endParaRPr>
          </a:p>
          <a:p>
            <a:pPr marL="128914"/>
            <a:r>
              <a:rPr sz="2400" b="1" spc="-6" dirty="0">
                <a:solidFill>
                  <a:srgbClr val="3333CC"/>
                </a:solidFill>
                <a:latin typeface="Courier New"/>
                <a:cs typeface="Courier New"/>
              </a:rPr>
              <a:t>}</a:t>
            </a:r>
            <a:endParaRPr sz="2400">
              <a:latin typeface="Courier New"/>
              <a:cs typeface="Courier New"/>
            </a:endParaRPr>
          </a:p>
        </p:txBody>
      </p:sp>
      <p:grpSp>
        <p:nvGrpSpPr>
          <p:cNvPr id="4" name="object 5"/>
          <p:cNvGrpSpPr>
            <a:grpSpLocks/>
          </p:cNvGrpSpPr>
          <p:nvPr/>
        </p:nvGrpSpPr>
        <p:grpSpPr bwMode="auto">
          <a:xfrm>
            <a:off x="0" y="0"/>
            <a:ext cx="12192000" cy="6858000"/>
            <a:chOff x="0" y="0"/>
            <a:chExt cx="16217900" cy="9118600"/>
          </a:xfrm>
        </p:grpSpPr>
        <p:sp>
          <p:nvSpPr>
            <p:cNvPr id="8"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99967" y="293186"/>
            <a:ext cx="10392067" cy="764833"/>
          </a:xfrm>
          <a:custGeom>
            <a:avLst/>
            <a:gdLst/>
            <a:ahLst/>
            <a:cxnLst/>
            <a:rect l="l" t="t" r="r" b="b"/>
            <a:pathLst>
              <a:path w="7772400" h="762000">
                <a:moveTo>
                  <a:pt x="7772400" y="761999"/>
                </a:moveTo>
                <a:lnTo>
                  <a:pt x="7772400" y="0"/>
                </a:lnTo>
                <a:lnTo>
                  <a:pt x="0" y="0"/>
                </a:lnTo>
                <a:lnTo>
                  <a:pt x="0" y="762000"/>
                </a:lnTo>
                <a:lnTo>
                  <a:pt x="7772400" y="761999"/>
                </a:lnTo>
                <a:close/>
              </a:path>
            </a:pathLst>
          </a:custGeom>
          <a:ln w="9144">
            <a:solidFill>
              <a:srgbClr val="9A3300"/>
            </a:solidFill>
          </a:ln>
        </p:spPr>
        <p:txBody>
          <a:bodyPr wrap="square" lIns="0" tIns="0" rIns="0" bIns="0" rtlCol="0"/>
          <a:lstStyle/>
          <a:p>
            <a:endParaRPr/>
          </a:p>
        </p:txBody>
      </p:sp>
      <p:sp>
        <p:nvSpPr>
          <p:cNvPr id="3" name="object 3"/>
          <p:cNvSpPr txBox="1"/>
          <p:nvPr/>
        </p:nvSpPr>
        <p:spPr>
          <a:xfrm>
            <a:off x="1006264" y="1361912"/>
            <a:ext cx="9100700" cy="523145"/>
          </a:xfrm>
          <a:prstGeom prst="rect">
            <a:avLst/>
          </a:prstGeom>
        </p:spPr>
        <p:txBody>
          <a:bodyPr vert="horz" wrap="square" lIns="0" tIns="15166" rIns="0" bIns="0" rtlCol="0">
            <a:spAutoFit/>
          </a:bodyPr>
          <a:lstStyle/>
          <a:p>
            <a:pPr marL="424658" indent="-410249">
              <a:spcBef>
                <a:spcPts val="119"/>
              </a:spcBef>
              <a:buFont typeface="Arial"/>
              <a:buChar char="•"/>
              <a:tabLst>
                <a:tab pos="424658" algn="l"/>
                <a:tab pos="425416" algn="l"/>
              </a:tabLst>
            </a:pPr>
            <a:r>
              <a:rPr sz="3300" b="1" spc="-6" dirty="0">
                <a:solidFill>
                  <a:srgbClr val="3333CC"/>
                </a:solidFill>
              </a:rPr>
              <a:t>To be called from </a:t>
            </a:r>
            <a:r>
              <a:rPr sz="3300" b="1" spc="-12" dirty="0">
                <a:solidFill>
                  <a:srgbClr val="3333CC"/>
                </a:solidFill>
                <a:latin typeface="Courier New"/>
                <a:cs typeface="Courier New"/>
              </a:rPr>
              <a:t>main()</a:t>
            </a:r>
            <a:r>
              <a:rPr sz="3300" b="1" spc="-1111" dirty="0">
                <a:solidFill>
                  <a:srgbClr val="3333CC"/>
                </a:solidFill>
                <a:latin typeface="Courier New"/>
                <a:cs typeface="Courier New"/>
              </a:rPr>
              <a:t> </a:t>
            </a:r>
            <a:r>
              <a:rPr sz="3300" b="1" dirty="0">
                <a:solidFill>
                  <a:srgbClr val="3333CC"/>
                </a:solidFill>
              </a:rPr>
              <a:t>function as:</a:t>
            </a:r>
            <a:endParaRPr sz="3300"/>
          </a:p>
        </p:txBody>
      </p:sp>
      <p:sp>
        <p:nvSpPr>
          <p:cNvPr id="4" name="object 4"/>
          <p:cNvSpPr txBox="1"/>
          <p:nvPr/>
        </p:nvSpPr>
        <p:spPr>
          <a:xfrm>
            <a:off x="3141393" y="2434718"/>
            <a:ext cx="3854574" cy="1379040"/>
          </a:xfrm>
          <a:prstGeom prst="rect">
            <a:avLst/>
          </a:prstGeom>
          <a:solidFill>
            <a:srgbClr val="CCFFFF"/>
          </a:solidFill>
          <a:ln w="32003">
            <a:solidFill>
              <a:srgbClr val="800000"/>
            </a:solidFill>
          </a:ln>
        </p:spPr>
        <p:txBody>
          <a:bodyPr vert="horz" wrap="square" lIns="0" tIns="116023" rIns="0" bIns="0" rtlCol="0">
            <a:spAutoFit/>
          </a:bodyPr>
          <a:lstStyle/>
          <a:p>
            <a:pPr marL="291952">
              <a:spcBef>
                <a:spcPts val="914"/>
              </a:spcBef>
            </a:pPr>
            <a:r>
              <a:rPr sz="2400" b="1" spc="-6" dirty="0">
                <a:solidFill>
                  <a:srgbClr val="800080"/>
                </a:solidFill>
                <a:latin typeface="Courier New"/>
                <a:cs typeface="Courier New"/>
              </a:rPr>
              <a:t>node</a:t>
            </a:r>
            <a:r>
              <a:rPr sz="2400" b="1" spc="-12" dirty="0">
                <a:solidFill>
                  <a:srgbClr val="800080"/>
                </a:solidFill>
                <a:latin typeface="Courier New"/>
                <a:cs typeface="Courier New"/>
              </a:rPr>
              <a:t> </a:t>
            </a:r>
            <a:r>
              <a:rPr sz="2400" b="1" spc="-6" dirty="0">
                <a:solidFill>
                  <a:srgbClr val="800080"/>
                </a:solidFill>
                <a:latin typeface="Courier New"/>
                <a:cs typeface="Courier New"/>
              </a:rPr>
              <a:t>*head;</a:t>
            </a:r>
            <a:endParaRPr sz="2400">
              <a:latin typeface="Courier New"/>
              <a:cs typeface="Courier New"/>
            </a:endParaRPr>
          </a:p>
          <a:p>
            <a:pPr marL="291952">
              <a:spcBef>
                <a:spcPts val="567"/>
              </a:spcBef>
            </a:pPr>
            <a:r>
              <a:rPr sz="2400" b="1" spc="-6" dirty="0">
                <a:solidFill>
                  <a:srgbClr val="800080"/>
                </a:solidFill>
                <a:latin typeface="Courier New"/>
                <a:cs typeface="Courier New"/>
              </a:rPr>
              <a:t>………</a:t>
            </a:r>
            <a:endParaRPr sz="2400">
              <a:latin typeface="Courier New"/>
              <a:cs typeface="Courier New"/>
            </a:endParaRPr>
          </a:p>
          <a:p>
            <a:pPr marL="291952">
              <a:spcBef>
                <a:spcPts val="561"/>
              </a:spcBef>
            </a:pPr>
            <a:r>
              <a:rPr sz="2400" b="1" spc="-6" dirty="0">
                <a:solidFill>
                  <a:srgbClr val="800080"/>
                </a:solidFill>
                <a:latin typeface="Courier New"/>
                <a:cs typeface="Courier New"/>
              </a:rPr>
              <a:t>display</a:t>
            </a:r>
            <a:r>
              <a:rPr sz="2400" b="1" spc="-18" dirty="0">
                <a:solidFill>
                  <a:srgbClr val="800080"/>
                </a:solidFill>
                <a:latin typeface="Courier New"/>
                <a:cs typeface="Courier New"/>
              </a:rPr>
              <a:t> </a:t>
            </a:r>
            <a:r>
              <a:rPr sz="2400" b="1" spc="-6" dirty="0">
                <a:solidFill>
                  <a:srgbClr val="800080"/>
                </a:solidFill>
                <a:latin typeface="Courier New"/>
                <a:cs typeface="Courier New"/>
              </a:rPr>
              <a:t>(head);</a:t>
            </a:r>
            <a:endParaRPr sz="2400">
              <a:latin typeface="Courier New"/>
              <a:cs typeface="Courier New"/>
            </a:endParaRPr>
          </a:p>
        </p:txBody>
      </p:sp>
      <p:grpSp>
        <p:nvGrpSpPr>
          <p:cNvPr id="5" name="object 5"/>
          <p:cNvGrpSpPr>
            <a:grpSpLocks/>
          </p:cNvGrpSpPr>
          <p:nvPr/>
        </p:nvGrpSpPr>
        <p:grpSpPr bwMode="auto">
          <a:xfrm>
            <a:off x="0" y="0"/>
            <a:ext cx="12192000" cy="6858000"/>
            <a:chOff x="0" y="0"/>
            <a:chExt cx="16217900" cy="9118600"/>
          </a:xfrm>
        </p:grpSpPr>
        <p:sp>
          <p:nvSpPr>
            <p:cNvPr id="9"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125724"/>
            <a:ext cx="10392067" cy="1189534"/>
          </a:xfrm>
          <a:prstGeom prst="rect">
            <a:avLst/>
          </a:prstGeom>
          <a:ln w="9144">
            <a:solidFill>
              <a:srgbClr val="9A3300"/>
            </a:solidFill>
          </a:ln>
        </p:spPr>
        <p:txBody>
          <a:bodyPr vert="horz" wrap="square" lIns="0" tIns="4550" rIns="0" bIns="0" rtlCol="0">
            <a:spAutoFit/>
          </a:bodyPr>
          <a:lstStyle/>
          <a:p>
            <a:pPr>
              <a:lnSpc>
                <a:spcPct val="100000"/>
              </a:lnSpc>
              <a:spcBef>
                <a:spcPts val="36"/>
              </a:spcBef>
            </a:pPr>
            <a:endParaRPr sz="3900"/>
          </a:p>
          <a:p>
            <a:pPr algn="ctr">
              <a:lnSpc>
                <a:spcPct val="100000"/>
              </a:lnSpc>
              <a:spcBef>
                <a:spcPts val="6"/>
              </a:spcBef>
            </a:pPr>
            <a:r>
              <a:rPr sz="3800" spc="-12" dirty="0">
                <a:solidFill>
                  <a:srgbClr val="A50021"/>
                </a:solidFill>
                <a:latin typeface="Arial"/>
                <a:cs typeface="Arial"/>
              </a:rPr>
              <a:t>Inserting </a:t>
            </a:r>
            <a:r>
              <a:rPr sz="3800" spc="-6" dirty="0">
                <a:solidFill>
                  <a:srgbClr val="A50021"/>
                </a:solidFill>
                <a:latin typeface="Arial"/>
                <a:cs typeface="Arial"/>
              </a:rPr>
              <a:t>a Node in a</a:t>
            </a:r>
            <a:r>
              <a:rPr sz="3800" spc="-12" dirty="0">
                <a:solidFill>
                  <a:srgbClr val="A50021"/>
                </a:solidFill>
                <a:latin typeface="Arial"/>
                <a:cs typeface="Arial"/>
              </a:rPr>
              <a:t> List</a:t>
            </a:r>
            <a:endParaRPr sz="3800">
              <a:latin typeface="Arial"/>
              <a:cs typeface="Arial"/>
            </a:endParaRPr>
          </a:p>
        </p:txBody>
      </p:sp>
      <p:grpSp>
        <p:nvGrpSpPr>
          <p:cNvPr id="3" name="object 5"/>
          <p:cNvGrpSpPr>
            <a:grpSpLocks/>
          </p:cNvGrpSpPr>
          <p:nvPr/>
        </p:nvGrpSpPr>
        <p:grpSpPr bwMode="auto">
          <a:xfrm>
            <a:off x="0" y="0"/>
            <a:ext cx="12192000" cy="6858000"/>
            <a:chOff x="0" y="0"/>
            <a:chExt cx="16217900" cy="9118600"/>
          </a:xfrm>
        </p:grpSpPr>
        <p:sp>
          <p:nvSpPr>
            <p:cNvPr id="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6" dirty="0">
                <a:solidFill>
                  <a:srgbClr val="A50021"/>
                </a:solidFill>
                <a:latin typeface="Arial"/>
                <a:cs typeface="Arial"/>
              </a:rPr>
              <a:t>How to</a:t>
            </a:r>
            <a:r>
              <a:rPr sz="3800" spc="-30" dirty="0">
                <a:solidFill>
                  <a:srgbClr val="A50021"/>
                </a:solidFill>
                <a:latin typeface="Arial"/>
                <a:cs typeface="Arial"/>
              </a:rPr>
              <a:t> </a:t>
            </a:r>
            <a:r>
              <a:rPr sz="3800" spc="-12" dirty="0">
                <a:solidFill>
                  <a:srgbClr val="A50021"/>
                </a:solidFill>
                <a:latin typeface="Arial"/>
                <a:cs typeface="Arial"/>
              </a:rPr>
              <a:t>do?</a:t>
            </a:r>
            <a:endParaRPr sz="3800">
              <a:latin typeface="Arial"/>
              <a:cs typeface="Arial"/>
            </a:endParaRPr>
          </a:p>
        </p:txBody>
      </p:sp>
      <p:sp>
        <p:nvSpPr>
          <p:cNvPr id="3" name="object 3"/>
          <p:cNvSpPr txBox="1"/>
          <p:nvPr/>
        </p:nvSpPr>
        <p:spPr>
          <a:xfrm>
            <a:off x="1006264" y="1387916"/>
            <a:ext cx="9582946" cy="4129261"/>
          </a:xfrm>
          <a:prstGeom prst="rect">
            <a:avLst/>
          </a:prstGeom>
        </p:spPr>
        <p:txBody>
          <a:bodyPr vert="horz" wrap="square" lIns="0" tIns="15166" rIns="0" bIns="0" rtlCol="0">
            <a:spAutoFit/>
          </a:bodyPr>
          <a:lstStyle/>
          <a:p>
            <a:pPr marL="424658" marR="48532" indent="-410249">
              <a:spcBef>
                <a:spcPts val="119"/>
              </a:spcBef>
              <a:buFont typeface="Arial"/>
              <a:buChar char="•"/>
              <a:tabLst>
                <a:tab pos="424658" algn="l"/>
                <a:tab pos="425416" algn="l"/>
              </a:tabLst>
            </a:pPr>
            <a:r>
              <a:rPr sz="3300" b="1" spc="-6" dirty="0">
                <a:solidFill>
                  <a:srgbClr val="3333CC"/>
                </a:solidFill>
              </a:rPr>
              <a:t>The problem is to insert </a:t>
            </a:r>
            <a:r>
              <a:rPr sz="3300" b="1" dirty="0">
                <a:solidFill>
                  <a:srgbClr val="3333CC"/>
                </a:solidFill>
              </a:rPr>
              <a:t>a </a:t>
            </a:r>
            <a:r>
              <a:rPr sz="3300" b="1" spc="-6" dirty="0">
                <a:solidFill>
                  <a:srgbClr val="3333CC"/>
                </a:solidFill>
              </a:rPr>
              <a:t>node </a:t>
            </a:r>
            <a:r>
              <a:rPr sz="3300" b="1" i="1" dirty="0">
                <a:solidFill>
                  <a:srgbClr val="9A3300"/>
                </a:solidFill>
              </a:rPr>
              <a:t>before a  specified</a:t>
            </a:r>
            <a:r>
              <a:rPr sz="3300" b="1" i="1" spc="-6" dirty="0">
                <a:solidFill>
                  <a:srgbClr val="9A3300"/>
                </a:solidFill>
              </a:rPr>
              <a:t> </a:t>
            </a:r>
            <a:r>
              <a:rPr sz="3300" b="1" i="1" dirty="0">
                <a:solidFill>
                  <a:srgbClr val="9A3300"/>
                </a:solidFill>
              </a:rPr>
              <a:t>node</a:t>
            </a:r>
            <a:r>
              <a:rPr sz="3300" b="1" dirty="0">
                <a:solidFill>
                  <a:srgbClr val="3333CC"/>
                </a:solidFill>
              </a:rPr>
              <a:t>.</a:t>
            </a:r>
            <a:endParaRPr sz="3300"/>
          </a:p>
          <a:p>
            <a:pPr marL="902397" marR="6067" lvl="1" indent="-342001">
              <a:spcBef>
                <a:spcPts val="687"/>
              </a:spcBef>
              <a:buFont typeface="Arial"/>
              <a:buChar char="–"/>
              <a:tabLst>
                <a:tab pos="903156" algn="l"/>
              </a:tabLst>
            </a:pPr>
            <a:r>
              <a:rPr sz="2900" b="1" spc="-6" dirty="0">
                <a:solidFill>
                  <a:srgbClr val="336500"/>
                </a:solidFill>
              </a:rPr>
              <a:t>Specified means some value is given for the  node (called</a:t>
            </a:r>
            <a:r>
              <a:rPr sz="2900" b="1" spc="-12" dirty="0">
                <a:solidFill>
                  <a:srgbClr val="336500"/>
                </a:solidFill>
              </a:rPr>
              <a:t> </a:t>
            </a:r>
            <a:r>
              <a:rPr sz="2900" b="1" i="1" spc="-6" dirty="0">
                <a:solidFill>
                  <a:srgbClr val="9A3300"/>
                </a:solidFill>
              </a:rPr>
              <a:t>key</a:t>
            </a:r>
            <a:r>
              <a:rPr sz="2900" b="1" spc="-6" dirty="0">
                <a:solidFill>
                  <a:srgbClr val="336500"/>
                </a:solidFill>
              </a:rPr>
              <a:t>).</a:t>
            </a:r>
            <a:endParaRPr sz="2900"/>
          </a:p>
          <a:p>
            <a:pPr marL="902397" lvl="1" indent="-342001">
              <a:spcBef>
                <a:spcPts val="478"/>
              </a:spcBef>
              <a:buFont typeface="Arial"/>
              <a:buChar char="–"/>
              <a:tabLst>
                <a:tab pos="903156" algn="l"/>
              </a:tabLst>
            </a:pPr>
            <a:r>
              <a:rPr sz="2900" b="1" spc="-6" dirty="0">
                <a:solidFill>
                  <a:srgbClr val="336500"/>
                </a:solidFill>
              </a:rPr>
              <a:t>In this example, we consider it to be</a:t>
            </a:r>
            <a:r>
              <a:rPr sz="2900" b="1" spc="-60" dirty="0">
                <a:solidFill>
                  <a:srgbClr val="336500"/>
                </a:solidFill>
              </a:rPr>
              <a:t> </a:t>
            </a:r>
            <a:r>
              <a:rPr sz="2900" b="1" spc="-6" dirty="0">
                <a:solidFill>
                  <a:srgbClr val="800080"/>
                </a:solidFill>
                <a:latin typeface="Courier New"/>
                <a:cs typeface="Courier New"/>
              </a:rPr>
              <a:t>roll</a:t>
            </a:r>
            <a:r>
              <a:rPr sz="2900" b="1" spc="-6" dirty="0">
                <a:solidFill>
                  <a:srgbClr val="336500"/>
                </a:solidFill>
              </a:rPr>
              <a:t>.</a:t>
            </a:r>
            <a:endParaRPr sz="2900"/>
          </a:p>
          <a:p>
            <a:pPr marL="424658" indent="-410249">
              <a:spcBef>
                <a:spcPts val="1003"/>
              </a:spcBef>
              <a:buFont typeface="Arial"/>
              <a:buChar char="•"/>
              <a:tabLst>
                <a:tab pos="424658" algn="l"/>
                <a:tab pos="425416" algn="l"/>
              </a:tabLst>
            </a:pPr>
            <a:r>
              <a:rPr sz="3300" b="1" dirty="0">
                <a:solidFill>
                  <a:srgbClr val="3333CC"/>
                </a:solidFill>
              </a:rPr>
              <a:t>Convention</a:t>
            </a:r>
            <a:r>
              <a:rPr sz="3300" b="1" spc="-6" dirty="0">
                <a:solidFill>
                  <a:srgbClr val="3333CC"/>
                </a:solidFill>
              </a:rPr>
              <a:t> </a:t>
            </a:r>
            <a:r>
              <a:rPr sz="3300" b="1" dirty="0">
                <a:solidFill>
                  <a:srgbClr val="3333CC"/>
                </a:solidFill>
              </a:rPr>
              <a:t>followed:</a:t>
            </a:r>
            <a:endParaRPr sz="3300"/>
          </a:p>
          <a:p>
            <a:pPr marL="902397" marR="356409" lvl="1" indent="-342001">
              <a:spcBef>
                <a:spcPts val="681"/>
              </a:spcBef>
              <a:buFont typeface="Arial"/>
              <a:buChar char="–"/>
              <a:tabLst>
                <a:tab pos="903156" algn="l"/>
              </a:tabLst>
            </a:pPr>
            <a:r>
              <a:rPr sz="2900" b="1" spc="-6" dirty="0">
                <a:solidFill>
                  <a:srgbClr val="336500"/>
                </a:solidFill>
              </a:rPr>
              <a:t>If the value of roll is given as </a:t>
            </a:r>
            <a:r>
              <a:rPr sz="2900" b="1" i="1" spc="-6" dirty="0">
                <a:solidFill>
                  <a:srgbClr val="9A3300"/>
                </a:solidFill>
              </a:rPr>
              <a:t>negative</a:t>
            </a:r>
            <a:r>
              <a:rPr sz="2900" b="1" spc="-6" dirty="0">
                <a:solidFill>
                  <a:srgbClr val="336500"/>
                </a:solidFill>
              </a:rPr>
              <a:t>, the  node will be inserted at the </a:t>
            </a:r>
            <a:r>
              <a:rPr sz="2900" b="1" i="1" dirty="0">
                <a:solidFill>
                  <a:srgbClr val="9A3300"/>
                </a:solidFill>
              </a:rPr>
              <a:t>end </a:t>
            </a:r>
            <a:r>
              <a:rPr sz="2900" b="1" spc="-6" dirty="0">
                <a:solidFill>
                  <a:srgbClr val="336500"/>
                </a:solidFill>
              </a:rPr>
              <a:t>of the</a:t>
            </a:r>
            <a:r>
              <a:rPr sz="2900" b="1" spc="-84" dirty="0">
                <a:solidFill>
                  <a:srgbClr val="336500"/>
                </a:solidFill>
              </a:rPr>
              <a:t> </a:t>
            </a:r>
            <a:r>
              <a:rPr sz="2900" b="1" spc="-6" dirty="0">
                <a:solidFill>
                  <a:srgbClr val="336500"/>
                </a:solidFill>
              </a:rPr>
              <a:t>list.</a:t>
            </a:r>
            <a:endParaRPr sz="2900"/>
          </a:p>
        </p:txBody>
      </p:sp>
      <p:grpSp>
        <p:nvGrpSpPr>
          <p:cNvPr id="4" name="object 5"/>
          <p:cNvGrpSpPr>
            <a:grpSpLocks/>
          </p:cNvGrpSpPr>
          <p:nvPr/>
        </p:nvGrpSpPr>
        <p:grpSpPr bwMode="auto">
          <a:xfrm>
            <a:off x="0" y="0"/>
            <a:ext cx="12192000" cy="6858000"/>
            <a:chOff x="0" y="0"/>
            <a:chExt cx="16217900" cy="9118600"/>
          </a:xfrm>
        </p:grpSpPr>
        <p:sp>
          <p:nvSpPr>
            <p:cNvPr id="8"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636458"/>
          </a:xfrm>
          <a:prstGeom prst="rect">
            <a:avLst/>
          </a:prstGeom>
          <a:ln w="9144">
            <a:solidFill>
              <a:srgbClr val="9A3300"/>
            </a:solidFill>
          </a:ln>
        </p:spPr>
        <p:txBody>
          <a:bodyPr vert="horz" wrap="square" lIns="0" tIns="25783" rIns="0" bIns="0" rtlCol="0">
            <a:spAutoFit/>
          </a:bodyPr>
          <a:lstStyle/>
          <a:p>
            <a:pPr marL="758" algn="ctr">
              <a:lnSpc>
                <a:spcPct val="100000"/>
              </a:lnSpc>
              <a:spcBef>
                <a:spcPts val="203"/>
              </a:spcBef>
            </a:pPr>
            <a:r>
              <a:rPr sz="3800" spc="-12" dirty="0">
                <a:solidFill>
                  <a:srgbClr val="A50021"/>
                </a:solidFill>
                <a:latin typeface="Arial"/>
                <a:cs typeface="Arial"/>
              </a:rPr>
              <a:t>Contd.</a:t>
            </a:r>
            <a:endParaRPr sz="3800">
              <a:latin typeface="Arial"/>
              <a:cs typeface="Arial"/>
            </a:endParaRPr>
          </a:p>
        </p:txBody>
      </p:sp>
      <p:sp>
        <p:nvSpPr>
          <p:cNvPr id="3" name="object 3"/>
          <p:cNvSpPr txBox="1"/>
          <p:nvPr/>
        </p:nvSpPr>
        <p:spPr>
          <a:xfrm>
            <a:off x="1006263" y="843651"/>
            <a:ext cx="9507383" cy="6119564"/>
          </a:xfrm>
          <a:prstGeom prst="rect">
            <a:avLst/>
          </a:prstGeom>
        </p:spPr>
        <p:txBody>
          <a:bodyPr vert="horz" wrap="square" lIns="0" tIns="116781" rIns="0" bIns="0" rtlCol="0">
            <a:spAutoFit/>
          </a:bodyPr>
          <a:lstStyle/>
          <a:p>
            <a:pPr marL="409491" marR="50807" indent="-409491" algn="r">
              <a:spcBef>
                <a:spcPts val="920"/>
              </a:spcBef>
              <a:buFont typeface="Arial"/>
              <a:buChar char="•"/>
              <a:tabLst>
                <a:tab pos="409491" algn="l"/>
                <a:tab pos="410249" algn="l"/>
              </a:tabLst>
            </a:pPr>
            <a:r>
              <a:rPr sz="3300" b="1" dirty="0">
                <a:solidFill>
                  <a:srgbClr val="3333CC"/>
                </a:solidFill>
              </a:rPr>
              <a:t>When a node is added at the</a:t>
            </a:r>
            <a:r>
              <a:rPr sz="3300" b="1" spc="-78" dirty="0">
                <a:solidFill>
                  <a:srgbClr val="3333CC"/>
                </a:solidFill>
              </a:rPr>
              <a:t> </a:t>
            </a:r>
            <a:r>
              <a:rPr sz="3300" b="1" dirty="0">
                <a:solidFill>
                  <a:srgbClr val="3333CC"/>
                </a:solidFill>
              </a:rPr>
              <a:t>beginning,</a:t>
            </a:r>
            <a:endParaRPr sz="3300"/>
          </a:p>
          <a:p>
            <a:pPr marL="342001" marR="6067" lvl="1" indent="-342001" algn="r">
              <a:spcBef>
                <a:spcPts val="687"/>
              </a:spcBef>
              <a:buFont typeface="Arial"/>
              <a:buChar char="–"/>
              <a:tabLst>
                <a:tab pos="342001" algn="l"/>
              </a:tabLst>
            </a:pPr>
            <a:r>
              <a:rPr sz="2900" b="1" spc="-6" dirty="0">
                <a:solidFill>
                  <a:srgbClr val="336500"/>
                </a:solidFill>
              </a:rPr>
              <a:t>Only one next pointer needs to be</a:t>
            </a:r>
            <a:r>
              <a:rPr sz="2900" b="1" spc="-84" dirty="0">
                <a:solidFill>
                  <a:srgbClr val="336500"/>
                </a:solidFill>
              </a:rPr>
              <a:t> </a:t>
            </a:r>
            <a:r>
              <a:rPr sz="2900" b="1" spc="-6" dirty="0">
                <a:solidFill>
                  <a:srgbClr val="336500"/>
                </a:solidFill>
              </a:rPr>
              <a:t>modified.</a:t>
            </a:r>
            <a:endParaRPr sz="2900"/>
          </a:p>
          <a:p>
            <a:pPr marL="1380137" lvl="2" indent="-274511">
              <a:spcBef>
                <a:spcPts val="591"/>
              </a:spcBef>
              <a:buFont typeface="Arial"/>
              <a:buChar char="•"/>
              <a:tabLst>
                <a:tab pos="1379379" algn="l"/>
                <a:tab pos="1380895" algn="l"/>
              </a:tabLst>
            </a:pPr>
            <a:r>
              <a:rPr sz="2400" b="1" i="1" spc="-6" dirty="0">
                <a:solidFill>
                  <a:srgbClr val="9A3300"/>
                </a:solidFill>
              </a:rPr>
              <a:t>head </a:t>
            </a:r>
            <a:r>
              <a:rPr sz="2400" b="1" spc="-6" dirty="0">
                <a:solidFill>
                  <a:srgbClr val="653300"/>
                </a:solidFill>
              </a:rPr>
              <a:t>is made to point to the new</a:t>
            </a:r>
            <a:r>
              <a:rPr sz="2400" b="1" spc="30" dirty="0">
                <a:solidFill>
                  <a:srgbClr val="653300"/>
                </a:solidFill>
              </a:rPr>
              <a:t> </a:t>
            </a:r>
            <a:r>
              <a:rPr sz="2400" b="1" spc="-6" dirty="0">
                <a:solidFill>
                  <a:srgbClr val="653300"/>
                </a:solidFill>
              </a:rPr>
              <a:t>node.</a:t>
            </a:r>
            <a:endParaRPr sz="2400"/>
          </a:p>
          <a:p>
            <a:pPr marL="1380137" lvl="2" indent="-273752">
              <a:spcBef>
                <a:spcPts val="567"/>
              </a:spcBef>
              <a:buFont typeface="Arial"/>
              <a:buChar char="•"/>
              <a:tabLst>
                <a:tab pos="1379379" algn="l"/>
                <a:tab pos="1380895" algn="l"/>
              </a:tabLst>
            </a:pPr>
            <a:r>
              <a:rPr sz="2400" b="1" spc="-6" dirty="0">
                <a:solidFill>
                  <a:srgbClr val="653300"/>
                </a:solidFill>
              </a:rPr>
              <a:t>New node points to the </a:t>
            </a:r>
            <a:r>
              <a:rPr sz="2400" b="1" spc="-12" dirty="0">
                <a:solidFill>
                  <a:srgbClr val="653300"/>
                </a:solidFill>
              </a:rPr>
              <a:t>previously first</a:t>
            </a:r>
            <a:r>
              <a:rPr sz="2400" b="1" spc="24" dirty="0">
                <a:solidFill>
                  <a:srgbClr val="653300"/>
                </a:solidFill>
              </a:rPr>
              <a:t> </a:t>
            </a:r>
            <a:r>
              <a:rPr sz="2400" b="1" spc="-12" dirty="0">
                <a:solidFill>
                  <a:srgbClr val="653300"/>
                </a:solidFill>
              </a:rPr>
              <a:t>element.</a:t>
            </a:r>
            <a:endParaRPr sz="2400"/>
          </a:p>
          <a:p>
            <a:pPr marL="424658" indent="-410249">
              <a:spcBef>
                <a:spcPts val="776"/>
              </a:spcBef>
              <a:buFont typeface="Arial"/>
              <a:buChar char="•"/>
              <a:tabLst>
                <a:tab pos="424658" algn="l"/>
                <a:tab pos="425416" algn="l"/>
              </a:tabLst>
            </a:pPr>
            <a:r>
              <a:rPr sz="3300" b="1" dirty="0">
                <a:solidFill>
                  <a:srgbClr val="3333CC"/>
                </a:solidFill>
              </a:rPr>
              <a:t>When a node is added at the</a:t>
            </a:r>
            <a:r>
              <a:rPr sz="3300" b="1" spc="-36" dirty="0">
                <a:solidFill>
                  <a:srgbClr val="3333CC"/>
                </a:solidFill>
              </a:rPr>
              <a:t> </a:t>
            </a:r>
            <a:r>
              <a:rPr sz="3300" b="1" dirty="0">
                <a:solidFill>
                  <a:srgbClr val="3333CC"/>
                </a:solidFill>
              </a:rPr>
              <a:t>end,</a:t>
            </a:r>
            <a:endParaRPr sz="3300"/>
          </a:p>
          <a:p>
            <a:pPr marL="902397" lvl="1" indent="-342001">
              <a:spcBef>
                <a:spcPts val="687"/>
              </a:spcBef>
              <a:buFont typeface="Arial"/>
              <a:buChar char="–"/>
              <a:tabLst>
                <a:tab pos="903156" algn="l"/>
              </a:tabLst>
            </a:pPr>
            <a:r>
              <a:rPr sz="2900" b="1" spc="-6" dirty="0">
                <a:solidFill>
                  <a:srgbClr val="336500"/>
                </a:solidFill>
              </a:rPr>
              <a:t>Two next pointers need to be</a:t>
            </a:r>
            <a:r>
              <a:rPr sz="2900" b="1" spc="-42" dirty="0">
                <a:solidFill>
                  <a:srgbClr val="336500"/>
                </a:solidFill>
              </a:rPr>
              <a:t> </a:t>
            </a:r>
            <a:r>
              <a:rPr sz="2900" b="1" spc="-6" dirty="0">
                <a:solidFill>
                  <a:srgbClr val="336500"/>
                </a:solidFill>
              </a:rPr>
              <a:t>modified.</a:t>
            </a:r>
            <a:endParaRPr sz="2900"/>
          </a:p>
          <a:p>
            <a:pPr marL="1380137" lvl="2" indent="-273752">
              <a:spcBef>
                <a:spcPts val="591"/>
              </a:spcBef>
              <a:buFont typeface="Arial"/>
              <a:buChar char="•"/>
              <a:tabLst>
                <a:tab pos="1379379" algn="l"/>
                <a:tab pos="1380895" algn="l"/>
              </a:tabLst>
            </a:pPr>
            <a:r>
              <a:rPr sz="2400" b="1" spc="-6" dirty="0">
                <a:solidFill>
                  <a:srgbClr val="653300"/>
                </a:solidFill>
              </a:rPr>
              <a:t>Last node now points to the new</a:t>
            </a:r>
            <a:r>
              <a:rPr sz="2400" b="1" spc="30" dirty="0">
                <a:solidFill>
                  <a:srgbClr val="653300"/>
                </a:solidFill>
              </a:rPr>
              <a:t> </a:t>
            </a:r>
            <a:r>
              <a:rPr sz="2400" b="1" spc="-6" dirty="0">
                <a:solidFill>
                  <a:srgbClr val="653300"/>
                </a:solidFill>
              </a:rPr>
              <a:t>node.</a:t>
            </a:r>
            <a:endParaRPr sz="2400"/>
          </a:p>
          <a:p>
            <a:pPr marL="1380137" lvl="2" indent="-273752">
              <a:spcBef>
                <a:spcPts val="567"/>
              </a:spcBef>
              <a:buFont typeface="Arial"/>
              <a:buChar char="•"/>
              <a:tabLst>
                <a:tab pos="1379379" algn="l"/>
                <a:tab pos="1380895" algn="l"/>
              </a:tabLst>
            </a:pPr>
            <a:r>
              <a:rPr sz="2400" b="1" spc="-6" dirty="0">
                <a:solidFill>
                  <a:srgbClr val="653300"/>
                </a:solidFill>
              </a:rPr>
              <a:t>New node points to</a:t>
            </a:r>
            <a:r>
              <a:rPr sz="2400" b="1" spc="12" dirty="0">
                <a:solidFill>
                  <a:srgbClr val="653300"/>
                </a:solidFill>
              </a:rPr>
              <a:t> </a:t>
            </a:r>
            <a:r>
              <a:rPr sz="2400" b="1" spc="-6" dirty="0">
                <a:solidFill>
                  <a:srgbClr val="9A3300"/>
                </a:solidFill>
              </a:rPr>
              <a:t>NULL</a:t>
            </a:r>
            <a:r>
              <a:rPr sz="2400" b="1" spc="-6" dirty="0">
                <a:solidFill>
                  <a:srgbClr val="653300"/>
                </a:solidFill>
              </a:rPr>
              <a:t>.</a:t>
            </a:r>
            <a:endParaRPr sz="2400"/>
          </a:p>
          <a:p>
            <a:pPr marL="424658" indent="-410249">
              <a:spcBef>
                <a:spcPts val="776"/>
              </a:spcBef>
              <a:buFont typeface="Arial"/>
              <a:buChar char="•"/>
              <a:tabLst>
                <a:tab pos="424658" algn="l"/>
                <a:tab pos="425416" algn="l"/>
              </a:tabLst>
            </a:pPr>
            <a:r>
              <a:rPr sz="3300" b="1" spc="-6" dirty="0">
                <a:solidFill>
                  <a:srgbClr val="3333CC"/>
                </a:solidFill>
              </a:rPr>
              <a:t>When </a:t>
            </a:r>
            <a:r>
              <a:rPr sz="3300" b="1" dirty="0">
                <a:solidFill>
                  <a:srgbClr val="3333CC"/>
                </a:solidFill>
              </a:rPr>
              <a:t>a </a:t>
            </a:r>
            <a:r>
              <a:rPr sz="3300" b="1" spc="-6" dirty="0">
                <a:solidFill>
                  <a:srgbClr val="3333CC"/>
                </a:solidFill>
              </a:rPr>
              <a:t>node is added in the</a:t>
            </a:r>
            <a:r>
              <a:rPr sz="3300" b="1" spc="6" dirty="0">
                <a:solidFill>
                  <a:srgbClr val="3333CC"/>
                </a:solidFill>
              </a:rPr>
              <a:t> </a:t>
            </a:r>
            <a:r>
              <a:rPr sz="3300" b="1" spc="-6" dirty="0">
                <a:solidFill>
                  <a:srgbClr val="3333CC"/>
                </a:solidFill>
              </a:rPr>
              <a:t>middle,</a:t>
            </a:r>
            <a:endParaRPr sz="3300"/>
          </a:p>
          <a:p>
            <a:pPr marL="902397" lvl="1" indent="-342001">
              <a:spcBef>
                <a:spcPts val="687"/>
              </a:spcBef>
              <a:buFont typeface="Arial"/>
              <a:buChar char="–"/>
              <a:tabLst>
                <a:tab pos="903156" algn="l"/>
              </a:tabLst>
            </a:pPr>
            <a:r>
              <a:rPr sz="2900" b="1" spc="-6" dirty="0">
                <a:solidFill>
                  <a:srgbClr val="336500"/>
                </a:solidFill>
              </a:rPr>
              <a:t>Two next pointers need to be</a:t>
            </a:r>
            <a:r>
              <a:rPr sz="2900" b="1" spc="-42" dirty="0">
                <a:solidFill>
                  <a:srgbClr val="336500"/>
                </a:solidFill>
              </a:rPr>
              <a:t> </a:t>
            </a:r>
            <a:r>
              <a:rPr sz="2900" b="1" spc="-6" dirty="0">
                <a:solidFill>
                  <a:srgbClr val="336500"/>
                </a:solidFill>
              </a:rPr>
              <a:t>modified.</a:t>
            </a:r>
            <a:endParaRPr sz="2900"/>
          </a:p>
          <a:p>
            <a:pPr marL="1380137" lvl="2" indent="-273752">
              <a:spcBef>
                <a:spcPts val="603"/>
              </a:spcBef>
              <a:buFont typeface="Arial"/>
              <a:buChar char="•"/>
              <a:tabLst>
                <a:tab pos="1379379" algn="l"/>
                <a:tab pos="1380895" algn="l"/>
              </a:tabLst>
            </a:pPr>
            <a:r>
              <a:rPr sz="2400" b="1" spc="-6" dirty="0">
                <a:solidFill>
                  <a:srgbClr val="653300"/>
                </a:solidFill>
              </a:rPr>
              <a:t>Previous node now points to the new</a:t>
            </a:r>
            <a:r>
              <a:rPr sz="2400" b="1" spc="48" dirty="0">
                <a:solidFill>
                  <a:srgbClr val="653300"/>
                </a:solidFill>
              </a:rPr>
              <a:t> </a:t>
            </a:r>
            <a:r>
              <a:rPr sz="2400" b="1" spc="-6" dirty="0">
                <a:solidFill>
                  <a:srgbClr val="653300"/>
                </a:solidFill>
              </a:rPr>
              <a:t>node.</a:t>
            </a:r>
            <a:endParaRPr sz="2400"/>
          </a:p>
          <a:p>
            <a:pPr marL="1380137" lvl="2" indent="-273752">
              <a:spcBef>
                <a:spcPts val="561"/>
              </a:spcBef>
              <a:buFont typeface="Arial"/>
              <a:buChar char="•"/>
              <a:tabLst>
                <a:tab pos="1379379" algn="l"/>
                <a:tab pos="1380895" algn="l"/>
              </a:tabLst>
            </a:pPr>
            <a:r>
              <a:rPr sz="2400" b="1" spc="-6" dirty="0">
                <a:solidFill>
                  <a:srgbClr val="653300"/>
                </a:solidFill>
              </a:rPr>
              <a:t>New node points to the next</a:t>
            </a:r>
            <a:r>
              <a:rPr sz="2400" b="1" spc="30" dirty="0">
                <a:solidFill>
                  <a:srgbClr val="653300"/>
                </a:solidFill>
              </a:rPr>
              <a:t> </a:t>
            </a:r>
            <a:r>
              <a:rPr sz="2400" b="1" spc="-6" dirty="0">
                <a:solidFill>
                  <a:srgbClr val="653300"/>
                </a:solidFill>
              </a:rPr>
              <a:t>node.</a:t>
            </a:r>
            <a:endParaRPr sz="2400"/>
          </a:p>
        </p:txBody>
      </p:sp>
      <p:grpSp>
        <p:nvGrpSpPr>
          <p:cNvPr id="4" name="object 5"/>
          <p:cNvGrpSpPr>
            <a:grpSpLocks/>
          </p:cNvGrpSpPr>
          <p:nvPr/>
        </p:nvGrpSpPr>
        <p:grpSpPr bwMode="auto">
          <a:xfrm>
            <a:off x="0" y="0"/>
            <a:ext cx="12192000" cy="6858000"/>
            <a:chOff x="0" y="0"/>
            <a:chExt cx="16217900" cy="9118600"/>
          </a:xfrm>
        </p:grpSpPr>
        <p:sp>
          <p:nvSpPr>
            <p:cNvPr id="8"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4318" y="293186"/>
            <a:ext cx="11309014" cy="5361477"/>
          </a:xfrm>
          <a:custGeom>
            <a:avLst/>
            <a:gdLst/>
            <a:ahLst/>
            <a:cxnLst/>
            <a:rect l="l" t="t" r="r" b="b"/>
            <a:pathLst>
              <a:path w="8458200" h="5341620">
                <a:moveTo>
                  <a:pt x="8458200" y="5341620"/>
                </a:moveTo>
                <a:lnTo>
                  <a:pt x="8458200" y="0"/>
                </a:lnTo>
                <a:lnTo>
                  <a:pt x="0" y="0"/>
                </a:lnTo>
                <a:lnTo>
                  <a:pt x="0" y="5341620"/>
                </a:lnTo>
                <a:lnTo>
                  <a:pt x="8458200" y="5341620"/>
                </a:lnTo>
                <a:close/>
              </a:path>
            </a:pathLst>
          </a:custGeom>
          <a:solidFill>
            <a:srgbClr val="CCFFFF"/>
          </a:solidFill>
        </p:spPr>
        <p:txBody>
          <a:bodyPr wrap="square" lIns="0" tIns="0" rIns="0" bIns="0" rtlCol="0"/>
          <a:lstStyle/>
          <a:p>
            <a:endParaRPr/>
          </a:p>
        </p:txBody>
      </p:sp>
      <p:sp>
        <p:nvSpPr>
          <p:cNvPr id="3" name="object 3"/>
          <p:cNvSpPr/>
          <p:nvPr/>
        </p:nvSpPr>
        <p:spPr>
          <a:xfrm>
            <a:off x="594318" y="293186"/>
            <a:ext cx="11309014" cy="5361477"/>
          </a:xfrm>
          <a:custGeom>
            <a:avLst/>
            <a:gdLst/>
            <a:ahLst/>
            <a:cxnLst/>
            <a:rect l="l" t="t" r="r" b="b"/>
            <a:pathLst>
              <a:path w="8458200" h="5341620">
                <a:moveTo>
                  <a:pt x="8458200" y="5341620"/>
                </a:moveTo>
                <a:lnTo>
                  <a:pt x="8458200" y="0"/>
                </a:lnTo>
                <a:lnTo>
                  <a:pt x="0" y="0"/>
                </a:lnTo>
                <a:lnTo>
                  <a:pt x="0" y="5341620"/>
                </a:lnTo>
                <a:lnTo>
                  <a:pt x="8458200" y="5341620"/>
                </a:lnTo>
                <a:close/>
              </a:path>
            </a:pathLst>
          </a:custGeom>
          <a:ln w="32004">
            <a:solidFill>
              <a:srgbClr val="9A3300"/>
            </a:solidFill>
          </a:ln>
        </p:spPr>
        <p:txBody>
          <a:bodyPr wrap="square" lIns="0" tIns="0" rIns="0" bIns="0" rtlCol="0"/>
          <a:lstStyle/>
          <a:p>
            <a:endParaRPr/>
          </a:p>
        </p:txBody>
      </p:sp>
      <p:sp>
        <p:nvSpPr>
          <p:cNvPr id="4" name="object 4"/>
          <p:cNvSpPr txBox="1"/>
          <p:nvPr/>
        </p:nvSpPr>
        <p:spPr>
          <a:xfrm>
            <a:off x="722012" y="315621"/>
            <a:ext cx="10805542" cy="4231853"/>
          </a:xfrm>
          <a:prstGeom prst="rect">
            <a:avLst/>
          </a:prstGeom>
        </p:spPr>
        <p:txBody>
          <a:bodyPr vert="horz" wrap="square" lIns="0" tIns="15166" rIns="0" bIns="0" rtlCol="0">
            <a:spAutoFit/>
          </a:bodyPr>
          <a:lstStyle/>
          <a:p>
            <a:pPr marL="15166">
              <a:spcBef>
                <a:spcPts val="119"/>
              </a:spcBef>
            </a:pPr>
            <a:r>
              <a:rPr sz="2100" b="1" spc="-12" dirty="0">
                <a:solidFill>
                  <a:srgbClr val="800080"/>
                </a:solidFill>
                <a:latin typeface="Courier New"/>
                <a:cs typeface="Courier New"/>
              </a:rPr>
              <a:t>void insert (node</a:t>
            </a:r>
            <a:r>
              <a:rPr sz="2100" b="1" spc="-18" dirty="0">
                <a:solidFill>
                  <a:srgbClr val="800080"/>
                </a:solidFill>
                <a:latin typeface="Courier New"/>
                <a:cs typeface="Courier New"/>
              </a:rPr>
              <a:t> **head)</a:t>
            </a:r>
            <a:endParaRPr sz="2100">
              <a:latin typeface="Courier New"/>
              <a:cs typeface="Courier New"/>
            </a:endParaRPr>
          </a:p>
          <a:p>
            <a:pPr marL="15166"/>
            <a:r>
              <a:rPr sz="2100" b="1" spc="-6" dirty="0">
                <a:solidFill>
                  <a:srgbClr val="800080"/>
                </a:solidFill>
                <a:latin typeface="Courier New"/>
                <a:cs typeface="Courier New"/>
              </a:rPr>
              <a:t>{</a:t>
            </a:r>
            <a:endParaRPr sz="2100">
              <a:latin typeface="Courier New"/>
              <a:cs typeface="Courier New"/>
            </a:endParaRPr>
          </a:p>
          <a:p>
            <a:pPr marL="667319" marR="6039237">
              <a:spcBef>
                <a:spcPts val="6"/>
              </a:spcBef>
              <a:tabLst>
                <a:tab pos="1482510" algn="l"/>
              </a:tabLst>
            </a:pPr>
            <a:r>
              <a:rPr sz="2100" b="1" spc="-6" dirty="0">
                <a:solidFill>
                  <a:srgbClr val="800080"/>
                </a:solidFill>
                <a:latin typeface="Courier New"/>
                <a:cs typeface="Courier New"/>
              </a:rPr>
              <a:t>int	k = 0, </a:t>
            </a:r>
            <a:r>
              <a:rPr sz="2100" b="1" spc="-12" dirty="0">
                <a:solidFill>
                  <a:srgbClr val="800080"/>
                </a:solidFill>
                <a:latin typeface="Courier New"/>
                <a:cs typeface="Courier New"/>
              </a:rPr>
              <a:t>rno;  node *p, *q,</a:t>
            </a:r>
            <a:r>
              <a:rPr sz="2100" b="1" spc="-72" dirty="0">
                <a:solidFill>
                  <a:srgbClr val="800080"/>
                </a:solidFill>
                <a:latin typeface="Courier New"/>
                <a:cs typeface="Courier New"/>
              </a:rPr>
              <a:t> </a:t>
            </a:r>
            <a:r>
              <a:rPr sz="2100" b="1" spc="-18" dirty="0">
                <a:solidFill>
                  <a:srgbClr val="800080"/>
                </a:solidFill>
                <a:latin typeface="Courier New"/>
                <a:cs typeface="Courier New"/>
              </a:rPr>
              <a:t>*new;</a:t>
            </a:r>
            <a:endParaRPr sz="2100">
              <a:latin typeface="Courier New"/>
              <a:cs typeface="Courier New"/>
            </a:endParaRPr>
          </a:p>
          <a:p>
            <a:pPr marL="667319" marR="3105308">
              <a:lnSpc>
                <a:spcPct val="200199"/>
              </a:lnSpc>
            </a:pPr>
            <a:r>
              <a:rPr sz="2100" b="1" spc="-6" dirty="0">
                <a:solidFill>
                  <a:srgbClr val="800080"/>
                </a:solidFill>
                <a:latin typeface="Courier New"/>
                <a:cs typeface="Courier New"/>
              </a:rPr>
              <a:t>new = (node *)</a:t>
            </a:r>
            <a:r>
              <a:rPr sz="2100" b="1" spc="-36" dirty="0">
                <a:solidFill>
                  <a:srgbClr val="800080"/>
                </a:solidFill>
                <a:latin typeface="Courier New"/>
                <a:cs typeface="Courier New"/>
              </a:rPr>
              <a:t> </a:t>
            </a:r>
            <a:r>
              <a:rPr sz="2100" b="1" spc="-12" dirty="0">
                <a:solidFill>
                  <a:srgbClr val="800080"/>
                </a:solidFill>
                <a:latin typeface="Courier New"/>
                <a:cs typeface="Courier New"/>
              </a:rPr>
              <a:t>malloc(sizeof(node));  </a:t>
            </a:r>
            <a:r>
              <a:rPr sz="2100" b="1" spc="-6" dirty="0">
                <a:solidFill>
                  <a:srgbClr val="800080"/>
                </a:solidFill>
                <a:latin typeface="Courier New"/>
                <a:cs typeface="Courier New"/>
              </a:rPr>
              <a:t>printf ("\nData to be inserted:</a:t>
            </a:r>
            <a:r>
              <a:rPr sz="2100" b="1" spc="-131" dirty="0">
                <a:solidFill>
                  <a:srgbClr val="800080"/>
                </a:solidFill>
                <a:latin typeface="Courier New"/>
                <a:cs typeface="Courier New"/>
              </a:rPr>
              <a:t> </a:t>
            </a:r>
            <a:r>
              <a:rPr sz="2100" b="1" spc="-12" dirty="0">
                <a:solidFill>
                  <a:srgbClr val="800080"/>
                </a:solidFill>
                <a:latin typeface="Courier New"/>
                <a:cs typeface="Courier New"/>
              </a:rPr>
              <a:t>");</a:t>
            </a:r>
            <a:endParaRPr sz="2100">
              <a:latin typeface="Courier New"/>
              <a:cs typeface="Courier New"/>
            </a:endParaRPr>
          </a:p>
          <a:p>
            <a:pPr marL="667319" marR="6067" indent="325318"/>
            <a:r>
              <a:rPr sz="2100" b="1" spc="-12" dirty="0">
                <a:solidFill>
                  <a:srgbClr val="800080"/>
                </a:solidFill>
                <a:latin typeface="Courier New"/>
                <a:cs typeface="Courier New"/>
              </a:rPr>
              <a:t>scanf ("%d %s %d", &amp;new-&gt;roll, new-&gt;name, </a:t>
            </a:r>
            <a:r>
              <a:rPr sz="2100" b="1" spc="-18" dirty="0">
                <a:solidFill>
                  <a:srgbClr val="800080"/>
                </a:solidFill>
                <a:latin typeface="Courier New"/>
                <a:cs typeface="Courier New"/>
              </a:rPr>
              <a:t>&amp;new-&gt;age);  </a:t>
            </a:r>
            <a:r>
              <a:rPr sz="2100" b="1" spc="-12" dirty="0">
                <a:solidFill>
                  <a:srgbClr val="800080"/>
                </a:solidFill>
                <a:latin typeface="Courier New"/>
                <a:cs typeface="Courier New"/>
              </a:rPr>
              <a:t>printf ("\nInsert before </a:t>
            </a:r>
            <a:r>
              <a:rPr sz="2100" b="1" spc="-6" dirty="0">
                <a:solidFill>
                  <a:srgbClr val="800080"/>
                </a:solidFill>
                <a:latin typeface="Courier New"/>
                <a:cs typeface="Courier New"/>
              </a:rPr>
              <a:t>roll </a:t>
            </a:r>
            <a:r>
              <a:rPr sz="2100" b="1" spc="-12" dirty="0">
                <a:solidFill>
                  <a:srgbClr val="800080"/>
                </a:solidFill>
                <a:latin typeface="Courier New"/>
                <a:cs typeface="Courier New"/>
              </a:rPr>
              <a:t>(-ve for</a:t>
            </a:r>
            <a:r>
              <a:rPr sz="2100" b="1" spc="-60" dirty="0">
                <a:solidFill>
                  <a:srgbClr val="800080"/>
                </a:solidFill>
                <a:latin typeface="Courier New"/>
                <a:cs typeface="Courier New"/>
              </a:rPr>
              <a:t> </a:t>
            </a:r>
            <a:r>
              <a:rPr sz="2100" b="1" spc="-18" dirty="0">
                <a:solidFill>
                  <a:srgbClr val="800080"/>
                </a:solidFill>
                <a:latin typeface="Courier New"/>
                <a:cs typeface="Courier New"/>
              </a:rPr>
              <a:t>end):");</a:t>
            </a:r>
            <a:endParaRPr sz="2100">
              <a:latin typeface="Courier New"/>
              <a:cs typeface="Courier New"/>
            </a:endParaRPr>
          </a:p>
          <a:p>
            <a:pPr marL="992637">
              <a:spcBef>
                <a:spcPts val="6"/>
              </a:spcBef>
            </a:pPr>
            <a:r>
              <a:rPr sz="2100" b="1" spc="-12" dirty="0">
                <a:solidFill>
                  <a:srgbClr val="800080"/>
                </a:solidFill>
                <a:latin typeface="Courier New"/>
                <a:cs typeface="Courier New"/>
              </a:rPr>
              <a:t>scanf ("%d",</a:t>
            </a:r>
            <a:r>
              <a:rPr sz="2100" b="1" spc="-24" dirty="0">
                <a:solidFill>
                  <a:srgbClr val="800080"/>
                </a:solidFill>
                <a:latin typeface="Courier New"/>
                <a:cs typeface="Courier New"/>
              </a:rPr>
              <a:t> </a:t>
            </a:r>
            <a:r>
              <a:rPr sz="2100" b="1" spc="-18" dirty="0">
                <a:solidFill>
                  <a:srgbClr val="800080"/>
                </a:solidFill>
                <a:latin typeface="Courier New"/>
                <a:cs typeface="Courier New"/>
              </a:rPr>
              <a:t>&amp;rno);</a:t>
            </a:r>
            <a:endParaRPr sz="2100">
              <a:latin typeface="Courier New"/>
              <a:cs typeface="Courier New"/>
            </a:endParaRPr>
          </a:p>
          <a:p>
            <a:pPr>
              <a:spcBef>
                <a:spcPts val="48"/>
              </a:spcBef>
            </a:pPr>
            <a:endParaRPr sz="2200">
              <a:latin typeface="Times New Roman"/>
              <a:cs typeface="Times New Roman"/>
            </a:endParaRPr>
          </a:p>
          <a:p>
            <a:pPr marL="667319"/>
            <a:r>
              <a:rPr sz="2100" b="1" spc="-6" dirty="0">
                <a:solidFill>
                  <a:srgbClr val="800080"/>
                </a:solidFill>
                <a:latin typeface="Courier New"/>
                <a:cs typeface="Courier New"/>
              </a:rPr>
              <a:t>p =</a:t>
            </a:r>
            <a:r>
              <a:rPr sz="2100" b="1" spc="-36" dirty="0">
                <a:solidFill>
                  <a:srgbClr val="800080"/>
                </a:solidFill>
                <a:latin typeface="Courier New"/>
                <a:cs typeface="Courier New"/>
              </a:rPr>
              <a:t> </a:t>
            </a:r>
            <a:r>
              <a:rPr sz="2100" b="1" spc="-12" dirty="0">
                <a:solidFill>
                  <a:srgbClr val="800080"/>
                </a:solidFill>
                <a:latin typeface="Courier New"/>
                <a:cs typeface="Courier New"/>
              </a:rPr>
              <a:t>*head;</a:t>
            </a:r>
            <a:endParaRPr sz="2100">
              <a:latin typeface="Courier New"/>
              <a:cs typeface="Courier New"/>
            </a:endParaRPr>
          </a:p>
        </p:txBody>
      </p:sp>
      <p:sp>
        <p:nvSpPr>
          <p:cNvPr id="5" name="object 5"/>
          <p:cNvSpPr txBox="1"/>
          <p:nvPr/>
        </p:nvSpPr>
        <p:spPr>
          <a:xfrm>
            <a:off x="6016464" y="4174507"/>
            <a:ext cx="4049001" cy="338479"/>
          </a:xfrm>
          <a:prstGeom prst="rect">
            <a:avLst/>
          </a:prstGeom>
        </p:spPr>
        <p:txBody>
          <a:bodyPr vert="horz" wrap="square" lIns="0" tIns="15166" rIns="0" bIns="0" rtlCol="0">
            <a:spAutoFit/>
          </a:bodyPr>
          <a:lstStyle/>
          <a:p>
            <a:pPr marL="15166">
              <a:spcBef>
                <a:spcPts val="119"/>
              </a:spcBef>
            </a:pPr>
            <a:r>
              <a:rPr sz="2100" b="1" spc="-12" dirty="0">
                <a:solidFill>
                  <a:srgbClr val="9A3300"/>
                </a:solidFill>
                <a:latin typeface="Courier New"/>
                <a:cs typeface="Courier New"/>
              </a:rPr>
              <a:t>/* At the beginning</a:t>
            </a:r>
            <a:r>
              <a:rPr sz="2100" b="1" spc="-102" dirty="0">
                <a:solidFill>
                  <a:srgbClr val="9A3300"/>
                </a:solidFill>
                <a:latin typeface="Courier New"/>
                <a:cs typeface="Courier New"/>
              </a:rPr>
              <a:t> </a:t>
            </a:r>
            <a:r>
              <a:rPr sz="2100" b="1" spc="-18" dirty="0">
                <a:solidFill>
                  <a:srgbClr val="9A3300"/>
                </a:solidFill>
                <a:latin typeface="Courier New"/>
                <a:cs typeface="Courier New"/>
              </a:rPr>
              <a:t>*/</a:t>
            </a:r>
            <a:endParaRPr sz="2100">
              <a:latin typeface="Courier New"/>
              <a:cs typeface="Courier New"/>
            </a:endParaRPr>
          </a:p>
        </p:txBody>
      </p:sp>
      <p:sp>
        <p:nvSpPr>
          <p:cNvPr id="6" name="object 6"/>
          <p:cNvSpPr txBox="1"/>
          <p:nvPr/>
        </p:nvSpPr>
        <p:spPr>
          <a:xfrm>
            <a:off x="1452207" y="4174507"/>
            <a:ext cx="3502228" cy="1631141"/>
          </a:xfrm>
          <a:prstGeom prst="rect">
            <a:avLst/>
          </a:prstGeom>
        </p:spPr>
        <p:txBody>
          <a:bodyPr vert="horz" wrap="square" lIns="0" tIns="15166" rIns="0" bIns="0" rtlCol="0">
            <a:spAutoFit/>
          </a:bodyPr>
          <a:lstStyle/>
          <a:p>
            <a:pPr marL="15166">
              <a:spcBef>
                <a:spcPts val="119"/>
              </a:spcBef>
            </a:pPr>
            <a:r>
              <a:rPr sz="2100" b="1" spc="-12" dirty="0">
                <a:solidFill>
                  <a:srgbClr val="800080"/>
                </a:solidFill>
                <a:latin typeface="Courier New"/>
                <a:cs typeface="Courier New"/>
              </a:rPr>
              <a:t>if (p-&gt;roll ==</a:t>
            </a:r>
            <a:r>
              <a:rPr sz="2100" b="1" spc="-78" dirty="0">
                <a:solidFill>
                  <a:srgbClr val="800080"/>
                </a:solidFill>
                <a:latin typeface="Courier New"/>
                <a:cs typeface="Courier New"/>
              </a:rPr>
              <a:t> </a:t>
            </a:r>
            <a:r>
              <a:rPr sz="2100" b="1" spc="-18" dirty="0">
                <a:solidFill>
                  <a:srgbClr val="800080"/>
                </a:solidFill>
                <a:latin typeface="Courier New"/>
                <a:cs typeface="Courier New"/>
              </a:rPr>
              <a:t>rno)</a:t>
            </a:r>
            <a:endParaRPr sz="2100">
              <a:latin typeface="Courier New"/>
              <a:cs typeface="Courier New"/>
            </a:endParaRPr>
          </a:p>
          <a:p>
            <a:pPr marL="15166"/>
            <a:r>
              <a:rPr sz="2100" b="1" spc="-6" dirty="0">
                <a:solidFill>
                  <a:srgbClr val="800080"/>
                </a:solidFill>
                <a:latin typeface="Courier New"/>
                <a:cs typeface="Courier New"/>
              </a:rPr>
              <a:t>{</a:t>
            </a:r>
            <a:endParaRPr sz="2100">
              <a:latin typeface="Courier New"/>
              <a:cs typeface="Courier New"/>
            </a:endParaRPr>
          </a:p>
          <a:p>
            <a:pPr marL="667319"/>
            <a:r>
              <a:rPr sz="2100" b="1" spc="-6" dirty="0">
                <a:solidFill>
                  <a:srgbClr val="800080"/>
                </a:solidFill>
                <a:latin typeface="Courier New"/>
                <a:cs typeface="Courier New"/>
              </a:rPr>
              <a:t>new-&gt;next =</a:t>
            </a:r>
            <a:r>
              <a:rPr sz="2100" b="1" spc="-96" dirty="0">
                <a:solidFill>
                  <a:srgbClr val="800080"/>
                </a:solidFill>
                <a:latin typeface="Courier New"/>
                <a:cs typeface="Courier New"/>
              </a:rPr>
              <a:t> </a:t>
            </a:r>
            <a:r>
              <a:rPr sz="2100" b="1" spc="-12" dirty="0">
                <a:solidFill>
                  <a:srgbClr val="800080"/>
                </a:solidFill>
                <a:latin typeface="Courier New"/>
                <a:cs typeface="Courier New"/>
              </a:rPr>
              <a:t>p;</a:t>
            </a:r>
            <a:endParaRPr sz="2100">
              <a:latin typeface="Courier New"/>
              <a:cs typeface="Courier New"/>
            </a:endParaRPr>
          </a:p>
          <a:p>
            <a:pPr marL="667319">
              <a:spcBef>
                <a:spcPts val="6"/>
              </a:spcBef>
            </a:pPr>
            <a:r>
              <a:rPr sz="2100" b="1" spc="-12" dirty="0">
                <a:solidFill>
                  <a:srgbClr val="800080"/>
                </a:solidFill>
                <a:latin typeface="Courier New"/>
                <a:cs typeface="Courier New"/>
              </a:rPr>
              <a:t>*head </a:t>
            </a:r>
            <a:r>
              <a:rPr sz="2100" b="1" spc="-6" dirty="0">
                <a:solidFill>
                  <a:srgbClr val="800080"/>
                </a:solidFill>
                <a:latin typeface="Courier New"/>
                <a:cs typeface="Courier New"/>
              </a:rPr>
              <a:t>=</a:t>
            </a:r>
            <a:r>
              <a:rPr sz="2100" b="1" spc="-60" dirty="0">
                <a:solidFill>
                  <a:srgbClr val="800080"/>
                </a:solidFill>
                <a:latin typeface="Courier New"/>
                <a:cs typeface="Courier New"/>
              </a:rPr>
              <a:t> </a:t>
            </a:r>
            <a:r>
              <a:rPr sz="2100" b="1" spc="-18" dirty="0">
                <a:solidFill>
                  <a:srgbClr val="800080"/>
                </a:solidFill>
                <a:latin typeface="Courier New"/>
                <a:cs typeface="Courier New"/>
              </a:rPr>
              <a:t>new;</a:t>
            </a:r>
            <a:endParaRPr sz="2100">
              <a:latin typeface="Courier New"/>
              <a:cs typeface="Courier New"/>
            </a:endParaRPr>
          </a:p>
          <a:p>
            <a:pPr marL="15166"/>
            <a:r>
              <a:rPr sz="2100" b="1" spc="-6" dirty="0">
                <a:solidFill>
                  <a:srgbClr val="800080"/>
                </a:solidFill>
                <a:latin typeface="Courier New"/>
                <a:cs typeface="Courier New"/>
              </a:rPr>
              <a:t>}</a:t>
            </a:r>
            <a:endParaRPr sz="2100">
              <a:latin typeface="Courier New"/>
              <a:cs typeface="Courier New"/>
            </a:endParaRPr>
          </a:p>
        </p:txBody>
      </p:sp>
      <p:grpSp>
        <p:nvGrpSpPr>
          <p:cNvPr id="7" name="object 5"/>
          <p:cNvGrpSpPr>
            <a:grpSpLocks/>
          </p:cNvGrpSpPr>
          <p:nvPr/>
        </p:nvGrpSpPr>
        <p:grpSpPr bwMode="auto">
          <a:xfrm>
            <a:off x="0" y="0"/>
            <a:ext cx="12192000" cy="6858000"/>
            <a:chOff x="0" y="0"/>
            <a:chExt cx="16217900" cy="9118600"/>
          </a:xfrm>
        </p:grpSpPr>
        <p:sp>
          <p:nvSpPr>
            <p:cNvPr id="1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07" name="Google Shape;10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a:p>
        </p:txBody>
      </p:sp>
      <p:pic>
        <p:nvPicPr>
          <p:cNvPr id="108" name="Google Shape;108;p17" descr="2.Deletion :&#10;Removing an item from a queue is called&#10;“deletion or dequeue” , which is done at the&#10;other end of the queue c..."/>
          <p:cNvPicPr preferRelativeResize="0"/>
          <p:nvPr/>
        </p:nvPicPr>
        <p:blipFill rotWithShape="1">
          <a:blip r:embed="rId3">
            <a:alphaModFix/>
          </a:blip>
          <a:srcRect/>
          <a:stretch/>
        </p:blipFill>
        <p:spPr>
          <a:xfrm>
            <a:off x="0" y="0"/>
            <a:ext cx="12192000" cy="6494929"/>
          </a:xfrm>
          <a:prstGeom prst="rect">
            <a:avLst/>
          </a:prstGeom>
          <a:noFill/>
          <a:ln>
            <a:noFill/>
          </a:ln>
        </p:spPr>
      </p:pic>
      <p:grpSp>
        <p:nvGrpSpPr>
          <p:cNvPr id="5" name="object 5"/>
          <p:cNvGrpSpPr>
            <a:grpSpLocks/>
          </p:cNvGrpSpPr>
          <p:nvPr/>
        </p:nvGrpSpPr>
        <p:grpSpPr bwMode="auto">
          <a:xfrm>
            <a:off x="0" y="0"/>
            <a:ext cx="12192000" cy="6858000"/>
            <a:chOff x="0" y="0"/>
            <a:chExt cx="16217900" cy="9118600"/>
          </a:xfrm>
        </p:grpSpPr>
        <p:sp>
          <p:nvSpPr>
            <p:cNvPr id="6" name="object 6"/>
            <p:cNvSpPr>
              <a:spLocks noChangeArrowheads="1"/>
            </p:cNvSpPr>
            <p:nvPr/>
          </p:nvSpPr>
          <p:spPr bwMode="auto">
            <a:xfrm>
              <a:off x="0" y="0"/>
              <a:ext cx="1003300" cy="91186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8668" y="293186"/>
            <a:ext cx="8761939" cy="5913432"/>
          </a:xfrm>
          <a:custGeom>
            <a:avLst/>
            <a:gdLst/>
            <a:ahLst/>
            <a:cxnLst/>
            <a:rect l="l" t="t" r="r" b="b"/>
            <a:pathLst>
              <a:path w="6553200" h="5891530">
                <a:moveTo>
                  <a:pt x="6553200" y="5891022"/>
                </a:moveTo>
                <a:lnTo>
                  <a:pt x="6553200" y="0"/>
                </a:lnTo>
                <a:lnTo>
                  <a:pt x="0" y="0"/>
                </a:lnTo>
                <a:lnTo>
                  <a:pt x="0" y="5891022"/>
                </a:lnTo>
                <a:lnTo>
                  <a:pt x="6553200" y="5891022"/>
                </a:lnTo>
                <a:close/>
              </a:path>
            </a:pathLst>
          </a:custGeom>
          <a:solidFill>
            <a:srgbClr val="CCFFFF"/>
          </a:solidFill>
        </p:spPr>
        <p:txBody>
          <a:bodyPr wrap="square" lIns="0" tIns="0" rIns="0" bIns="0" rtlCol="0"/>
          <a:lstStyle/>
          <a:p>
            <a:endParaRPr/>
          </a:p>
        </p:txBody>
      </p:sp>
      <p:sp>
        <p:nvSpPr>
          <p:cNvPr id="3" name="object 3"/>
          <p:cNvSpPr/>
          <p:nvPr/>
        </p:nvSpPr>
        <p:spPr>
          <a:xfrm>
            <a:off x="288668" y="293186"/>
            <a:ext cx="8761939" cy="5913432"/>
          </a:xfrm>
          <a:custGeom>
            <a:avLst/>
            <a:gdLst/>
            <a:ahLst/>
            <a:cxnLst/>
            <a:rect l="l" t="t" r="r" b="b"/>
            <a:pathLst>
              <a:path w="6553200" h="5891530">
                <a:moveTo>
                  <a:pt x="6553200" y="5891022"/>
                </a:moveTo>
                <a:lnTo>
                  <a:pt x="6553200" y="0"/>
                </a:lnTo>
                <a:lnTo>
                  <a:pt x="0" y="0"/>
                </a:lnTo>
                <a:lnTo>
                  <a:pt x="0" y="5891022"/>
                </a:lnTo>
                <a:lnTo>
                  <a:pt x="6553200" y="5891022"/>
                </a:lnTo>
                <a:close/>
              </a:path>
            </a:pathLst>
          </a:custGeom>
          <a:ln w="32004">
            <a:solidFill>
              <a:srgbClr val="9A3300"/>
            </a:solidFill>
          </a:ln>
        </p:spPr>
        <p:txBody>
          <a:bodyPr wrap="square" lIns="0" tIns="0" rIns="0" bIns="0" rtlCol="0"/>
          <a:lstStyle/>
          <a:p>
            <a:endParaRPr/>
          </a:p>
        </p:txBody>
      </p:sp>
      <p:sp>
        <p:nvSpPr>
          <p:cNvPr id="4" name="object 4"/>
          <p:cNvSpPr txBox="1">
            <a:spLocks noGrp="1"/>
          </p:cNvSpPr>
          <p:nvPr>
            <p:ph type="title"/>
          </p:nvPr>
        </p:nvSpPr>
        <p:spPr>
          <a:xfrm>
            <a:off x="722011" y="318680"/>
            <a:ext cx="764972" cy="694987"/>
          </a:xfrm>
          <a:prstGeom prst="rect">
            <a:avLst/>
          </a:prstGeom>
        </p:spPr>
        <p:txBody>
          <a:bodyPr vert="horz" wrap="square" lIns="0" tIns="15166" rIns="0" bIns="0" rtlCol="0">
            <a:spAutoFit/>
          </a:bodyPr>
          <a:lstStyle/>
          <a:p>
            <a:pPr marL="15166">
              <a:lnSpc>
                <a:spcPts val="2568"/>
              </a:lnSpc>
              <a:spcBef>
                <a:spcPts val="119"/>
              </a:spcBef>
            </a:pPr>
            <a:r>
              <a:rPr sz="2100" spc="-12" dirty="0">
                <a:solidFill>
                  <a:srgbClr val="800080"/>
                </a:solidFill>
                <a:latin typeface="Courier New"/>
                <a:cs typeface="Courier New"/>
              </a:rPr>
              <a:t>else</a:t>
            </a:r>
            <a:endParaRPr sz="2100">
              <a:latin typeface="Courier New"/>
              <a:cs typeface="Courier New"/>
            </a:endParaRPr>
          </a:p>
          <a:p>
            <a:pPr marL="394325">
              <a:lnSpc>
                <a:spcPts val="2568"/>
              </a:lnSpc>
            </a:pPr>
            <a:r>
              <a:rPr sz="2100" spc="-6" dirty="0">
                <a:solidFill>
                  <a:srgbClr val="800080"/>
                </a:solidFill>
                <a:latin typeface="Courier New"/>
                <a:cs typeface="Courier New"/>
              </a:rPr>
              <a:t>{</a:t>
            </a:r>
            <a:endParaRPr sz="2100">
              <a:latin typeface="Courier New"/>
              <a:cs typeface="Courier New"/>
            </a:endParaRPr>
          </a:p>
        </p:txBody>
      </p:sp>
      <p:sp>
        <p:nvSpPr>
          <p:cNvPr id="5" name="object 5"/>
          <p:cNvSpPr txBox="1"/>
          <p:nvPr/>
        </p:nvSpPr>
        <p:spPr>
          <a:xfrm>
            <a:off x="1638957" y="867064"/>
            <a:ext cx="7154734" cy="1631141"/>
          </a:xfrm>
          <a:prstGeom prst="rect">
            <a:avLst/>
          </a:prstGeom>
        </p:spPr>
        <p:txBody>
          <a:bodyPr vert="horz" wrap="square" lIns="0" tIns="15166" rIns="0" bIns="0" rtlCol="0">
            <a:spAutoFit/>
          </a:bodyPr>
          <a:lstStyle/>
          <a:p>
            <a:pPr marL="15166">
              <a:spcBef>
                <a:spcPts val="119"/>
              </a:spcBef>
            </a:pPr>
            <a:r>
              <a:rPr sz="2100" b="1" spc="-12" dirty="0">
                <a:solidFill>
                  <a:srgbClr val="800080"/>
                </a:solidFill>
                <a:latin typeface="Courier New"/>
                <a:cs typeface="Courier New"/>
              </a:rPr>
              <a:t>while ((p != NULL) &amp;&amp; (p-&gt;roll </a:t>
            </a:r>
            <a:r>
              <a:rPr sz="2100" b="1" spc="-6" dirty="0">
                <a:solidFill>
                  <a:srgbClr val="800080"/>
                </a:solidFill>
                <a:latin typeface="Courier New"/>
                <a:cs typeface="Courier New"/>
              </a:rPr>
              <a:t>!=</a:t>
            </a:r>
            <a:r>
              <a:rPr sz="2100" b="1" spc="-48" dirty="0">
                <a:solidFill>
                  <a:srgbClr val="800080"/>
                </a:solidFill>
                <a:latin typeface="Courier New"/>
                <a:cs typeface="Courier New"/>
              </a:rPr>
              <a:t> </a:t>
            </a:r>
            <a:r>
              <a:rPr sz="2100" b="1" spc="-12" dirty="0">
                <a:solidFill>
                  <a:srgbClr val="800080"/>
                </a:solidFill>
                <a:latin typeface="Courier New"/>
                <a:cs typeface="Courier New"/>
              </a:rPr>
              <a:t>rno))</a:t>
            </a:r>
            <a:endParaRPr sz="2100">
              <a:latin typeface="Courier New"/>
              <a:cs typeface="Courier New"/>
            </a:endParaRPr>
          </a:p>
          <a:p>
            <a:pPr marL="227495"/>
            <a:r>
              <a:rPr sz="2100" b="1" spc="-6" dirty="0">
                <a:solidFill>
                  <a:srgbClr val="800080"/>
                </a:solidFill>
                <a:latin typeface="Courier New"/>
                <a:cs typeface="Courier New"/>
              </a:rPr>
              <a:t>{</a:t>
            </a:r>
            <a:endParaRPr sz="2100">
              <a:latin typeface="Courier New"/>
              <a:cs typeface="Courier New"/>
            </a:endParaRPr>
          </a:p>
          <a:p>
            <a:pPr marL="880406"/>
            <a:r>
              <a:rPr sz="2100" b="1" spc="-6" dirty="0">
                <a:solidFill>
                  <a:srgbClr val="800080"/>
                </a:solidFill>
                <a:latin typeface="Courier New"/>
                <a:cs typeface="Courier New"/>
              </a:rPr>
              <a:t>q =</a:t>
            </a:r>
            <a:r>
              <a:rPr sz="2100" b="1" spc="-42" dirty="0">
                <a:solidFill>
                  <a:srgbClr val="800080"/>
                </a:solidFill>
                <a:latin typeface="Courier New"/>
                <a:cs typeface="Courier New"/>
              </a:rPr>
              <a:t> </a:t>
            </a:r>
            <a:r>
              <a:rPr sz="2100" b="1" spc="-18" dirty="0">
                <a:solidFill>
                  <a:srgbClr val="800080"/>
                </a:solidFill>
                <a:latin typeface="Courier New"/>
                <a:cs typeface="Courier New"/>
              </a:rPr>
              <a:t>p;</a:t>
            </a:r>
            <a:endParaRPr sz="2100">
              <a:latin typeface="Courier New"/>
              <a:cs typeface="Courier New"/>
            </a:endParaRPr>
          </a:p>
          <a:p>
            <a:pPr marL="880406">
              <a:spcBef>
                <a:spcPts val="6"/>
              </a:spcBef>
            </a:pPr>
            <a:r>
              <a:rPr sz="2100" b="1" spc="-6" dirty="0">
                <a:solidFill>
                  <a:srgbClr val="800080"/>
                </a:solidFill>
                <a:latin typeface="Courier New"/>
                <a:cs typeface="Courier New"/>
              </a:rPr>
              <a:t>p =</a:t>
            </a:r>
            <a:r>
              <a:rPr sz="2100" b="1" spc="-36" dirty="0">
                <a:solidFill>
                  <a:srgbClr val="800080"/>
                </a:solidFill>
                <a:latin typeface="Courier New"/>
                <a:cs typeface="Courier New"/>
              </a:rPr>
              <a:t> </a:t>
            </a:r>
            <a:r>
              <a:rPr sz="2100" b="1" spc="-18" dirty="0">
                <a:solidFill>
                  <a:srgbClr val="800080"/>
                </a:solidFill>
                <a:latin typeface="Courier New"/>
                <a:cs typeface="Courier New"/>
              </a:rPr>
              <a:t>p-&gt;next;</a:t>
            </a:r>
            <a:endParaRPr sz="2100">
              <a:latin typeface="Courier New"/>
              <a:cs typeface="Courier New"/>
            </a:endParaRPr>
          </a:p>
          <a:p>
            <a:pPr marL="227495"/>
            <a:r>
              <a:rPr sz="2100" b="1" spc="-6" dirty="0">
                <a:solidFill>
                  <a:srgbClr val="800080"/>
                </a:solidFill>
                <a:latin typeface="Courier New"/>
                <a:cs typeface="Courier New"/>
              </a:rPr>
              <a:t>}</a:t>
            </a:r>
            <a:endParaRPr sz="2100">
              <a:latin typeface="Courier New"/>
              <a:cs typeface="Courier New"/>
            </a:endParaRPr>
          </a:p>
        </p:txBody>
      </p:sp>
      <p:sp>
        <p:nvSpPr>
          <p:cNvPr id="6" name="object 6"/>
          <p:cNvSpPr txBox="1"/>
          <p:nvPr/>
        </p:nvSpPr>
        <p:spPr>
          <a:xfrm>
            <a:off x="5893592" y="2520480"/>
            <a:ext cx="2953758" cy="338479"/>
          </a:xfrm>
          <a:prstGeom prst="rect">
            <a:avLst/>
          </a:prstGeom>
        </p:spPr>
        <p:txBody>
          <a:bodyPr vert="horz" wrap="square" lIns="0" tIns="15166" rIns="0" bIns="0" rtlCol="0">
            <a:spAutoFit/>
          </a:bodyPr>
          <a:lstStyle/>
          <a:p>
            <a:pPr marL="15166">
              <a:spcBef>
                <a:spcPts val="119"/>
              </a:spcBef>
            </a:pPr>
            <a:r>
              <a:rPr sz="2100" b="1" spc="-6" dirty="0">
                <a:solidFill>
                  <a:srgbClr val="9A3300"/>
                </a:solidFill>
                <a:latin typeface="Courier New"/>
                <a:cs typeface="Courier New"/>
              </a:rPr>
              <a:t>/* At the end</a:t>
            </a:r>
            <a:r>
              <a:rPr sz="2100" b="1" spc="-143" dirty="0">
                <a:solidFill>
                  <a:srgbClr val="9A3300"/>
                </a:solidFill>
                <a:latin typeface="Courier New"/>
                <a:cs typeface="Courier New"/>
              </a:rPr>
              <a:t> </a:t>
            </a:r>
            <a:r>
              <a:rPr sz="2100" b="1" spc="-12" dirty="0">
                <a:solidFill>
                  <a:srgbClr val="9A3300"/>
                </a:solidFill>
                <a:latin typeface="Courier New"/>
                <a:cs typeface="Courier New"/>
              </a:rPr>
              <a:t>*/</a:t>
            </a:r>
            <a:endParaRPr sz="2100">
              <a:latin typeface="Courier New"/>
              <a:cs typeface="Courier New"/>
            </a:endParaRPr>
          </a:p>
        </p:txBody>
      </p:sp>
      <p:sp>
        <p:nvSpPr>
          <p:cNvPr id="7" name="object 7"/>
          <p:cNvSpPr txBox="1"/>
          <p:nvPr/>
        </p:nvSpPr>
        <p:spPr>
          <a:xfrm>
            <a:off x="1877363" y="2520480"/>
            <a:ext cx="3868158" cy="1307976"/>
          </a:xfrm>
          <a:prstGeom prst="rect">
            <a:avLst/>
          </a:prstGeom>
        </p:spPr>
        <p:txBody>
          <a:bodyPr vert="horz" wrap="square" lIns="0" tIns="15166" rIns="0" bIns="0" rtlCol="0">
            <a:spAutoFit/>
          </a:bodyPr>
          <a:lstStyle/>
          <a:p>
            <a:pPr marL="15166">
              <a:spcBef>
                <a:spcPts val="119"/>
              </a:spcBef>
              <a:tabLst>
                <a:tab pos="666561" algn="l"/>
              </a:tabLst>
            </a:pPr>
            <a:r>
              <a:rPr sz="2100" b="1" spc="-6" dirty="0">
                <a:solidFill>
                  <a:srgbClr val="800080"/>
                </a:solidFill>
                <a:latin typeface="Courier New"/>
                <a:cs typeface="Courier New"/>
              </a:rPr>
              <a:t>if	(p ==</a:t>
            </a:r>
            <a:r>
              <a:rPr sz="2100" b="1" spc="-54" dirty="0">
                <a:solidFill>
                  <a:srgbClr val="800080"/>
                </a:solidFill>
                <a:latin typeface="Courier New"/>
                <a:cs typeface="Courier New"/>
              </a:rPr>
              <a:t> </a:t>
            </a:r>
            <a:r>
              <a:rPr sz="2100" b="1" spc="-12" dirty="0">
                <a:solidFill>
                  <a:srgbClr val="800080"/>
                </a:solidFill>
                <a:latin typeface="Courier New"/>
                <a:cs typeface="Courier New"/>
              </a:rPr>
              <a:t>NULL)</a:t>
            </a:r>
            <a:endParaRPr sz="2100">
              <a:latin typeface="Courier New"/>
              <a:cs typeface="Courier New"/>
            </a:endParaRPr>
          </a:p>
          <a:p>
            <a:pPr marL="15166"/>
            <a:r>
              <a:rPr sz="2100" b="1" spc="-6" dirty="0">
                <a:solidFill>
                  <a:srgbClr val="800080"/>
                </a:solidFill>
                <a:latin typeface="Courier New"/>
                <a:cs typeface="Courier New"/>
              </a:rPr>
              <a:t>{</a:t>
            </a:r>
            <a:endParaRPr sz="2100">
              <a:latin typeface="Courier New"/>
              <a:cs typeface="Courier New"/>
            </a:endParaRPr>
          </a:p>
          <a:p>
            <a:pPr marL="667319" marR="6067">
              <a:spcBef>
                <a:spcPts val="6"/>
              </a:spcBef>
            </a:pPr>
            <a:r>
              <a:rPr sz="2100" b="1" spc="-12" dirty="0">
                <a:solidFill>
                  <a:srgbClr val="800080"/>
                </a:solidFill>
                <a:latin typeface="Courier New"/>
                <a:cs typeface="Courier New"/>
              </a:rPr>
              <a:t>q-&gt;next </a:t>
            </a:r>
            <a:r>
              <a:rPr sz="2100" b="1" spc="-6" dirty="0">
                <a:solidFill>
                  <a:srgbClr val="800080"/>
                </a:solidFill>
                <a:latin typeface="Courier New"/>
                <a:cs typeface="Courier New"/>
              </a:rPr>
              <a:t>= </a:t>
            </a:r>
            <a:r>
              <a:rPr sz="2100" b="1" spc="-18" dirty="0">
                <a:solidFill>
                  <a:srgbClr val="800080"/>
                </a:solidFill>
                <a:latin typeface="Courier New"/>
                <a:cs typeface="Courier New"/>
              </a:rPr>
              <a:t>new;  </a:t>
            </a:r>
            <a:r>
              <a:rPr sz="2100" b="1" spc="-12" dirty="0">
                <a:solidFill>
                  <a:srgbClr val="800080"/>
                </a:solidFill>
                <a:latin typeface="Courier New"/>
                <a:cs typeface="Courier New"/>
              </a:rPr>
              <a:t>new-&gt;next </a:t>
            </a:r>
            <a:r>
              <a:rPr sz="2100" b="1" spc="-6" dirty="0">
                <a:solidFill>
                  <a:srgbClr val="800080"/>
                </a:solidFill>
                <a:latin typeface="Courier New"/>
                <a:cs typeface="Courier New"/>
              </a:rPr>
              <a:t>=</a:t>
            </a:r>
            <a:r>
              <a:rPr sz="2100" b="1" spc="-90" dirty="0">
                <a:solidFill>
                  <a:srgbClr val="800080"/>
                </a:solidFill>
                <a:latin typeface="Courier New"/>
                <a:cs typeface="Courier New"/>
              </a:rPr>
              <a:t> </a:t>
            </a:r>
            <a:r>
              <a:rPr sz="2100" b="1" spc="-18" dirty="0">
                <a:solidFill>
                  <a:srgbClr val="800080"/>
                </a:solidFill>
                <a:latin typeface="Courier New"/>
                <a:cs typeface="Courier New"/>
              </a:rPr>
              <a:t>NULL;</a:t>
            </a:r>
            <a:endParaRPr sz="2100">
              <a:latin typeface="Courier New"/>
              <a:cs typeface="Courier New"/>
            </a:endParaRPr>
          </a:p>
        </p:txBody>
      </p:sp>
      <p:sp>
        <p:nvSpPr>
          <p:cNvPr id="8" name="object 8"/>
          <p:cNvSpPr txBox="1"/>
          <p:nvPr/>
        </p:nvSpPr>
        <p:spPr>
          <a:xfrm>
            <a:off x="5289080" y="3898556"/>
            <a:ext cx="3559113" cy="661645"/>
          </a:xfrm>
          <a:prstGeom prst="rect">
            <a:avLst/>
          </a:prstGeom>
        </p:spPr>
        <p:txBody>
          <a:bodyPr vert="horz" wrap="square" lIns="0" tIns="15166" rIns="0" bIns="0" rtlCol="0">
            <a:spAutoFit/>
          </a:bodyPr>
          <a:lstStyle/>
          <a:p>
            <a:pPr marL="15166">
              <a:spcBef>
                <a:spcPts val="119"/>
              </a:spcBef>
            </a:pPr>
            <a:r>
              <a:rPr sz="2100" b="1" spc="-6" dirty="0">
                <a:solidFill>
                  <a:srgbClr val="800080"/>
                </a:solidFill>
                <a:latin typeface="Courier New"/>
                <a:cs typeface="Courier New"/>
              </a:rPr>
              <a:t>==</a:t>
            </a:r>
            <a:r>
              <a:rPr sz="2100" b="1" spc="-30" dirty="0">
                <a:solidFill>
                  <a:srgbClr val="800080"/>
                </a:solidFill>
                <a:latin typeface="Courier New"/>
                <a:cs typeface="Courier New"/>
              </a:rPr>
              <a:t> </a:t>
            </a:r>
            <a:r>
              <a:rPr sz="2100" b="1" spc="-12" dirty="0">
                <a:solidFill>
                  <a:srgbClr val="800080"/>
                </a:solidFill>
                <a:latin typeface="Courier New"/>
                <a:cs typeface="Courier New"/>
              </a:rPr>
              <a:t>rno)</a:t>
            </a:r>
            <a:endParaRPr sz="2100">
              <a:latin typeface="Courier New"/>
              <a:cs typeface="Courier New"/>
            </a:endParaRPr>
          </a:p>
          <a:p>
            <a:pPr marL="65972">
              <a:spcBef>
                <a:spcPts val="6"/>
              </a:spcBef>
            </a:pPr>
            <a:r>
              <a:rPr sz="2100" b="1" spc="-12" dirty="0">
                <a:solidFill>
                  <a:srgbClr val="9A3300"/>
                </a:solidFill>
                <a:latin typeface="Courier New"/>
                <a:cs typeface="Courier New"/>
              </a:rPr>
              <a:t>/* In the middle</a:t>
            </a:r>
            <a:r>
              <a:rPr sz="2100" b="1" spc="-102" dirty="0">
                <a:solidFill>
                  <a:srgbClr val="9A3300"/>
                </a:solidFill>
                <a:latin typeface="Courier New"/>
                <a:cs typeface="Courier New"/>
              </a:rPr>
              <a:t> </a:t>
            </a:r>
            <a:r>
              <a:rPr sz="2100" b="1" spc="-18" dirty="0">
                <a:solidFill>
                  <a:srgbClr val="9A3300"/>
                </a:solidFill>
                <a:latin typeface="Courier New"/>
                <a:cs typeface="Courier New"/>
              </a:rPr>
              <a:t>*/</a:t>
            </a:r>
            <a:endParaRPr sz="2100">
              <a:latin typeface="Courier New"/>
              <a:cs typeface="Courier New"/>
            </a:endParaRPr>
          </a:p>
        </p:txBody>
      </p:sp>
      <p:sp>
        <p:nvSpPr>
          <p:cNvPr id="9" name="object 9"/>
          <p:cNvSpPr txBox="1"/>
          <p:nvPr/>
        </p:nvSpPr>
        <p:spPr>
          <a:xfrm>
            <a:off x="1821431" y="3623216"/>
            <a:ext cx="3137148" cy="1323364"/>
          </a:xfrm>
          <a:prstGeom prst="rect">
            <a:avLst/>
          </a:prstGeom>
        </p:spPr>
        <p:txBody>
          <a:bodyPr vert="horz" wrap="square" lIns="0" tIns="15166" rIns="0" bIns="0" rtlCol="0">
            <a:spAutoFit/>
          </a:bodyPr>
          <a:lstStyle/>
          <a:p>
            <a:pPr marL="64457">
              <a:spcBef>
                <a:spcPts val="119"/>
              </a:spcBef>
            </a:pPr>
            <a:r>
              <a:rPr sz="2100" b="1" spc="-6" dirty="0">
                <a:solidFill>
                  <a:srgbClr val="800080"/>
                </a:solidFill>
                <a:latin typeface="Courier New"/>
                <a:cs typeface="Courier New"/>
              </a:rPr>
              <a:t>}</a:t>
            </a:r>
            <a:endParaRPr sz="2100">
              <a:latin typeface="Courier New"/>
              <a:cs typeface="Courier New"/>
            </a:endParaRPr>
          </a:p>
          <a:p>
            <a:pPr marL="15166">
              <a:tabLst>
                <a:tab pos="1481751" algn="l"/>
              </a:tabLst>
            </a:pPr>
            <a:r>
              <a:rPr sz="2100" b="1" spc="-6" dirty="0">
                <a:solidFill>
                  <a:srgbClr val="800080"/>
                </a:solidFill>
                <a:latin typeface="Courier New"/>
                <a:cs typeface="Courier New"/>
              </a:rPr>
              <a:t>else</a:t>
            </a:r>
            <a:r>
              <a:rPr sz="2100" b="1" spc="-18" dirty="0">
                <a:solidFill>
                  <a:srgbClr val="800080"/>
                </a:solidFill>
                <a:latin typeface="Courier New"/>
                <a:cs typeface="Courier New"/>
              </a:rPr>
              <a:t> </a:t>
            </a:r>
            <a:r>
              <a:rPr sz="2100" b="1" spc="-6" dirty="0">
                <a:solidFill>
                  <a:srgbClr val="800080"/>
                </a:solidFill>
                <a:latin typeface="Courier New"/>
                <a:cs typeface="Courier New"/>
              </a:rPr>
              <a:t>if	</a:t>
            </a:r>
            <a:r>
              <a:rPr sz="2100" b="1" spc="-12" dirty="0">
                <a:solidFill>
                  <a:srgbClr val="800080"/>
                </a:solidFill>
                <a:latin typeface="Courier New"/>
                <a:cs typeface="Courier New"/>
              </a:rPr>
              <a:t>(p-&gt;roll</a:t>
            </a:r>
            <a:endParaRPr sz="2100">
              <a:latin typeface="Courier New"/>
              <a:cs typeface="Courier New"/>
            </a:endParaRPr>
          </a:p>
          <a:p>
            <a:pPr>
              <a:spcBef>
                <a:spcPts val="42"/>
              </a:spcBef>
            </a:pPr>
            <a:endParaRPr sz="2200">
              <a:latin typeface="Times New Roman"/>
              <a:cs typeface="Times New Roman"/>
            </a:endParaRPr>
          </a:p>
          <a:p>
            <a:pPr marL="100098" algn="ctr"/>
            <a:r>
              <a:rPr sz="2100" b="1" spc="-6" dirty="0">
                <a:solidFill>
                  <a:srgbClr val="800080"/>
                </a:solidFill>
                <a:latin typeface="Courier New"/>
                <a:cs typeface="Courier New"/>
              </a:rPr>
              <a:t>{</a:t>
            </a:r>
            <a:endParaRPr sz="2100">
              <a:latin typeface="Courier New"/>
              <a:cs typeface="Courier New"/>
            </a:endParaRPr>
          </a:p>
        </p:txBody>
      </p:sp>
      <p:sp>
        <p:nvSpPr>
          <p:cNvPr id="10" name="object 10"/>
          <p:cNvSpPr txBox="1"/>
          <p:nvPr/>
        </p:nvSpPr>
        <p:spPr>
          <a:xfrm>
            <a:off x="3337450" y="4725264"/>
            <a:ext cx="3320537" cy="984810"/>
          </a:xfrm>
          <a:prstGeom prst="rect">
            <a:avLst/>
          </a:prstGeom>
        </p:spPr>
        <p:txBody>
          <a:bodyPr vert="horz" wrap="square" lIns="0" tIns="15166" rIns="0" bIns="0" rtlCol="0">
            <a:spAutoFit/>
          </a:bodyPr>
          <a:lstStyle/>
          <a:p>
            <a:pPr marL="667319" marR="6067">
              <a:spcBef>
                <a:spcPts val="119"/>
              </a:spcBef>
            </a:pPr>
            <a:r>
              <a:rPr sz="2100" b="1" spc="-6" dirty="0">
                <a:solidFill>
                  <a:srgbClr val="800080"/>
                </a:solidFill>
                <a:latin typeface="Courier New"/>
                <a:cs typeface="Courier New"/>
              </a:rPr>
              <a:t>q-&gt;next =</a:t>
            </a:r>
            <a:r>
              <a:rPr sz="2100" b="1" spc="-119" dirty="0">
                <a:solidFill>
                  <a:srgbClr val="800080"/>
                </a:solidFill>
                <a:latin typeface="Courier New"/>
                <a:cs typeface="Courier New"/>
              </a:rPr>
              <a:t> </a:t>
            </a:r>
            <a:r>
              <a:rPr sz="2100" b="1" spc="-12" dirty="0">
                <a:solidFill>
                  <a:srgbClr val="800080"/>
                </a:solidFill>
                <a:latin typeface="Courier New"/>
                <a:cs typeface="Courier New"/>
              </a:rPr>
              <a:t>new;  new-&gt;next </a:t>
            </a:r>
            <a:r>
              <a:rPr sz="2100" b="1" spc="-6" dirty="0">
                <a:solidFill>
                  <a:srgbClr val="800080"/>
                </a:solidFill>
                <a:latin typeface="Courier New"/>
                <a:cs typeface="Courier New"/>
              </a:rPr>
              <a:t>=</a:t>
            </a:r>
            <a:r>
              <a:rPr sz="2100" b="1" spc="-102" dirty="0">
                <a:solidFill>
                  <a:srgbClr val="800080"/>
                </a:solidFill>
                <a:latin typeface="Courier New"/>
                <a:cs typeface="Courier New"/>
              </a:rPr>
              <a:t> </a:t>
            </a:r>
            <a:r>
              <a:rPr sz="2100" b="1" spc="-18" dirty="0">
                <a:solidFill>
                  <a:srgbClr val="800080"/>
                </a:solidFill>
                <a:latin typeface="Courier New"/>
                <a:cs typeface="Courier New"/>
              </a:rPr>
              <a:t>p;</a:t>
            </a:r>
            <a:endParaRPr sz="2100">
              <a:latin typeface="Courier New"/>
              <a:cs typeface="Courier New"/>
            </a:endParaRPr>
          </a:p>
          <a:p>
            <a:pPr marL="15166">
              <a:spcBef>
                <a:spcPts val="6"/>
              </a:spcBef>
            </a:pPr>
            <a:r>
              <a:rPr sz="2100" b="1" spc="-6" dirty="0">
                <a:solidFill>
                  <a:srgbClr val="800080"/>
                </a:solidFill>
                <a:latin typeface="Courier New"/>
                <a:cs typeface="Courier New"/>
              </a:rPr>
              <a:t>}</a:t>
            </a:r>
            <a:endParaRPr sz="2100">
              <a:latin typeface="Courier New"/>
              <a:cs typeface="Courier New"/>
            </a:endParaRPr>
          </a:p>
        </p:txBody>
      </p:sp>
      <p:sp>
        <p:nvSpPr>
          <p:cNvPr id="11" name="object 11"/>
          <p:cNvSpPr txBox="1"/>
          <p:nvPr/>
        </p:nvSpPr>
        <p:spPr>
          <a:xfrm>
            <a:off x="416363" y="5552659"/>
            <a:ext cx="948361" cy="661645"/>
          </a:xfrm>
          <a:prstGeom prst="rect">
            <a:avLst/>
          </a:prstGeom>
        </p:spPr>
        <p:txBody>
          <a:bodyPr vert="horz" wrap="square" lIns="0" tIns="15166" rIns="0" bIns="0" rtlCol="0">
            <a:spAutoFit/>
          </a:bodyPr>
          <a:lstStyle/>
          <a:p>
            <a:pPr marL="667319">
              <a:spcBef>
                <a:spcPts val="119"/>
              </a:spcBef>
            </a:pPr>
            <a:r>
              <a:rPr sz="2100" b="1" spc="-6" dirty="0">
                <a:solidFill>
                  <a:srgbClr val="800080"/>
                </a:solidFill>
                <a:latin typeface="Courier New"/>
                <a:cs typeface="Courier New"/>
              </a:rPr>
              <a:t>}</a:t>
            </a:r>
            <a:endParaRPr sz="2100">
              <a:latin typeface="Courier New"/>
              <a:cs typeface="Courier New"/>
            </a:endParaRPr>
          </a:p>
          <a:p>
            <a:pPr marL="15166"/>
            <a:r>
              <a:rPr sz="2100" b="1" spc="-6" dirty="0">
                <a:solidFill>
                  <a:srgbClr val="800080"/>
                </a:solidFill>
                <a:latin typeface="Courier New"/>
                <a:cs typeface="Courier New"/>
              </a:rPr>
              <a:t>}</a:t>
            </a:r>
            <a:endParaRPr sz="2100">
              <a:latin typeface="Courier New"/>
              <a:cs typeface="Courier New"/>
            </a:endParaRPr>
          </a:p>
        </p:txBody>
      </p:sp>
      <p:sp>
        <p:nvSpPr>
          <p:cNvPr id="12" name="object 12"/>
          <p:cNvSpPr txBox="1"/>
          <p:nvPr/>
        </p:nvSpPr>
        <p:spPr>
          <a:xfrm>
            <a:off x="9193244" y="2128784"/>
            <a:ext cx="2852724" cy="1902899"/>
          </a:xfrm>
          <a:prstGeom prst="rect">
            <a:avLst/>
          </a:prstGeom>
          <a:solidFill>
            <a:srgbClr val="FFFF9A"/>
          </a:solidFill>
          <a:ln w="32003">
            <a:solidFill>
              <a:srgbClr val="9A3365"/>
            </a:solidFill>
          </a:ln>
        </p:spPr>
        <p:txBody>
          <a:bodyPr vert="horz" wrap="square" lIns="0" tIns="37916" rIns="0" bIns="0" rtlCol="0">
            <a:spAutoFit/>
          </a:bodyPr>
          <a:lstStyle/>
          <a:p>
            <a:pPr marL="128154" marR="589971">
              <a:spcBef>
                <a:spcPts val="299"/>
              </a:spcBef>
            </a:pPr>
            <a:r>
              <a:rPr sz="2400" b="1" spc="-6" dirty="0">
                <a:solidFill>
                  <a:srgbClr val="CC0000"/>
                </a:solidFill>
              </a:rPr>
              <a:t>The</a:t>
            </a:r>
            <a:r>
              <a:rPr sz="2400" b="1" spc="-66" dirty="0">
                <a:solidFill>
                  <a:srgbClr val="CC0000"/>
                </a:solidFill>
              </a:rPr>
              <a:t> </a:t>
            </a:r>
            <a:r>
              <a:rPr sz="2400" b="1" spc="-6" dirty="0">
                <a:solidFill>
                  <a:srgbClr val="CC0000"/>
                </a:solidFill>
              </a:rPr>
              <a:t>pointers  q and p  </a:t>
            </a:r>
            <a:r>
              <a:rPr sz="2400" b="1" spc="-12" dirty="0">
                <a:solidFill>
                  <a:srgbClr val="CC0000"/>
                </a:solidFill>
              </a:rPr>
              <a:t>always</a:t>
            </a:r>
            <a:r>
              <a:rPr sz="2400" b="1" spc="-54" dirty="0">
                <a:solidFill>
                  <a:srgbClr val="CC0000"/>
                </a:solidFill>
              </a:rPr>
              <a:t> </a:t>
            </a:r>
            <a:r>
              <a:rPr sz="2400" b="1" spc="-12" dirty="0">
                <a:solidFill>
                  <a:srgbClr val="CC0000"/>
                </a:solidFill>
              </a:rPr>
              <a:t>point</a:t>
            </a:r>
            <a:endParaRPr sz="2400"/>
          </a:p>
          <a:p>
            <a:pPr marL="128154" marR="287402">
              <a:lnSpc>
                <a:spcPts val="2866"/>
              </a:lnSpc>
              <a:spcBef>
                <a:spcPts val="90"/>
              </a:spcBef>
            </a:pPr>
            <a:r>
              <a:rPr sz="2400" b="1" spc="-6" dirty="0">
                <a:solidFill>
                  <a:srgbClr val="CC0000"/>
                </a:solidFill>
              </a:rPr>
              <a:t>to</a:t>
            </a:r>
            <a:r>
              <a:rPr sz="2400" b="1" spc="-60" dirty="0">
                <a:solidFill>
                  <a:srgbClr val="CC0000"/>
                </a:solidFill>
              </a:rPr>
              <a:t> </a:t>
            </a:r>
            <a:r>
              <a:rPr sz="2400" b="1" spc="-6" dirty="0">
                <a:solidFill>
                  <a:srgbClr val="CC0000"/>
                </a:solidFill>
              </a:rPr>
              <a:t>consecutive  nodes.</a:t>
            </a:r>
            <a:endParaRPr sz="2400"/>
          </a:p>
        </p:txBody>
      </p:sp>
      <p:grpSp>
        <p:nvGrpSpPr>
          <p:cNvPr id="13" name="object 5"/>
          <p:cNvGrpSpPr>
            <a:grpSpLocks/>
          </p:cNvGrpSpPr>
          <p:nvPr/>
        </p:nvGrpSpPr>
        <p:grpSpPr bwMode="auto">
          <a:xfrm>
            <a:off x="0" y="0"/>
            <a:ext cx="12192000" cy="6858000"/>
            <a:chOff x="0" y="0"/>
            <a:chExt cx="16217900" cy="9118600"/>
          </a:xfrm>
        </p:grpSpPr>
        <p:sp>
          <p:nvSpPr>
            <p:cNvPr id="1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99967" y="293186"/>
            <a:ext cx="10392067" cy="764833"/>
          </a:xfrm>
          <a:custGeom>
            <a:avLst/>
            <a:gdLst/>
            <a:ahLst/>
            <a:cxnLst/>
            <a:rect l="l" t="t" r="r" b="b"/>
            <a:pathLst>
              <a:path w="7772400" h="762000">
                <a:moveTo>
                  <a:pt x="7772400" y="761999"/>
                </a:moveTo>
                <a:lnTo>
                  <a:pt x="7772400" y="0"/>
                </a:lnTo>
                <a:lnTo>
                  <a:pt x="0" y="0"/>
                </a:lnTo>
                <a:lnTo>
                  <a:pt x="0" y="762000"/>
                </a:lnTo>
                <a:lnTo>
                  <a:pt x="7772400" y="761999"/>
                </a:lnTo>
                <a:close/>
              </a:path>
            </a:pathLst>
          </a:custGeom>
          <a:ln w="9144">
            <a:solidFill>
              <a:srgbClr val="9A3300"/>
            </a:solidFill>
          </a:ln>
        </p:spPr>
        <p:txBody>
          <a:bodyPr wrap="square" lIns="0" tIns="0" rIns="0" bIns="0" rtlCol="0"/>
          <a:lstStyle/>
          <a:p>
            <a:endParaRPr/>
          </a:p>
        </p:txBody>
      </p:sp>
      <p:sp>
        <p:nvSpPr>
          <p:cNvPr id="3" name="object 3"/>
          <p:cNvSpPr txBox="1"/>
          <p:nvPr/>
        </p:nvSpPr>
        <p:spPr>
          <a:xfrm>
            <a:off x="1006264" y="1361912"/>
            <a:ext cx="9100700" cy="523145"/>
          </a:xfrm>
          <a:prstGeom prst="rect">
            <a:avLst/>
          </a:prstGeom>
        </p:spPr>
        <p:txBody>
          <a:bodyPr vert="horz" wrap="square" lIns="0" tIns="15166" rIns="0" bIns="0" rtlCol="0">
            <a:spAutoFit/>
          </a:bodyPr>
          <a:lstStyle/>
          <a:p>
            <a:pPr marL="424658" indent="-410249">
              <a:spcBef>
                <a:spcPts val="119"/>
              </a:spcBef>
              <a:buFont typeface="Arial"/>
              <a:buChar char="•"/>
              <a:tabLst>
                <a:tab pos="424658" algn="l"/>
                <a:tab pos="425416" algn="l"/>
              </a:tabLst>
            </a:pPr>
            <a:r>
              <a:rPr sz="3300" b="1" spc="-6" dirty="0">
                <a:solidFill>
                  <a:srgbClr val="3333CC"/>
                </a:solidFill>
              </a:rPr>
              <a:t>To be called from </a:t>
            </a:r>
            <a:r>
              <a:rPr sz="3300" b="1" spc="-12" dirty="0">
                <a:solidFill>
                  <a:srgbClr val="3333CC"/>
                </a:solidFill>
                <a:latin typeface="Courier New"/>
                <a:cs typeface="Courier New"/>
              </a:rPr>
              <a:t>main()</a:t>
            </a:r>
            <a:r>
              <a:rPr sz="3300" b="1" spc="-1111" dirty="0">
                <a:solidFill>
                  <a:srgbClr val="3333CC"/>
                </a:solidFill>
                <a:latin typeface="Courier New"/>
                <a:cs typeface="Courier New"/>
              </a:rPr>
              <a:t> </a:t>
            </a:r>
            <a:r>
              <a:rPr sz="3300" b="1" dirty="0">
                <a:solidFill>
                  <a:srgbClr val="3333CC"/>
                </a:solidFill>
              </a:rPr>
              <a:t>function as:</a:t>
            </a:r>
            <a:endParaRPr sz="3300"/>
          </a:p>
        </p:txBody>
      </p:sp>
      <p:sp>
        <p:nvSpPr>
          <p:cNvPr id="4" name="object 4"/>
          <p:cNvSpPr txBox="1"/>
          <p:nvPr/>
        </p:nvSpPr>
        <p:spPr>
          <a:xfrm>
            <a:off x="3141393" y="2434718"/>
            <a:ext cx="3854574" cy="1379040"/>
          </a:xfrm>
          <a:prstGeom prst="rect">
            <a:avLst/>
          </a:prstGeom>
          <a:solidFill>
            <a:srgbClr val="CCFFFF"/>
          </a:solidFill>
          <a:ln w="32003">
            <a:solidFill>
              <a:srgbClr val="800000"/>
            </a:solidFill>
          </a:ln>
        </p:spPr>
        <p:txBody>
          <a:bodyPr vert="horz" wrap="square" lIns="0" tIns="116023" rIns="0" bIns="0" rtlCol="0">
            <a:spAutoFit/>
          </a:bodyPr>
          <a:lstStyle/>
          <a:p>
            <a:pPr marL="291952">
              <a:spcBef>
                <a:spcPts val="914"/>
              </a:spcBef>
            </a:pPr>
            <a:r>
              <a:rPr sz="2400" b="1" spc="-6" dirty="0">
                <a:solidFill>
                  <a:srgbClr val="800080"/>
                </a:solidFill>
                <a:latin typeface="Courier New"/>
                <a:cs typeface="Courier New"/>
              </a:rPr>
              <a:t>node</a:t>
            </a:r>
            <a:r>
              <a:rPr sz="2400" b="1" spc="-12" dirty="0">
                <a:solidFill>
                  <a:srgbClr val="800080"/>
                </a:solidFill>
                <a:latin typeface="Courier New"/>
                <a:cs typeface="Courier New"/>
              </a:rPr>
              <a:t> </a:t>
            </a:r>
            <a:r>
              <a:rPr sz="2400" b="1" spc="-6" dirty="0">
                <a:solidFill>
                  <a:srgbClr val="800080"/>
                </a:solidFill>
                <a:latin typeface="Courier New"/>
                <a:cs typeface="Courier New"/>
              </a:rPr>
              <a:t>*head;</a:t>
            </a:r>
            <a:endParaRPr sz="2400">
              <a:latin typeface="Courier New"/>
              <a:cs typeface="Courier New"/>
            </a:endParaRPr>
          </a:p>
          <a:p>
            <a:pPr marL="291952">
              <a:spcBef>
                <a:spcPts val="567"/>
              </a:spcBef>
            </a:pPr>
            <a:r>
              <a:rPr sz="2400" b="1" spc="-6" dirty="0">
                <a:solidFill>
                  <a:srgbClr val="800080"/>
                </a:solidFill>
                <a:latin typeface="Courier New"/>
                <a:cs typeface="Courier New"/>
              </a:rPr>
              <a:t>………</a:t>
            </a:r>
            <a:endParaRPr sz="2400">
              <a:latin typeface="Courier New"/>
              <a:cs typeface="Courier New"/>
            </a:endParaRPr>
          </a:p>
          <a:p>
            <a:pPr marL="291952">
              <a:spcBef>
                <a:spcPts val="561"/>
              </a:spcBef>
            </a:pPr>
            <a:r>
              <a:rPr sz="2400" b="1" spc="-6" dirty="0">
                <a:solidFill>
                  <a:srgbClr val="800080"/>
                </a:solidFill>
                <a:latin typeface="Courier New"/>
                <a:cs typeface="Courier New"/>
              </a:rPr>
              <a:t>insert</a:t>
            </a:r>
            <a:r>
              <a:rPr sz="2400" b="1" spc="-18" dirty="0">
                <a:solidFill>
                  <a:srgbClr val="800080"/>
                </a:solidFill>
                <a:latin typeface="Courier New"/>
                <a:cs typeface="Courier New"/>
              </a:rPr>
              <a:t> </a:t>
            </a:r>
            <a:r>
              <a:rPr sz="2400" b="1" spc="-6" dirty="0">
                <a:solidFill>
                  <a:srgbClr val="800080"/>
                </a:solidFill>
                <a:latin typeface="Courier New"/>
                <a:cs typeface="Courier New"/>
              </a:rPr>
              <a:t>(&amp;head);</a:t>
            </a:r>
            <a:endParaRPr sz="2400">
              <a:latin typeface="Courier New"/>
              <a:cs typeface="Courier New"/>
            </a:endParaRPr>
          </a:p>
        </p:txBody>
      </p:sp>
      <p:grpSp>
        <p:nvGrpSpPr>
          <p:cNvPr id="5" name="object 5"/>
          <p:cNvGrpSpPr>
            <a:grpSpLocks/>
          </p:cNvGrpSpPr>
          <p:nvPr/>
        </p:nvGrpSpPr>
        <p:grpSpPr bwMode="auto">
          <a:xfrm>
            <a:off x="0" y="0"/>
            <a:ext cx="12192000" cy="6858000"/>
            <a:chOff x="0" y="0"/>
            <a:chExt cx="16217900" cy="9118600"/>
          </a:xfrm>
        </p:grpSpPr>
        <p:sp>
          <p:nvSpPr>
            <p:cNvPr id="9"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125724"/>
            <a:ext cx="10392067" cy="1189534"/>
          </a:xfrm>
          <a:prstGeom prst="rect">
            <a:avLst/>
          </a:prstGeom>
          <a:ln w="9144">
            <a:solidFill>
              <a:srgbClr val="9A3300"/>
            </a:solidFill>
          </a:ln>
        </p:spPr>
        <p:txBody>
          <a:bodyPr vert="horz" wrap="square" lIns="0" tIns="4550" rIns="0" bIns="0" rtlCol="0">
            <a:spAutoFit/>
          </a:bodyPr>
          <a:lstStyle/>
          <a:p>
            <a:pPr>
              <a:lnSpc>
                <a:spcPct val="100000"/>
              </a:lnSpc>
              <a:spcBef>
                <a:spcPts val="36"/>
              </a:spcBef>
            </a:pPr>
            <a:endParaRPr sz="3900"/>
          </a:p>
          <a:p>
            <a:pPr algn="ctr">
              <a:lnSpc>
                <a:spcPct val="100000"/>
              </a:lnSpc>
              <a:spcBef>
                <a:spcPts val="6"/>
              </a:spcBef>
            </a:pPr>
            <a:r>
              <a:rPr sz="3800" spc="-12" dirty="0">
                <a:solidFill>
                  <a:srgbClr val="A50021"/>
                </a:solidFill>
                <a:latin typeface="Arial"/>
                <a:cs typeface="Arial"/>
              </a:rPr>
              <a:t>Deleting </a:t>
            </a:r>
            <a:r>
              <a:rPr sz="3800" spc="-6" dirty="0">
                <a:solidFill>
                  <a:srgbClr val="A50021"/>
                </a:solidFill>
                <a:latin typeface="Arial"/>
                <a:cs typeface="Arial"/>
              </a:rPr>
              <a:t>a node from the</a:t>
            </a:r>
            <a:r>
              <a:rPr sz="3800" spc="-18" dirty="0">
                <a:solidFill>
                  <a:srgbClr val="A50021"/>
                </a:solidFill>
                <a:latin typeface="Arial"/>
                <a:cs typeface="Arial"/>
              </a:rPr>
              <a:t> </a:t>
            </a:r>
            <a:r>
              <a:rPr sz="3800" spc="-12" dirty="0">
                <a:solidFill>
                  <a:srgbClr val="A50021"/>
                </a:solidFill>
                <a:latin typeface="Arial"/>
                <a:cs typeface="Arial"/>
              </a:rPr>
              <a:t>list</a:t>
            </a:r>
            <a:endParaRPr sz="3800">
              <a:latin typeface="Arial"/>
              <a:cs typeface="Arial"/>
            </a:endParaRPr>
          </a:p>
        </p:txBody>
      </p:sp>
      <p:grpSp>
        <p:nvGrpSpPr>
          <p:cNvPr id="3" name="object 5"/>
          <p:cNvGrpSpPr>
            <a:grpSpLocks/>
          </p:cNvGrpSpPr>
          <p:nvPr/>
        </p:nvGrpSpPr>
        <p:grpSpPr bwMode="auto">
          <a:xfrm>
            <a:off x="0" y="0"/>
            <a:ext cx="12192000" cy="6858000"/>
            <a:chOff x="0" y="0"/>
            <a:chExt cx="16217900" cy="9118600"/>
          </a:xfrm>
        </p:grpSpPr>
        <p:sp>
          <p:nvSpPr>
            <p:cNvPr id="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algn="ctr">
              <a:lnSpc>
                <a:spcPct val="100000"/>
              </a:lnSpc>
              <a:spcBef>
                <a:spcPts val="1176"/>
              </a:spcBef>
            </a:pPr>
            <a:r>
              <a:rPr sz="3800" spc="-6" dirty="0">
                <a:solidFill>
                  <a:srgbClr val="A50021"/>
                </a:solidFill>
                <a:latin typeface="Arial"/>
                <a:cs typeface="Arial"/>
              </a:rPr>
              <a:t>What is to be</a:t>
            </a:r>
            <a:r>
              <a:rPr sz="3800" spc="-24" dirty="0">
                <a:solidFill>
                  <a:srgbClr val="A50021"/>
                </a:solidFill>
                <a:latin typeface="Arial"/>
                <a:cs typeface="Arial"/>
              </a:rPr>
              <a:t> </a:t>
            </a:r>
            <a:r>
              <a:rPr sz="3800" spc="-12" dirty="0">
                <a:solidFill>
                  <a:srgbClr val="A50021"/>
                </a:solidFill>
                <a:latin typeface="Arial"/>
                <a:cs typeface="Arial"/>
              </a:rPr>
              <a:t>done?</a:t>
            </a:r>
            <a:endParaRPr sz="3800">
              <a:latin typeface="Arial"/>
              <a:cs typeface="Arial"/>
            </a:endParaRPr>
          </a:p>
        </p:txBody>
      </p:sp>
      <p:sp>
        <p:nvSpPr>
          <p:cNvPr id="3" name="object 3"/>
          <p:cNvSpPr txBox="1"/>
          <p:nvPr/>
        </p:nvSpPr>
        <p:spPr>
          <a:xfrm>
            <a:off x="1006264" y="1387916"/>
            <a:ext cx="8834106" cy="3785577"/>
          </a:xfrm>
          <a:prstGeom prst="rect">
            <a:avLst/>
          </a:prstGeom>
        </p:spPr>
        <p:txBody>
          <a:bodyPr vert="horz" wrap="square" lIns="0" tIns="15166" rIns="0" bIns="0" rtlCol="0">
            <a:spAutoFit/>
          </a:bodyPr>
          <a:lstStyle/>
          <a:p>
            <a:pPr marL="424658" marR="60665" indent="-410249">
              <a:spcBef>
                <a:spcPts val="119"/>
              </a:spcBef>
              <a:buFont typeface="Arial"/>
              <a:buChar char="•"/>
              <a:tabLst>
                <a:tab pos="424658" algn="l"/>
                <a:tab pos="425416" algn="l"/>
              </a:tabLst>
            </a:pPr>
            <a:r>
              <a:rPr sz="3300" b="1" dirty="0">
                <a:solidFill>
                  <a:srgbClr val="3333CC"/>
                </a:solidFill>
              </a:rPr>
              <a:t>Here also we are required to delete</a:t>
            </a:r>
            <a:r>
              <a:rPr sz="3300" b="1" spc="-90" dirty="0">
                <a:solidFill>
                  <a:srgbClr val="3333CC"/>
                </a:solidFill>
              </a:rPr>
              <a:t> </a:t>
            </a:r>
            <a:r>
              <a:rPr sz="3300" b="1" dirty="0">
                <a:solidFill>
                  <a:srgbClr val="3333CC"/>
                </a:solidFill>
              </a:rPr>
              <a:t>a  specified</a:t>
            </a:r>
            <a:r>
              <a:rPr sz="3300" b="1" spc="-6" dirty="0">
                <a:solidFill>
                  <a:srgbClr val="3333CC"/>
                </a:solidFill>
              </a:rPr>
              <a:t> </a:t>
            </a:r>
            <a:r>
              <a:rPr sz="3300" b="1" dirty="0">
                <a:solidFill>
                  <a:srgbClr val="3333CC"/>
                </a:solidFill>
              </a:rPr>
              <a:t>node.</a:t>
            </a:r>
            <a:endParaRPr sz="3300"/>
          </a:p>
          <a:p>
            <a:pPr marL="902397" lvl="1" indent="-342001">
              <a:spcBef>
                <a:spcPts val="494"/>
              </a:spcBef>
              <a:buFont typeface="Arial"/>
              <a:buChar char="–"/>
              <a:tabLst>
                <a:tab pos="903156" algn="l"/>
              </a:tabLst>
            </a:pPr>
            <a:r>
              <a:rPr sz="2900" b="1" spc="-6" dirty="0">
                <a:solidFill>
                  <a:srgbClr val="336500"/>
                </a:solidFill>
              </a:rPr>
              <a:t>Say, the node whose </a:t>
            </a:r>
            <a:r>
              <a:rPr sz="2900" b="1" spc="-6" dirty="0">
                <a:solidFill>
                  <a:srgbClr val="800080"/>
                </a:solidFill>
                <a:latin typeface="Courier New"/>
                <a:cs typeface="Courier New"/>
              </a:rPr>
              <a:t>roll</a:t>
            </a:r>
            <a:r>
              <a:rPr sz="2900" b="1" spc="-997" dirty="0">
                <a:solidFill>
                  <a:srgbClr val="800080"/>
                </a:solidFill>
                <a:latin typeface="Courier New"/>
                <a:cs typeface="Courier New"/>
              </a:rPr>
              <a:t> </a:t>
            </a:r>
            <a:r>
              <a:rPr sz="2900" b="1" spc="-6" dirty="0">
                <a:solidFill>
                  <a:srgbClr val="336500"/>
                </a:solidFill>
              </a:rPr>
              <a:t>field is given.</a:t>
            </a:r>
            <a:endParaRPr sz="2900"/>
          </a:p>
          <a:p>
            <a:pPr marL="424658" indent="-410249">
              <a:spcBef>
                <a:spcPts val="997"/>
              </a:spcBef>
              <a:buFont typeface="Arial"/>
              <a:buChar char="•"/>
              <a:tabLst>
                <a:tab pos="424658" algn="l"/>
                <a:tab pos="425416" algn="l"/>
              </a:tabLst>
            </a:pPr>
            <a:r>
              <a:rPr sz="3300" b="1" dirty="0">
                <a:solidFill>
                  <a:srgbClr val="3333CC"/>
                </a:solidFill>
              </a:rPr>
              <a:t>Here also three conditions</a:t>
            </a:r>
            <a:r>
              <a:rPr sz="3300" b="1" spc="-36" dirty="0">
                <a:solidFill>
                  <a:srgbClr val="3333CC"/>
                </a:solidFill>
              </a:rPr>
              <a:t> </a:t>
            </a:r>
            <a:r>
              <a:rPr sz="3300" b="1" dirty="0">
                <a:solidFill>
                  <a:srgbClr val="3333CC"/>
                </a:solidFill>
              </a:rPr>
              <a:t>arise:</a:t>
            </a:r>
            <a:endParaRPr sz="3300"/>
          </a:p>
          <a:p>
            <a:pPr marL="902397" lvl="1" indent="-342001">
              <a:spcBef>
                <a:spcPts val="687"/>
              </a:spcBef>
              <a:buFont typeface="Arial"/>
              <a:buChar char="–"/>
              <a:tabLst>
                <a:tab pos="903156" algn="l"/>
              </a:tabLst>
            </a:pPr>
            <a:r>
              <a:rPr sz="2900" b="1" spc="-6" dirty="0">
                <a:solidFill>
                  <a:srgbClr val="336500"/>
                </a:solidFill>
              </a:rPr>
              <a:t>Deleting the first</a:t>
            </a:r>
            <a:r>
              <a:rPr sz="2900" b="1" spc="-18" dirty="0">
                <a:solidFill>
                  <a:srgbClr val="336500"/>
                </a:solidFill>
              </a:rPr>
              <a:t> </a:t>
            </a:r>
            <a:r>
              <a:rPr sz="2900" b="1" spc="-6" dirty="0">
                <a:solidFill>
                  <a:srgbClr val="336500"/>
                </a:solidFill>
              </a:rPr>
              <a:t>node.</a:t>
            </a:r>
            <a:endParaRPr sz="2900"/>
          </a:p>
          <a:p>
            <a:pPr marL="902397" lvl="1" indent="-342001">
              <a:spcBef>
                <a:spcPts val="681"/>
              </a:spcBef>
              <a:buFont typeface="Arial"/>
              <a:buChar char="–"/>
              <a:tabLst>
                <a:tab pos="903156" algn="l"/>
              </a:tabLst>
            </a:pPr>
            <a:r>
              <a:rPr sz="2900" b="1" spc="-6" dirty="0">
                <a:solidFill>
                  <a:srgbClr val="336500"/>
                </a:solidFill>
              </a:rPr>
              <a:t>Deleting the last</a:t>
            </a:r>
            <a:r>
              <a:rPr sz="2900" b="1" spc="-18" dirty="0">
                <a:solidFill>
                  <a:srgbClr val="336500"/>
                </a:solidFill>
              </a:rPr>
              <a:t> </a:t>
            </a:r>
            <a:r>
              <a:rPr sz="2900" b="1" spc="-6" dirty="0">
                <a:solidFill>
                  <a:srgbClr val="336500"/>
                </a:solidFill>
              </a:rPr>
              <a:t>node.</a:t>
            </a:r>
            <a:endParaRPr sz="2900"/>
          </a:p>
          <a:p>
            <a:pPr marL="902397" lvl="1" indent="-342001">
              <a:spcBef>
                <a:spcPts val="681"/>
              </a:spcBef>
              <a:buFont typeface="Arial"/>
              <a:buChar char="–"/>
              <a:tabLst>
                <a:tab pos="903156" algn="l"/>
              </a:tabLst>
            </a:pPr>
            <a:r>
              <a:rPr sz="2900" b="1" spc="-6" dirty="0">
                <a:solidFill>
                  <a:srgbClr val="336500"/>
                </a:solidFill>
              </a:rPr>
              <a:t>Deleting an intermediate</a:t>
            </a:r>
            <a:r>
              <a:rPr sz="2900" b="1" spc="-24" dirty="0">
                <a:solidFill>
                  <a:srgbClr val="336500"/>
                </a:solidFill>
              </a:rPr>
              <a:t> </a:t>
            </a:r>
            <a:r>
              <a:rPr sz="2900" b="1" spc="-6" dirty="0">
                <a:solidFill>
                  <a:srgbClr val="336500"/>
                </a:solidFill>
              </a:rPr>
              <a:t>node.</a:t>
            </a:r>
            <a:endParaRPr sz="2900"/>
          </a:p>
        </p:txBody>
      </p:sp>
      <p:grpSp>
        <p:nvGrpSpPr>
          <p:cNvPr id="4" name="object 5"/>
          <p:cNvGrpSpPr>
            <a:grpSpLocks/>
          </p:cNvGrpSpPr>
          <p:nvPr/>
        </p:nvGrpSpPr>
        <p:grpSpPr bwMode="auto">
          <a:xfrm>
            <a:off x="0" y="0"/>
            <a:ext cx="12192000" cy="6858000"/>
            <a:chOff x="0" y="0"/>
            <a:chExt cx="16217900" cy="9118600"/>
          </a:xfrm>
        </p:grpSpPr>
        <p:sp>
          <p:nvSpPr>
            <p:cNvPr id="8"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20680" y="905052"/>
            <a:ext cx="8354407" cy="4259481"/>
          </a:xfrm>
          <a:custGeom>
            <a:avLst/>
            <a:gdLst/>
            <a:ahLst/>
            <a:cxnLst/>
            <a:rect l="l" t="t" r="r" b="b"/>
            <a:pathLst>
              <a:path w="6248400" h="4243705">
                <a:moveTo>
                  <a:pt x="6248400" y="4243578"/>
                </a:moveTo>
                <a:lnTo>
                  <a:pt x="6248400" y="0"/>
                </a:lnTo>
                <a:lnTo>
                  <a:pt x="0" y="0"/>
                </a:lnTo>
                <a:lnTo>
                  <a:pt x="0" y="4243578"/>
                </a:lnTo>
                <a:lnTo>
                  <a:pt x="6248400" y="4243578"/>
                </a:lnTo>
                <a:close/>
              </a:path>
            </a:pathLst>
          </a:custGeom>
          <a:solidFill>
            <a:srgbClr val="CCFFFF"/>
          </a:solidFill>
        </p:spPr>
        <p:txBody>
          <a:bodyPr wrap="square" lIns="0" tIns="0" rIns="0" bIns="0" rtlCol="0"/>
          <a:lstStyle/>
          <a:p>
            <a:endParaRPr/>
          </a:p>
        </p:txBody>
      </p:sp>
      <p:sp>
        <p:nvSpPr>
          <p:cNvPr id="3" name="object 3"/>
          <p:cNvSpPr/>
          <p:nvPr/>
        </p:nvSpPr>
        <p:spPr>
          <a:xfrm>
            <a:off x="2020680" y="905052"/>
            <a:ext cx="8354407" cy="4259481"/>
          </a:xfrm>
          <a:custGeom>
            <a:avLst/>
            <a:gdLst/>
            <a:ahLst/>
            <a:cxnLst/>
            <a:rect l="l" t="t" r="r" b="b"/>
            <a:pathLst>
              <a:path w="6248400" h="4243705">
                <a:moveTo>
                  <a:pt x="6248400" y="4243578"/>
                </a:moveTo>
                <a:lnTo>
                  <a:pt x="6248400" y="0"/>
                </a:lnTo>
                <a:lnTo>
                  <a:pt x="0" y="0"/>
                </a:lnTo>
                <a:lnTo>
                  <a:pt x="0" y="4243578"/>
                </a:lnTo>
                <a:lnTo>
                  <a:pt x="6248400" y="4243578"/>
                </a:lnTo>
                <a:close/>
              </a:path>
            </a:pathLst>
          </a:custGeom>
          <a:ln w="32004">
            <a:solidFill>
              <a:srgbClr val="9A3300"/>
            </a:solidFill>
          </a:ln>
        </p:spPr>
        <p:txBody>
          <a:bodyPr wrap="square" lIns="0" tIns="0" rIns="0" bIns="0" rtlCol="0"/>
          <a:lstStyle/>
          <a:p>
            <a:endParaRPr/>
          </a:p>
        </p:txBody>
      </p:sp>
      <p:sp>
        <p:nvSpPr>
          <p:cNvPr id="4" name="object 4"/>
          <p:cNvSpPr txBox="1"/>
          <p:nvPr/>
        </p:nvSpPr>
        <p:spPr>
          <a:xfrm>
            <a:off x="2165353" y="927487"/>
            <a:ext cx="7867915" cy="4893573"/>
          </a:xfrm>
          <a:prstGeom prst="rect">
            <a:avLst/>
          </a:prstGeom>
        </p:spPr>
        <p:txBody>
          <a:bodyPr vert="horz" wrap="square" lIns="0" tIns="15166" rIns="0" bIns="0" rtlCol="0">
            <a:spAutoFit/>
          </a:bodyPr>
          <a:lstStyle/>
          <a:p>
            <a:pPr>
              <a:spcBef>
                <a:spcPts val="119"/>
              </a:spcBef>
              <a:tabLst>
                <a:tab pos="977471" algn="l"/>
              </a:tabLst>
            </a:pPr>
            <a:r>
              <a:rPr sz="2100" b="1" spc="-6" dirty="0">
                <a:solidFill>
                  <a:srgbClr val="800080"/>
                </a:solidFill>
                <a:latin typeface="Courier New"/>
                <a:cs typeface="Courier New"/>
              </a:rPr>
              <a:t>void	delete (node</a:t>
            </a:r>
            <a:r>
              <a:rPr sz="2100" b="1" spc="-42" dirty="0">
                <a:solidFill>
                  <a:srgbClr val="800080"/>
                </a:solidFill>
                <a:latin typeface="Courier New"/>
                <a:cs typeface="Courier New"/>
              </a:rPr>
              <a:t> </a:t>
            </a:r>
            <a:r>
              <a:rPr sz="2100" b="1" spc="-12" dirty="0">
                <a:solidFill>
                  <a:srgbClr val="800080"/>
                </a:solidFill>
                <a:latin typeface="Courier New"/>
                <a:cs typeface="Courier New"/>
              </a:rPr>
              <a:t>**head)</a:t>
            </a:r>
            <a:endParaRPr sz="2100">
              <a:latin typeface="Courier New"/>
              <a:cs typeface="Courier New"/>
            </a:endParaRPr>
          </a:p>
          <a:p>
            <a:pPr>
              <a:lnSpc>
                <a:spcPct val="100000"/>
              </a:lnSpc>
            </a:pPr>
            <a:r>
              <a:rPr sz="2100" b="1" spc="-6" dirty="0">
                <a:solidFill>
                  <a:srgbClr val="800080"/>
                </a:solidFill>
                <a:latin typeface="Courier New"/>
                <a:cs typeface="Courier New"/>
              </a:rPr>
              <a:t>{</a:t>
            </a:r>
            <a:endParaRPr sz="2100">
              <a:latin typeface="Courier New"/>
              <a:cs typeface="Courier New"/>
            </a:endParaRPr>
          </a:p>
          <a:p>
            <a:pPr marL="652153" marR="4245817">
              <a:spcBef>
                <a:spcPts val="6"/>
              </a:spcBef>
              <a:tabLst>
                <a:tab pos="1466585" algn="l"/>
                <a:tab pos="1630382" algn="l"/>
              </a:tabLst>
            </a:pPr>
            <a:r>
              <a:rPr sz="2100" b="1" spc="-6" dirty="0">
                <a:solidFill>
                  <a:srgbClr val="800080"/>
                </a:solidFill>
                <a:latin typeface="Courier New"/>
                <a:cs typeface="Courier New"/>
              </a:rPr>
              <a:t>int	</a:t>
            </a:r>
            <a:r>
              <a:rPr sz="2100" b="1" spc="-12" dirty="0">
                <a:solidFill>
                  <a:srgbClr val="800080"/>
                </a:solidFill>
                <a:latin typeface="Courier New"/>
                <a:cs typeface="Courier New"/>
              </a:rPr>
              <a:t>rno;  </a:t>
            </a:r>
            <a:r>
              <a:rPr sz="2100" b="1" spc="-6" dirty="0">
                <a:solidFill>
                  <a:srgbClr val="800080"/>
                </a:solidFill>
                <a:latin typeface="Courier New"/>
                <a:cs typeface="Courier New"/>
              </a:rPr>
              <a:t>node		*p,</a:t>
            </a:r>
            <a:r>
              <a:rPr sz="2100" b="1" spc="-113" dirty="0">
                <a:solidFill>
                  <a:srgbClr val="800080"/>
                </a:solidFill>
                <a:latin typeface="Courier New"/>
                <a:cs typeface="Courier New"/>
              </a:rPr>
              <a:t> </a:t>
            </a:r>
            <a:r>
              <a:rPr sz="2100" b="1" spc="-12" dirty="0">
                <a:solidFill>
                  <a:srgbClr val="800080"/>
                </a:solidFill>
                <a:latin typeface="Courier New"/>
                <a:cs typeface="Courier New"/>
              </a:rPr>
              <a:t>*q;</a:t>
            </a:r>
            <a:endParaRPr sz="2100">
              <a:latin typeface="Courier New"/>
              <a:cs typeface="Courier New"/>
            </a:endParaRPr>
          </a:p>
          <a:p>
            <a:pPr>
              <a:spcBef>
                <a:spcPts val="42"/>
              </a:spcBef>
            </a:pPr>
            <a:endParaRPr sz="2200">
              <a:latin typeface="Times New Roman"/>
              <a:cs typeface="Times New Roman"/>
            </a:endParaRPr>
          </a:p>
          <a:p>
            <a:pPr marL="977471" marR="1313405" indent="-326076"/>
            <a:r>
              <a:rPr sz="2100" b="1" spc="-12" dirty="0">
                <a:solidFill>
                  <a:srgbClr val="800080"/>
                </a:solidFill>
                <a:latin typeface="Courier New"/>
                <a:cs typeface="Courier New"/>
              </a:rPr>
              <a:t>printf ("\nDelete for roll </a:t>
            </a:r>
            <a:r>
              <a:rPr sz="2100" b="1" spc="-18" dirty="0">
                <a:solidFill>
                  <a:srgbClr val="800080"/>
                </a:solidFill>
                <a:latin typeface="Courier New"/>
                <a:cs typeface="Courier New"/>
              </a:rPr>
              <a:t>:");  </a:t>
            </a:r>
            <a:r>
              <a:rPr sz="2100" b="1" spc="-12" dirty="0">
                <a:solidFill>
                  <a:srgbClr val="800080"/>
                </a:solidFill>
                <a:latin typeface="Courier New"/>
                <a:cs typeface="Courier New"/>
              </a:rPr>
              <a:t>scanf ("%d",</a:t>
            </a:r>
            <a:r>
              <a:rPr sz="2100" b="1" spc="-30" dirty="0">
                <a:solidFill>
                  <a:srgbClr val="800080"/>
                </a:solidFill>
                <a:latin typeface="Courier New"/>
                <a:cs typeface="Courier New"/>
              </a:rPr>
              <a:t> </a:t>
            </a:r>
            <a:r>
              <a:rPr sz="2100" b="1" spc="-18" dirty="0">
                <a:solidFill>
                  <a:srgbClr val="800080"/>
                </a:solidFill>
                <a:latin typeface="Courier New"/>
                <a:cs typeface="Courier New"/>
              </a:rPr>
              <a:t>&amp;rno);</a:t>
            </a:r>
            <a:endParaRPr sz="2100">
              <a:latin typeface="Courier New"/>
              <a:cs typeface="Courier New"/>
            </a:endParaRPr>
          </a:p>
          <a:p>
            <a:pPr>
              <a:spcBef>
                <a:spcPts val="48"/>
              </a:spcBef>
            </a:pPr>
            <a:endParaRPr sz="2200">
              <a:latin typeface="Times New Roman"/>
              <a:cs typeface="Times New Roman"/>
            </a:endParaRPr>
          </a:p>
          <a:p>
            <a:pPr marL="652153"/>
            <a:r>
              <a:rPr sz="2100" b="1" spc="-6" dirty="0">
                <a:solidFill>
                  <a:srgbClr val="800080"/>
                </a:solidFill>
                <a:latin typeface="Courier New"/>
                <a:cs typeface="Courier New"/>
              </a:rPr>
              <a:t>p =</a:t>
            </a:r>
            <a:r>
              <a:rPr sz="2100" b="1" spc="-36" dirty="0">
                <a:solidFill>
                  <a:srgbClr val="800080"/>
                </a:solidFill>
                <a:latin typeface="Courier New"/>
                <a:cs typeface="Courier New"/>
              </a:rPr>
              <a:t> </a:t>
            </a:r>
            <a:r>
              <a:rPr sz="2100" b="1" spc="-12" dirty="0">
                <a:solidFill>
                  <a:srgbClr val="800080"/>
                </a:solidFill>
                <a:latin typeface="Courier New"/>
                <a:cs typeface="Courier New"/>
              </a:rPr>
              <a:t>*head;</a:t>
            </a:r>
            <a:endParaRPr sz="2100">
              <a:latin typeface="Courier New"/>
              <a:cs typeface="Courier New"/>
            </a:endParaRPr>
          </a:p>
          <a:p>
            <a:pPr marL="652153">
              <a:tabLst>
                <a:tab pos="1304305" algn="l"/>
              </a:tabLst>
            </a:pPr>
            <a:r>
              <a:rPr sz="2100" b="1" spc="-12" dirty="0">
                <a:solidFill>
                  <a:srgbClr val="800080"/>
                </a:solidFill>
                <a:latin typeface="Courier New"/>
                <a:cs typeface="Courier New"/>
              </a:rPr>
              <a:t>if	(p-&gt;roll ==</a:t>
            </a:r>
            <a:r>
              <a:rPr sz="2100" b="1" spc="-36" dirty="0">
                <a:solidFill>
                  <a:srgbClr val="800080"/>
                </a:solidFill>
                <a:latin typeface="Courier New"/>
                <a:cs typeface="Courier New"/>
              </a:rPr>
              <a:t> </a:t>
            </a:r>
            <a:r>
              <a:rPr sz="2100" b="1" spc="-18" dirty="0">
                <a:solidFill>
                  <a:srgbClr val="800080"/>
                </a:solidFill>
                <a:latin typeface="Courier New"/>
                <a:cs typeface="Courier New"/>
              </a:rPr>
              <a:t>rno)</a:t>
            </a:r>
            <a:endParaRPr sz="2100">
              <a:latin typeface="Courier New"/>
              <a:cs typeface="Courier New"/>
            </a:endParaRPr>
          </a:p>
          <a:p>
            <a:pPr marL="2120254">
              <a:spcBef>
                <a:spcPts val="6"/>
              </a:spcBef>
            </a:pPr>
            <a:r>
              <a:rPr sz="2100" b="1" spc="-6" dirty="0">
                <a:solidFill>
                  <a:srgbClr val="9A3300"/>
                </a:solidFill>
                <a:latin typeface="Courier New"/>
                <a:cs typeface="Courier New"/>
              </a:rPr>
              <a:t>/* Delete the first element</a:t>
            </a:r>
            <a:r>
              <a:rPr sz="2100" b="1" spc="-119" dirty="0">
                <a:solidFill>
                  <a:srgbClr val="9A3300"/>
                </a:solidFill>
                <a:latin typeface="Courier New"/>
                <a:cs typeface="Courier New"/>
              </a:rPr>
              <a:t> </a:t>
            </a:r>
            <a:r>
              <a:rPr sz="2100" b="1" spc="-12" dirty="0">
                <a:solidFill>
                  <a:srgbClr val="9A3300"/>
                </a:solidFill>
                <a:latin typeface="Courier New"/>
                <a:cs typeface="Courier New"/>
              </a:rPr>
              <a:t>*/</a:t>
            </a:r>
            <a:endParaRPr sz="2100">
              <a:latin typeface="Courier New"/>
              <a:cs typeface="Courier New"/>
            </a:endParaRPr>
          </a:p>
          <a:p>
            <a:pPr marL="652153"/>
            <a:r>
              <a:rPr sz="2100" b="1" spc="-6" dirty="0">
                <a:solidFill>
                  <a:srgbClr val="800080"/>
                </a:solidFill>
                <a:latin typeface="Courier New"/>
                <a:cs typeface="Courier New"/>
              </a:rPr>
              <a:t>{</a:t>
            </a:r>
            <a:endParaRPr sz="2100">
              <a:latin typeface="Courier New"/>
              <a:cs typeface="Courier New"/>
            </a:endParaRPr>
          </a:p>
          <a:p>
            <a:pPr marL="1304305" marR="3105308">
              <a:spcBef>
                <a:spcPts val="6"/>
              </a:spcBef>
            </a:pPr>
            <a:r>
              <a:rPr sz="2100" b="1" spc="-12" dirty="0">
                <a:solidFill>
                  <a:srgbClr val="800080"/>
                </a:solidFill>
                <a:latin typeface="Courier New"/>
                <a:cs typeface="Courier New"/>
              </a:rPr>
              <a:t>*head </a:t>
            </a:r>
            <a:r>
              <a:rPr sz="2100" b="1" spc="-6" dirty="0">
                <a:solidFill>
                  <a:srgbClr val="800080"/>
                </a:solidFill>
                <a:latin typeface="Courier New"/>
                <a:cs typeface="Courier New"/>
              </a:rPr>
              <a:t>= </a:t>
            </a:r>
            <a:r>
              <a:rPr sz="2100" b="1" spc="-18" dirty="0">
                <a:solidFill>
                  <a:srgbClr val="800080"/>
                </a:solidFill>
                <a:latin typeface="Courier New"/>
                <a:cs typeface="Courier New"/>
              </a:rPr>
              <a:t>p-&gt;next;  </a:t>
            </a:r>
            <a:r>
              <a:rPr sz="2100" b="1" spc="-6" dirty="0">
                <a:solidFill>
                  <a:srgbClr val="800080"/>
                </a:solidFill>
                <a:latin typeface="Courier New"/>
                <a:cs typeface="Courier New"/>
              </a:rPr>
              <a:t>free</a:t>
            </a:r>
            <a:r>
              <a:rPr sz="2100" b="1" spc="-30" dirty="0">
                <a:solidFill>
                  <a:srgbClr val="800080"/>
                </a:solidFill>
                <a:latin typeface="Courier New"/>
                <a:cs typeface="Courier New"/>
              </a:rPr>
              <a:t> </a:t>
            </a:r>
            <a:r>
              <a:rPr sz="2100" b="1" spc="-12" dirty="0">
                <a:solidFill>
                  <a:srgbClr val="800080"/>
                </a:solidFill>
                <a:latin typeface="Courier New"/>
                <a:cs typeface="Courier New"/>
              </a:rPr>
              <a:t>(p);</a:t>
            </a:r>
            <a:endParaRPr sz="2100">
              <a:latin typeface="Courier New"/>
              <a:cs typeface="Courier New"/>
            </a:endParaRPr>
          </a:p>
          <a:p>
            <a:pPr marL="652153">
              <a:spcBef>
                <a:spcPts val="6"/>
              </a:spcBef>
            </a:pPr>
            <a:r>
              <a:rPr sz="2100" b="1" spc="-6" dirty="0">
                <a:solidFill>
                  <a:srgbClr val="800080"/>
                </a:solidFill>
                <a:latin typeface="Courier New"/>
                <a:cs typeface="Courier New"/>
              </a:rPr>
              <a:t>}</a:t>
            </a:r>
            <a:endParaRPr sz="2100">
              <a:latin typeface="Courier New"/>
              <a:cs typeface="Courier New"/>
            </a:endParaRPr>
          </a:p>
        </p:txBody>
      </p:sp>
      <p:grpSp>
        <p:nvGrpSpPr>
          <p:cNvPr id="5" name="object 5"/>
          <p:cNvGrpSpPr>
            <a:grpSpLocks/>
          </p:cNvGrpSpPr>
          <p:nvPr/>
        </p:nvGrpSpPr>
        <p:grpSpPr bwMode="auto">
          <a:xfrm>
            <a:off x="0" y="0"/>
            <a:ext cx="12192000" cy="6858000"/>
            <a:chOff x="0" y="0"/>
            <a:chExt cx="16217900" cy="9118600"/>
          </a:xfrm>
        </p:grpSpPr>
        <p:sp>
          <p:nvSpPr>
            <p:cNvPr id="9"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4317" y="599119"/>
            <a:ext cx="9780769" cy="5361477"/>
          </a:xfrm>
          <a:custGeom>
            <a:avLst/>
            <a:gdLst/>
            <a:ahLst/>
            <a:cxnLst/>
            <a:rect l="l" t="t" r="r" b="b"/>
            <a:pathLst>
              <a:path w="7315200" h="5341620">
                <a:moveTo>
                  <a:pt x="7315200" y="5341620"/>
                </a:moveTo>
                <a:lnTo>
                  <a:pt x="7315200" y="0"/>
                </a:lnTo>
                <a:lnTo>
                  <a:pt x="0" y="0"/>
                </a:lnTo>
                <a:lnTo>
                  <a:pt x="0" y="5341620"/>
                </a:lnTo>
                <a:lnTo>
                  <a:pt x="7315200" y="5341620"/>
                </a:lnTo>
                <a:close/>
              </a:path>
            </a:pathLst>
          </a:custGeom>
          <a:solidFill>
            <a:srgbClr val="CCFFFF"/>
          </a:solidFill>
        </p:spPr>
        <p:txBody>
          <a:bodyPr wrap="square" lIns="0" tIns="0" rIns="0" bIns="0" rtlCol="0"/>
          <a:lstStyle/>
          <a:p>
            <a:endParaRPr/>
          </a:p>
        </p:txBody>
      </p:sp>
      <p:sp>
        <p:nvSpPr>
          <p:cNvPr id="3" name="object 3"/>
          <p:cNvSpPr/>
          <p:nvPr/>
        </p:nvSpPr>
        <p:spPr>
          <a:xfrm>
            <a:off x="594317" y="599119"/>
            <a:ext cx="9780769" cy="5361477"/>
          </a:xfrm>
          <a:custGeom>
            <a:avLst/>
            <a:gdLst/>
            <a:ahLst/>
            <a:cxnLst/>
            <a:rect l="l" t="t" r="r" b="b"/>
            <a:pathLst>
              <a:path w="7315200" h="5341620">
                <a:moveTo>
                  <a:pt x="7315200" y="5341620"/>
                </a:moveTo>
                <a:lnTo>
                  <a:pt x="7315200" y="0"/>
                </a:lnTo>
                <a:lnTo>
                  <a:pt x="0" y="0"/>
                </a:lnTo>
                <a:lnTo>
                  <a:pt x="0" y="5341620"/>
                </a:lnTo>
                <a:lnTo>
                  <a:pt x="7315200" y="5341620"/>
                </a:lnTo>
                <a:close/>
              </a:path>
            </a:pathLst>
          </a:custGeom>
          <a:ln w="32004">
            <a:solidFill>
              <a:srgbClr val="9A3300"/>
            </a:solidFill>
          </a:ln>
        </p:spPr>
        <p:txBody>
          <a:bodyPr wrap="square" lIns="0" tIns="0" rIns="0" bIns="0" rtlCol="0"/>
          <a:lstStyle/>
          <a:p>
            <a:endParaRPr/>
          </a:p>
        </p:txBody>
      </p:sp>
      <p:sp>
        <p:nvSpPr>
          <p:cNvPr id="4" name="object 4"/>
          <p:cNvSpPr txBox="1"/>
          <p:nvPr/>
        </p:nvSpPr>
        <p:spPr>
          <a:xfrm>
            <a:off x="951248" y="624613"/>
            <a:ext cx="8568361" cy="2297990"/>
          </a:xfrm>
          <a:prstGeom prst="rect">
            <a:avLst/>
          </a:prstGeom>
        </p:spPr>
        <p:txBody>
          <a:bodyPr vert="horz" wrap="square" lIns="0" tIns="15166" rIns="0" bIns="0" rtlCol="0">
            <a:spAutoFit/>
          </a:bodyPr>
          <a:lstStyle/>
          <a:p>
            <a:pPr marR="6975758" algn="r">
              <a:lnSpc>
                <a:spcPts val="2568"/>
              </a:lnSpc>
              <a:spcBef>
                <a:spcPts val="119"/>
              </a:spcBef>
            </a:pPr>
            <a:r>
              <a:rPr sz="2100" b="1" spc="-12" dirty="0">
                <a:solidFill>
                  <a:srgbClr val="800080"/>
                </a:solidFill>
                <a:latin typeface="Courier New"/>
                <a:cs typeface="Courier New"/>
              </a:rPr>
              <a:t>else</a:t>
            </a:r>
            <a:endParaRPr sz="2100">
              <a:latin typeface="Courier New"/>
              <a:cs typeface="Courier New"/>
            </a:endParaRPr>
          </a:p>
          <a:p>
            <a:pPr marR="7016707" algn="r">
              <a:lnSpc>
                <a:spcPts val="2568"/>
              </a:lnSpc>
            </a:pPr>
            <a:r>
              <a:rPr sz="2100" b="1" spc="-6" dirty="0">
                <a:solidFill>
                  <a:srgbClr val="800080"/>
                </a:solidFill>
                <a:latin typeface="Courier New"/>
                <a:cs typeface="Courier New"/>
              </a:rPr>
              <a:t>{</a:t>
            </a:r>
            <a:endParaRPr sz="2100">
              <a:latin typeface="Courier New"/>
              <a:cs typeface="Courier New"/>
            </a:endParaRPr>
          </a:p>
          <a:p>
            <a:pPr marL="1114726">
              <a:spcBef>
                <a:spcPts val="6"/>
              </a:spcBef>
              <a:tabLst>
                <a:tab pos="2255993" algn="l"/>
              </a:tabLst>
            </a:pPr>
            <a:r>
              <a:rPr sz="2100" b="1" spc="-12" dirty="0">
                <a:solidFill>
                  <a:srgbClr val="800080"/>
                </a:solidFill>
                <a:latin typeface="Courier New"/>
                <a:cs typeface="Courier New"/>
              </a:rPr>
              <a:t>while	((p != NULL) &amp;&amp; (p-&gt;roll </a:t>
            </a:r>
            <a:r>
              <a:rPr sz="2100" b="1" spc="-6" dirty="0">
                <a:solidFill>
                  <a:srgbClr val="800080"/>
                </a:solidFill>
                <a:latin typeface="Courier New"/>
                <a:cs typeface="Courier New"/>
              </a:rPr>
              <a:t>!=</a:t>
            </a:r>
            <a:r>
              <a:rPr sz="2100" b="1" spc="-54" dirty="0">
                <a:solidFill>
                  <a:srgbClr val="800080"/>
                </a:solidFill>
                <a:latin typeface="Courier New"/>
                <a:cs typeface="Courier New"/>
              </a:rPr>
              <a:t> </a:t>
            </a:r>
            <a:r>
              <a:rPr sz="2100" b="1" spc="-12" dirty="0">
                <a:solidFill>
                  <a:srgbClr val="800080"/>
                </a:solidFill>
                <a:latin typeface="Courier New"/>
                <a:cs typeface="Courier New"/>
              </a:rPr>
              <a:t>rno))</a:t>
            </a:r>
            <a:endParaRPr sz="2100">
              <a:latin typeface="Courier New"/>
              <a:cs typeface="Courier New"/>
            </a:endParaRPr>
          </a:p>
          <a:p>
            <a:pPr marL="1114726"/>
            <a:r>
              <a:rPr sz="2100" b="1" spc="-6" dirty="0">
                <a:solidFill>
                  <a:srgbClr val="800080"/>
                </a:solidFill>
                <a:latin typeface="Courier New"/>
                <a:cs typeface="Courier New"/>
              </a:rPr>
              <a:t>{</a:t>
            </a:r>
            <a:endParaRPr sz="2100">
              <a:latin typeface="Courier New"/>
              <a:cs typeface="Courier New"/>
            </a:endParaRPr>
          </a:p>
          <a:p>
            <a:pPr marL="1767637"/>
            <a:r>
              <a:rPr sz="2100" b="1" spc="-6" dirty="0">
                <a:solidFill>
                  <a:srgbClr val="800080"/>
                </a:solidFill>
                <a:latin typeface="Courier New"/>
                <a:cs typeface="Courier New"/>
              </a:rPr>
              <a:t>q =</a:t>
            </a:r>
            <a:r>
              <a:rPr sz="2100" b="1" spc="-36" dirty="0">
                <a:solidFill>
                  <a:srgbClr val="800080"/>
                </a:solidFill>
                <a:latin typeface="Courier New"/>
                <a:cs typeface="Courier New"/>
              </a:rPr>
              <a:t> </a:t>
            </a:r>
            <a:r>
              <a:rPr sz="2100" b="1" spc="-18" dirty="0">
                <a:solidFill>
                  <a:srgbClr val="800080"/>
                </a:solidFill>
                <a:latin typeface="Courier New"/>
                <a:cs typeface="Courier New"/>
              </a:rPr>
              <a:t>p;</a:t>
            </a:r>
            <a:endParaRPr sz="2100">
              <a:latin typeface="Courier New"/>
              <a:cs typeface="Courier New"/>
            </a:endParaRPr>
          </a:p>
          <a:p>
            <a:pPr marL="1767637">
              <a:spcBef>
                <a:spcPts val="6"/>
              </a:spcBef>
              <a:tabLst>
                <a:tab pos="2256751" algn="l"/>
                <a:tab pos="2745866" algn="l"/>
              </a:tabLst>
            </a:pPr>
            <a:r>
              <a:rPr sz="2100" b="1" spc="-6" dirty="0">
                <a:solidFill>
                  <a:srgbClr val="800080"/>
                </a:solidFill>
                <a:latin typeface="Courier New"/>
                <a:cs typeface="Courier New"/>
              </a:rPr>
              <a:t>p	=	</a:t>
            </a:r>
            <a:r>
              <a:rPr sz="2100" b="1" spc="-18" dirty="0">
                <a:solidFill>
                  <a:srgbClr val="800080"/>
                </a:solidFill>
                <a:latin typeface="Courier New"/>
                <a:cs typeface="Courier New"/>
              </a:rPr>
              <a:t>p-&gt;next;</a:t>
            </a:r>
            <a:endParaRPr sz="2100">
              <a:latin typeface="Courier New"/>
              <a:cs typeface="Courier New"/>
            </a:endParaRPr>
          </a:p>
          <a:p>
            <a:pPr marL="1114726"/>
            <a:r>
              <a:rPr sz="2100" b="1" spc="-6" dirty="0">
                <a:solidFill>
                  <a:srgbClr val="800080"/>
                </a:solidFill>
                <a:latin typeface="Courier New"/>
                <a:cs typeface="Courier New"/>
              </a:rPr>
              <a:t>}</a:t>
            </a:r>
            <a:endParaRPr sz="2100">
              <a:latin typeface="Courier New"/>
              <a:cs typeface="Courier New"/>
            </a:endParaRPr>
          </a:p>
        </p:txBody>
      </p:sp>
      <p:graphicFrame>
        <p:nvGraphicFramePr>
          <p:cNvPr id="5" name="object 5"/>
          <p:cNvGraphicFramePr>
            <a:graphicFrameLocks noGrp="1"/>
          </p:cNvGraphicFramePr>
          <p:nvPr/>
        </p:nvGraphicFramePr>
        <p:xfrm>
          <a:off x="2157542" y="2877589"/>
          <a:ext cx="8115830" cy="535262"/>
        </p:xfrm>
        <a:graphic>
          <a:graphicData uri="http://schemas.openxmlformats.org/drawingml/2006/table">
            <a:tbl>
              <a:tblPr firstRow="1" bandRow="1">
                <a:tableStyleId>{2D5ABB26-0587-4C30-8999-92F81FD0307C}</a:tableStyleId>
              </a:tblPr>
              <a:tblGrid>
                <a:gridCol w="1777009">
                  <a:extLst>
                    <a:ext uri="{9D8B030D-6E8A-4147-A177-3AD203B41FA5}">
                      <a16:colId xmlns="" xmlns:a16="http://schemas.microsoft.com/office/drawing/2014/main" val="20000"/>
                    </a:ext>
                  </a:extLst>
                </a:gridCol>
                <a:gridCol w="1277783">
                  <a:extLst>
                    <a:ext uri="{9D8B030D-6E8A-4147-A177-3AD203B41FA5}">
                      <a16:colId xmlns="" xmlns:a16="http://schemas.microsoft.com/office/drawing/2014/main" val="20001"/>
                    </a:ext>
                  </a:extLst>
                </a:gridCol>
                <a:gridCol w="5061038">
                  <a:extLst>
                    <a:ext uri="{9D8B030D-6E8A-4147-A177-3AD203B41FA5}">
                      <a16:colId xmlns="" xmlns:a16="http://schemas.microsoft.com/office/drawing/2014/main" val="20002"/>
                    </a:ext>
                  </a:extLst>
                </a:gridCol>
              </a:tblGrid>
              <a:tr h="267631">
                <a:tc>
                  <a:txBody>
                    <a:bodyPr/>
                    <a:lstStyle/>
                    <a:p>
                      <a:pPr marR="60325" algn="r">
                        <a:lnSpc>
                          <a:spcPts val="1860"/>
                        </a:lnSpc>
                        <a:tabLst>
                          <a:tab pos="546100" algn="l"/>
                        </a:tabLst>
                      </a:pPr>
                      <a:r>
                        <a:rPr sz="1800" b="1" spc="-5" dirty="0">
                          <a:solidFill>
                            <a:srgbClr val="800080"/>
                          </a:solidFill>
                          <a:latin typeface="Courier New"/>
                          <a:cs typeface="Courier New"/>
                        </a:rPr>
                        <a:t>if	(p</a:t>
                      </a:r>
                      <a:r>
                        <a:rPr sz="1800" b="1" spc="-100" dirty="0">
                          <a:solidFill>
                            <a:srgbClr val="800080"/>
                          </a:solidFill>
                          <a:latin typeface="Courier New"/>
                          <a:cs typeface="Courier New"/>
                        </a:rPr>
                        <a:t> </a:t>
                      </a:r>
                      <a:r>
                        <a:rPr sz="1800" b="1" spc="-10" dirty="0">
                          <a:solidFill>
                            <a:srgbClr val="800080"/>
                          </a:solidFill>
                          <a:latin typeface="Courier New"/>
                          <a:cs typeface="Courier New"/>
                        </a:rPr>
                        <a:t>==</a:t>
                      </a:r>
                      <a:endParaRPr sz="1800">
                        <a:latin typeface="Courier New"/>
                        <a:cs typeface="Courier New"/>
                      </a:endParaRPr>
                    </a:p>
                  </a:txBody>
                  <a:tcPr marL="0" marR="0" marT="0" marB="0">
                    <a:solidFill>
                      <a:srgbClr val="CCFFFF"/>
                    </a:solidFill>
                  </a:tcPr>
                </a:tc>
                <a:tc>
                  <a:txBody>
                    <a:bodyPr/>
                    <a:lstStyle/>
                    <a:p>
                      <a:pPr marL="67945">
                        <a:lnSpc>
                          <a:spcPts val="1860"/>
                        </a:lnSpc>
                      </a:pPr>
                      <a:r>
                        <a:rPr sz="1800" b="1" spc="-10" dirty="0">
                          <a:solidFill>
                            <a:srgbClr val="800080"/>
                          </a:solidFill>
                          <a:latin typeface="Courier New"/>
                          <a:cs typeface="Courier New"/>
                        </a:rPr>
                        <a:t>NULL)</a:t>
                      </a:r>
                      <a:endParaRPr sz="1800">
                        <a:latin typeface="Courier New"/>
                        <a:cs typeface="Courier New"/>
                      </a:endParaRPr>
                    </a:p>
                  </a:txBody>
                  <a:tcPr marL="0" marR="0" marT="0" marB="0">
                    <a:solidFill>
                      <a:srgbClr val="CCFFFF"/>
                    </a:solidFill>
                  </a:tcPr>
                </a:tc>
                <a:tc>
                  <a:txBody>
                    <a:bodyPr/>
                    <a:lstStyle/>
                    <a:p>
                      <a:pPr marR="24130" algn="r">
                        <a:lnSpc>
                          <a:spcPts val="1860"/>
                        </a:lnSpc>
                      </a:pPr>
                      <a:r>
                        <a:rPr sz="1800" b="1" spc="-10" dirty="0">
                          <a:solidFill>
                            <a:srgbClr val="9A3300"/>
                          </a:solidFill>
                          <a:latin typeface="Courier New"/>
                          <a:cs typeface="Courier New"/>
                        </a:rPr>
                        <a:t>/* Element not found</a:t>
                      </a:r>
                      <a:r>
                        <a:rPr sz="1800" b="1" spc="-85" dirty="0">
                          <a:solidFill>
                            <a:srgbClr val="9A3300"/>
                          </a:solidFill>
                          <a:latin typeface="Courier New"/>
                          <a:cs typeface="Courier New"/>
                        </a:rPr>
                        <a:t> </a:t>
                      </a:r>
                      <a:r>
                        <a:rPr sz="1800" b="1" spc="-15" dirty="0">
                          <a:solidFill>
                            <a:srgbClr val="9A3300"/>
                          </a:solidFill>
                          <a:latin typeface="Courier New"/>
                          <a:cs typeface="Courier New"/>
                        </a:rPr>
                        <a:t>*/</a:t>
                      </a:r>
                      <a:endParaRPr sz="1800">
                        <a:latin typeface="Courier New"/>
                        <a:cs typeface="Courier New"/>
                      </a:endParaRPr>
                    </a:p>
                  </a:txBody>
                  <a:tcPr marL="0" marR="0" marT="0" marB="0">
                    <a:solidFill>
                      <a:srgbClr val="CCFFFF"/>
                    </a:solidFill>
                  </a:tcPr>
                </a:tc>
                <a:extLst>
                  <a:ext uri="{0D108BD9-81ED-4DB2-BD59-A6C34878D82A}">
                    <a16:rowId xmlns="" xmlns:a16="http://schemas.microsoft.com/office/drawing/2014/main" val="10000"/>
                  </a:ext>
                </a:extLst>
              </a:tr>
              <a:tr h="267631">
                <a:tc>
                  <a:txBody>
                    <a:bodyPr/>
                    <a:lstStyle/>
                    <a:p>
                      <a:pPr marR="60960" algn="r">
                        <a:lnSpc>
                          <a:spcPts val="1920"/>
                        </a:lnSpc>
                      </a:pPr>
                      <a:r>
                        <a:rPr sz="1800" b="1" spc="-10" dirty="0">
                          <a:solidFill>
                            <a:srgbClr val="800080"/>
                          </a:solidFill>
                          <a:latin typeface="Courier New"/>
                          <a:cs typeface="Courier New"/>
                        </a:rPr>
                        <a:t>printf</a:t>
                      </a:r>
                      <a:endParaRPr sz="1800">
                        <a:latin typeface="Courier New"/>
                        <a:cs typeface="Courier New"/>
                      </a:endParaRPr>
                    </a:p>
                  </a:txBody>
                  <a:tcPr marL="0" marR="0" marT="0" marB="0">
                    <a:solidFill>
                      <a:srgbClr val="CCFFFF"/>
                    </a:solidFill>
                  </a:tcPr>
                </a:tc>
                <a:tc>
                  <a:txBody>
                    <a:bodyPr/>
                    <a:lstStyle/>
                    <a:p>
                      <a:pPr marL="67945">
                        <a:lnSpc>
                          <a:spcPts val="1920"/>
                        </a:lnSpc>
                      </a:pPr>
                      <a:r>
                        <a:rPr sz="1800" b="1" spc="-15" dirty="0">
                          <a:solidFill>
                            <a:srgbClr val="800080"/>
                          </a:solidFill>
                          <a:latin typeface="Courier New"/>
                          <a:cs typeface="Courier New"/>
                        </a:rPr>
                        <a:t>("\nNo</a:t>
                      </a:r>
                      <a:endParaRPr sz="1800">
                        <a:latin typeface="Courier New"/>
                        <a:cs typeface="Courier New"/>
                      </a:endParaRPr>
                    </a:p>
                  </a:txBody>
                  <a:tcPr marL="0" marR="0" marT="0" marB="0">
                    <a:solidFill>
                      <a:srgbClr val="CCFFFF"/>
                    </a:solidFill>
                  </a:tcPr>
                </a:tc>
                <a:tc>
                  <a:txBody>
                    <a:bodyPr/>
                    <a:lstStyle/>
                    <a:p>
                      <a:pPr marR="24130" algn="r">
                        <a:lnSpc>
                          <a:spcPts val="1920"/>
                        </a:lnSpc>
                      </a:pPr>
                      <a:r>
                        <a:rPr sz="1800" b="1" spc="-10" dirty="0">
                          <a:solidFill>
                            <a:srgbClr val="800080"/>
                          </a:solidFill>
                          <a:latin typeface="Courier New"/>
                          <a:cs typeface="Courier New"/>
                        </a:rPr>
                        <a:t>match :: deletion</a:t>
                      </a:r>
                      <a:r>
                        <a:rPr sz="1800" b="1" spc="-55" dirty="0">
                          <a:solidFill>
                            <a:srgbClr val="800080"/>
                          </a:solidFill>
                          <a:latin typeface="Courier New"/>
                          <a:cs typeface="Courier New"/>
                        </a:rPr>
                        <a:t> </a:t>
                      </a:r>
                      <a:r>
                        <a:rPr sz="1800" b="1" spc="-15" dirty="0">
                          <a:solidFill>
                            <a:srgbClr val="800080"/>
                          </a:solidFill>
                          <a:latin typeface="Courier New"/>
                          <a:cs typeface="Courier New"/>
                        </a:rPr>
                        <a:t>failed");</a:t>
                      </a:r>
                      <a:endParaRPr sz="1800">
                        <a:latin typeface="Courier New"/>
                        <a:cs typeface="Courier New"/>
                      </a:endParaRPr>
                    </a:p>
                  </a:txBody>
                  <a:tcPr marL="0" marR="0" marT="0" marB="0">
                    <a:solidFill>
                      <a:srgbClr val="CCFFFF"/>
                    </a:solidFill>
                  </a:tcPr>
                </a:tc>
                <a:extLst>
                  <a:ext uri="{0D108BD9-81ED-4DB2-BD59-A6C34878D82A}">
                    <a16:rowId xmlns="" xmlns:a16="http://schemas.microsoft.com/office/drawing/2014/main" val="10001"/>
                  </a:ext>
                </a:extLst>
              </a:tr>
            </a:tbl>
          </a:graphicData>
        </a:graphic>
      </p:graphicFrame>
      <p:sp>
        <p:nvSpPr>
          <p:cNvPr id="6" name="object 6"/>
          <p:cNvSpPr txBox="1"/>
          <p:nvPr/>
        </p:nvSpPr>
        <p:spPr>
          <a:xfrm>
            <a:off x="721706" y="3653121"/>
            <a:ext cx="9525212" cy="2600637"/>
          </a:xfrm>
          <a:prstGeom prst="rect">
            <a:avLst/>
          </a:prstGeom>
        </p:spPr>
        <p:txBody>
          <a:bodyPr vert="horz" wrap="square" lIns="0" tIns="15166" rIns="0" bIns="0" rtlCol="0">
            <a:spAutoFit/>
          </a:bodyPr>
          <a:lstStyle/>
          <a:p>
            <a:pPr marL="1320230">
              <a:spcBef>
                <a:spcPts val="119"/>
              </a:spcBef>
            </a:pPr>
            <a:r>
              <a:rPr sz="2100" b="1" spc="-6" dirty="0">
                <a:solidFill>
                  <a:srgbClr val="800080"/>
                </a:solidFill>
                <a:latin typeface="Courier New"/>
                <a:cs typeface="Courier New"/>
              </a:rPr>
              <a:t>else if (p-&gt;roll ==</a:t>
            </a:r>
            <a:r>
              <a:rPr sz="2100" b="1" spc="-72" dirty="0">
                <a:solidFill>
                  <a:srgbClr val="800080"/>
                </a:solidFill>
                <a:latin typeface="Courier New"/>
                <a:cs typeface="Courier New"/>
              </a:rPr>
              <a:t> </a:t>
            </a:r>
            <a:r>
              <a:rPr sz="2100" b="1" spc="-12" dirty="0">
                <a:solidFill>
                  <a:srgbClr val="800080"/>
                </a:solidFill>
                <a:latin typeface="Courier New"/>
                <a:cs typeface="Courier New"/>
              </a:rPr>
              <a:t>rno)</a:t>
            </a:r>
            <a:endParaRPr sz="2100">
              <a:latin typeface="Courier New"/>
              <a:cs typeface="Courier New"/>
            </a:endParaRPr>
          </a:p>
          <a:p>
            <a:pPr marL="3602764">
              <a:spcBef>
                <a:spcPts val="6"/>
              </a:spcBef>
            </a:pPr>
            <a:r>
              <a:rPr sz="2100" b="1" spc="-12" dirty="0">
                <a:solidFill>
                  <a:srgbClr val="9A3300"/>
                </a:solidFill>
                <a:latin typeface="Courier New"/>
                <a:cs typeface="Courier New"/>
              </a:rPr>
              <a:t>/* Delete any other element</a:t>
            </a:r>
            <a:r>
              <a:rPr sz="2100" b="1" spc="-66" dirty="0">
                <a:solidFill>
                  <a:srgbClr val="9A3300"/>
                </a:solidFill>
                <a:latin typeface="Courier New"/>
                <a:cs typeface="Courier New"/>
              </a:rPr>
              <a:t> </a:t>
            </a:r>
            <a:r>
              <a:rPr sz="2100" b="1" spc="-18" dirty="0">
                <a:solidFill>
                  <a:srgbClr val="9A3300"/>
                </a:solidFill>
                <a:latin typeface="Courier New"/>
                <a:cs typeface="Courier New"/>
              </a:rPr>
              <a:t>*/</a:t>
            </a:r>
            <a:endParaRPr sz="2100">
              <a:latin typeface="Courier New"/>
              <a:cs typeface="Courier New"/>
            </a:endParaRPr>
          </a:p>
          <a:p>
            <a:pPr marL="2135421"/>
            <a:r>
              <a:rPr sz="2100" b="1" spc="-6" dirty="0">
                <a:solidFill>
                  <a:srgbClr val="800080"/>
                </a:solidFill>
                <a:latin typeface="Courier New"/>
                <a:cs typeface="Courier New"/>
              </a:rPr>
              <a:t>{</a:t>
            </a:r>
            <a:endParaRPr sz="2100">
              <a:latin typeface="Courier New"/>
              <a:cs typeface="Courier New"/>
            </a:endParaRPr>
          </a:p>
          <a:p>
            <a:pPr marL="2787573" marR="2448604">
              <a:spcBef>
                <a:spcPts val="6"/>
              </a:spcBef>
              <a:tabLst>
                <a:tab pos="4254917" algn="l"/>
                <a:tab pos="4744031" algn="l"/>
              </a:tabLst>
            </a:pPr>
            <a:r>
              <a:rPr sz="2100" b="1" spc="-12" dirty="0">
                <a:solidFill>
                  <a:srgbClr val="800080"/>
                </a:solidFill>
                <a:latin typeface="Courier New"/>
                <a:cs typeface="Courier New"/>
              </a:rPr>
              <a:t>q-&gt;nex</a:t>
            </a:r>
            <a:r>
              <a:rPr sz="2100" b="1" spc="-6" dirty="0">
                <a:solidFill>
                  <a:srgbClr val="800080"/>
                </a:solidFill>
                <a:latin typeface="Courier New"/>
                <a:cs typeface="Courier New"/>
              </a:rPr>
              <a:t>t</a:t>
            </a:r>
            <a:r>
              <a:rPr sz="2100" b="1" dirty="0">
                <a:solidFill>
                  <a:srgbClr val="800080"/>
                </a:solidFill>
                <a:latin typeface="Courier New"/>
                <a:cs typeface="Courier New"/>
              </a:rPr>
              <a:t>	</a:t>
            </a:r>
            <a:r>
              <a:rPr sz="2100" b="1" spc="-6" dirty="0">
                <a:solidFill>
                  <a:srgbClr val="800080"/>
                </a:solidFill>
                <a:latin typeface="Courier New"/>
                <a:cs typeface="Courier New"/>
              </a:rPr>
              <a:t>=</a:t>
            </a:r>
            <a:r>
              <a:rPr sz="2100" b="1" dirty="0">
                <a:solidFill>
                  <a:srgbClr val="800080"/>
                </a:solidFill>
                <a:latin typeface="Courier New"/>
                <a:cs typeface="Courier New"/>
              </a:rPr>
              <a:t>	</a:t>
            </a:r>
            <a:r>
              <a:rPr sz="2100" b="1" spc="-12" dirty="0">
                <a:solidFill>
                  <a:srgbClr val="800080"/>
                </a:solidFill>
                <a:latin typeface="Courier New"/>
                <a:cs typeface="Courier New"/>
              </a:rPr>
              <a:t>p-&gt;next;  free</a:t>
            </a:r>
            <a:r>
              <a:rPr sz="2100" b="1" spc="-24" dirty="0">
                <a:solidFill>
                  <a:srgbClr val="800080"/>
                </a:solidFill>
                <a:latin typeface="Courier New"/>
                <a:cs typeface="Courier New"/>
              </a:rPr>
              <a:t> </a:t>
            </a:r>
            <a:r>
              <a:rPr sz="2100" b="1" spc="-18" dirty="0">
                <a:solidFill>
                  <a:srgbClr val="800080"/>
                </a:solidFill>
                <a:latin typeface="Courier New"/>
                <a:cs typeface="Courier New"/>
              </a:rPr>
              <a:t>(p);</a:t>
            </a:r>
            <a:endParaRPr sz="2100">
              <a:latin typeface="Courier New"/>
              <a:cs typeface="Courier New"/>
            </a:endParaRPr>
          </a:p>
          <a:p>
            <a:pPr marL="2135421"/>
            <a:r>
              <a:rPr sz="2100" b="1" spc="-6" dirty="0">
                <a:solidFill>
                  <a:srgbClr val="800080"/>
                </a:solidFill>
                <a:latin typeface="Courier New"/>
                <a:cs typeface="Courier New"/>
              </a:rPr>
              <a:t>}</a:t>
            </a:r>
            <a:endParaRPr sz="2100">
              <a:latin typeface="Courier New"/>
              <a:cs typeface="Courier New"/>
            </a:endParaRPr>
          </a:p>
          <a:p>
            <a:pPr marL="667319">
              <a:spcBef>
                <a:spcPts val="6"/>
              </a:spcBef>
            </a:pPr>
            <a:r>
              <a:rPr sz="2100" b="1" spc="-6" dirty="0">
                <a:solidFill>
                  <a:srgbClr val="800080"/>
                </a:solidFill>
                <a:latin typeface="Courier New"/>
                <a:cs typeface="Courier New"/>
              </a:rPr>
              <a:t>}</a:t>
            </a:r>
            <a:endParaRPr sz="2100">
              <a:latin typeface="Courier New"/>
              <a:cs typeface="Courier New"/>
            </a:endParaRPr>
          </a:p>
          <a:p>
            <a:pPr marL="15166"/>
            <a:r>
              <a:rPr sz="2100" b="1" spc="-6" dirty="0">
                <a:solidFill>
                  <a:srgbClr val="800080"/>
                </a:solidFill>
                <a:latin typeface="Courier New"/>
                <a:cs typeface="Courier New"/>
              </a:rPr>
              <a:t>}</a:t>
            </a:r>
            <a:endParaRPr sz="2100">
              <a:latin typeface="Courier New"/>
              <a:cs typeface="Courier New"/>
            </a:endParaRPr>
          </a:p>
        </p:txBody>
      </p:sp>
      <p:grpSp>
        <p:nvGrpSpPr>
          <p:cNvPr id="7" name="object 5"/>
          <p:cNvGrpSpPr>
            <a:grpSpLocks/>
          </p:cNvGrpSpPr>
          <p:nvPr/>
        </p:nvGrpSpPr>
        <p:grpSpPr bwMode="auto">
          <a:xfrm>
            <a:off x="0" y="0"/>
            <a:ext cx="12192000" cy="6858000"/>
            <a:chOff x="0" y="0"/>
            <a:chExt cx="16217900" cy="9118600"/>
          </a:xfrm>
        </p:grpSpPr>
        <p:sp>
          <p:nvSpPr>
            <p:cNvPr id="1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7"/>
            <a:ext cx="10392067" cy="717045"/>
          </a:xfrm>
          <a:prstGeom prst="rect">
            <a:avLst/>
          </a:prstGeom>
          <a:ln w="9144">
            <a:solidFill>
              <a:srgbClr val="9A3300"/>
            </a:solidFill>
          </a:ln>
        </p:spPr>
        <p:txBody>
          <a:bodyPr vert="horz" wrap="square" lIns="0" tIns="67490" rIns="0" bIns="0" rtlCol="0">
            <a:spAutoFit/>
          </a:bodyPr>
          <a:lstStyle/>
          <a:p>
            <a:pPr algn="ctr">
              <a:lnSpc>
                <a:spcPct val="100000"/>
              </a:lnSpc>
              <a:spcBef>
                <a:spcPts val="531"/>
              </a:spcBef>
            </a:pPr>
            <a:r>
              <a:rPr sz="3800" spc="-6" dirty="0">
                <a:solidFill>
                  <a:srgbClr val="A50021"/>
                </a:solidFill>
                <a:latin typeface="Arial"/>
                <a:cs typeface="Arial"/>
              </a:rPr>
              <a:t>Few </a:t>
            </a:r>
            <a:r>
              <a:rPr sz="3800" spc="-12" dirty="0">
                <a:solidFill>
                  <a:srgbClr val="A50021"/>
                </a:solidFill>
                <a:latin typeface="Arial"/>
                <a:cs typeface="Arial"/>
              </a:rPr>
              <a:t>Exercises </a:t>
            </a:r>
            <a:r>
              <a:rPr sz="3800" spc="-6" dirty="0">
                <a:solidFill>
                  <a:srgbClr val="A50021"/>
                </a:solidFill>
                <a:latin typeface="Arial"/>
                <a:cs typeface="Arial"/>
              </a:rPr>
              <a:t>to Try</a:t>
            </a:r>
            <a:r>
              <a:rPr sz="3800" spc="-18" dirty="0">
                <a:solidFill>
                  <a:srgbClr val="A50021"/>
                </a:solidFill>
                <a:latin typeface="Arial"/>
                <a:cs typeface="Arial"/>
              </a:rPr>
              <a:t> </a:t>
            </a:r>
            <a:r>
              <a:rPr sz="3800" spc="-12" dirty="0">
                <a:solidFill>
                  <a:srgbClr val="A50021"/>
                </a:solidFill>
                <a:latin typeface="Arial"/>
                <a:cs typeface="Arial"/>
              </a:rPr>
              <a:t>Out</a:t>
            </a:r>
            <a:endParaRPr sz="3800">
              <a:latin typeface="Arial"/>
              <a:cs typeface="Arial"/>
            </a:endParaRPr>
          </a:p>
        </p:txBody>
      </p:sp>
      <p:sp>
        <p:nvSpPr>
          <p:cNvPr id="3" name="object 3"/>
          <p:cNvSpPr txBox="1"/>
          <p:nvPr/>
        </p:nvSpPr>
        <p:spPr>
          <a:xfrm>
            <a:off x="1006263" y="920134"/>
            <a:ext cx="10664603" cy="4873069"/>
          </a:xfrm>
          <a:prstGeom prst="rect">
            <a:avLst/>
          </a:prstGeom>
        </p:spPr>
        <p:txBody>
          <a:bodyPr vert="horz" wrap="square" lIns="0" tIns="116781" rIns="0" bIns="0" rtlCol="0">
            <a:spAutoFit/>
          </a:bodyPr>
          <a:lstStyle/>
          <a:p>
            <a:pPr marL="424658" indent="-410249">
              <a:spcBef>
                <a:spcPts val="920"/>
              </a:spcBef>
              <a:buFont typeface="Arial"/>
              <a:buChar char="•"/>
              <a:tabLst>
                <a:tab pos="424658" algn="l"/>
                <a:tab pos="425416" algn="l"/>
              </a:tabLst>
            </a:pPr>
            <a:r>
              <a:rPr sz="3300" b="1" dirty="0">
                <a:solidFill>
                  <a:srgbClr val="3333CC"/>
                </a:solidFill>
              </a:rPr>
              <a:t>Write a function</a:t>
            </a:r>
            <a:r>
              <a:rPr sz="3300" b="1" spc="-12" dirty="0">
                <a:solidFill>
                  <a:srgbClr val="3333CC"/>
                </a:solidFill>
              </a:rPr>
              <a:t> </a:t>
            </a:r>
            <a:r>
              <a:rPr sz="3300" b="1" dirty="0">
                <a:solidFill>
                  <a:srgbClr val="3333CC"/>
                </a:solidFill>
              </a:rPr>
              <a:t>to:</a:t>
            </a:r>
            <a:endParaRPr sz="3300"/>
          </a:p>
          <a:p>
            <a:pPr marL="902397" lvl="1" indent="-342759">
              <a:spcBef>
                <a:spcPts val="687"/>
              </a:spcBef>
              <a:buFont typeface="Arial"/>
              <a:buChar char="–"/>
              <a:tabLst>
                <a:tab pos="903156" algn="l"/>
              </a:tabLst>
            </a:pPr>
            <a:r>
              <a:rPr sz="2900" b="1" spc="-6" dirty="0">
                <a:solidFill>
                  <a:srgbClr val="336500"/>
                </a:solidFill>
              </a:rPr>
              <a:t>Concatenate two given list into one big</a:t>
            </a:r>
            <a:r>
              <a:rPr sz="2900" b="1" spc="-36" dirty="0">
                <a:solidFill>
                  <a:srgbClr val="336500"/>
                </a:solidFill>
              </a:rPr>
              <a:t> </a:t>
            </a:r>
            <a:r>
              <a:rPr sz="2900" b="1" spc="-6" dirty="0">
                <a:solidFill>
                  <a:srgbClr val="336500"/>
                </a:solidFill>
              </a:rPr>
              <a:t>list.</a:t>
            </a:r>
            <a:endParaRPr sz="2900"/>
          </a:p>
          <a:p>
            <a:pPr marL="1442319">
              <a:spcBef>
                <a:spcPts val="591"/>
              </a:spcBef>
              <a:tabLst>
                <a:tab pos="2334857" algn="l"/>
              </a:tabLst>
            </a:pPr>
            <a:r>
              <a:rPr sz="2400" b="1" spc="-6" dirty="0">
                <a:solidFill>
                  <a:srgbClr val="800080"/>
                </a:solidFill>
              </a:rPr>
              <a:t>node	*concatenate (node *head1, node</a:t>
            </a:r>
            <a:r>
              <a:rPr sz="2400" b="1" spc="24" dirty="0">
                <a:solidFill>
                  <a:srgbClr val="800080"/>
                </a:solidFill>
              </a:rPr>
              <a:t> </a:t>
            </a:r>
            <a:r>
              <a:rPr sz="2400" b="1" spc="-6" dirty="0">
                <a:solidFill>
                  <a:srgbClr val="800080"/>
                </a:solidFill>
              </a:rPr>
              <a:t>*head2);</a:t>
            </a:r>
            <a:endParaRPr sz="2400"/>
          </a:p>
          <a:p>
            <a:pPr marL="902397" marR="6067" lvl="1" indent="-342001">
              <a:spcBef>
                <a:spcPts val="657"/>
              </a:spcBef>
              <a:buFont typeface="Arial"/>
              <a:buChar char="–"/>
              <a:tabLst>
                <a:tab pos="903156" algn="l"/>
              </a:tabLst>
            </a:pPr>
            <a:r>
              <a:rPr sz="2900" b="1" spc="-6" dirty="0">
                <a:solidFill>
                  <a:srgbClr val="336500"/>
                </a:solidFill>
              </a:rPr>
              <a:t>Insert an element in a linked list in sorted order.  The function will be called for every element to be  inserted.</a:t>
            </a:r>
            <a:endParaRPr sz="2900"/>
          </a:p>
          <a:p>
            <a:pPr marL="1441561">
              <a:spcBef>
                <a:spcPts val="584"/>
              </a:spcBef>
              <a:tabLst>
                <a:tab pos="2233244" algn="l"/>
                <a:tab pos="6341805" algn="l"/>
              </a:tabLst>
            </a:pPr>
            <a:r>
              <a:rPr sz="2400" b="1" spc="-6" dirty="0">
                <a:solidFill>
                  <a:srgbClr val="800080"/>
                </a:solidFill>
              </a:rPr>
              <a:t>void	insert_sorted</a:t>
            </a:r>
            <a:r>
              <a:rPr sz="2400" b="1" spc="18" dirty="0">
                <a:solidFill>
                  <a:srgbClr val="800080"/>
                </a:solidFill>
              </a:rPr>
              <a:t> </a:t>
            </a:r>
            <a:r>
              <a:rPr sz="2400" b="1" spc="-6" dirty="0">
                <a:solidFill>
                  <a:srgbClr val="800080"/>
                </a:solidFill>
              </a:rPr>
              <a:t>(node</a:t>
            </a:r>
            <a:r>
              <a:rPr sz="2400" b="1" spc="24" dirty="0">
                <a:solidFill>
                  <a:srgbClr val="800080"/>
                </a:solidFill>
              </a:rPr>
              <a:t> </a:t>
            </a:r>
            <a:r>
              <a:rPr sz="2400" b="1" spc="-6" dirty="0">
                <a:solidFill>
                  <a:srgbClr val="800080"/>
                </a:solidFill>
              </a:rPr>
              <a:t>**head,	node</a:t>
            </a:r>
            <a:r>
              <a:rPr sz="2400" b="1" spc="-12" dirty="0">
                <a:solidFill>
                  <a:srgbClr val="800080"/>
                </a:solidFill>
              </a:rPr>
              <a:t> </a:t>
            </a:r>
            <a:r>
              <a:rPr sz="2400" b="1" spc="-6" dirty="0">
                <a:solidFill>
                  <a:srgbClr val="800080"/>
                </a:solidFill>
              </a:rPr>
              <a:t>*element);</a:t>
            </a:r>
            <a:endParaRPr sz="2400"/>
          </a:p>
          <a:p>
            <a:pPr marL="902397" marR="668836" lvl="1" indent="-342001">
              <a:spcBef>
                <a:spcPts val="651"/>
              </a:spcBef>
              <a:buFont typeface="Arial"/>
              <a:buChar char="–"/>
              <a:tabLst>
                <a:tab pos="903156" algn="l"/>
              </a:tabLst>
            </a:pPr>
            <a:r>
              <a:rPr sz="2900" b="1" spc="-6" dirty="0">
                <a:solidFill>
                  <a:srgbClr val="336500"/>
                </a:solidFill>
              </a:rPr>
              <a:t>Always insert elements at one end, and delete  elements from the other end (</a:t>
            </a:r>
            <a:r>
              <a:rPr sz="2900" b="1" spc="-6" dirty="0">
                <a:solidFill>
                  <a:srgbClr val="9A6533"/>
                </a:solidFill>
              </a:rPr>
              <a:t>first-in first-out  QUEUE</a:t>
            </a:r>
            <a:r>
              <a:rPr sz="2900" b="1" spc="-6" dirty="0">
                <a:solidFill>
                  <a:srgbClr val="336500"/>
                </a:solidFill>
              </a:rPr>
              <a:t>).</a:t>
            </a:r>
            <a:endParaRPr sz="2900"/>
          </a:p>
          <a:p>
            <a:pPr marL="1191316">
              <a:spcBef>
                <a:spcPts val="578"/>
              </a:spcBef>
              <a:tabLst>
                <a:tab pos="1982239" algn="l"/>
                <a:tab pos="5347651" algn="l"/>
              </a:tabLst>
            </a:pPr>
            <a:r>
              <a:rPr sz="2400" b="1" spc="-6" dirty="0">
                <a:solidFill>
                  <a:srgbClr val="800080"/>
                </a:solidFill>
              </a:rPr>
              <a:t>void	</a:t>
            </a:r>
            <a:r>
              <a:rPr sz="2400" b="1" spc="-12" dirty="0">
                <a:solidFill>
                  <a:srgbClr val="800080"/>
                </a:solidFill>
              </a:rPr>
              <a:t>insert_q</a:t>
            </a:r>
            <a:r>
              <a:rPr sz="2400" b="1" spc="12" dirty="0">
                <a:solidFill>
                  <a:srgbClr val="800080"/>
                </a:solidFill>
              </a:rPr>
              <a:t> </a:t>
            </a:r>
            <a:r>
              <a:rPr sz="2400" b="1" spc="-6" dirty="0">
                <a:solidFill>
                  <a:srgbClr val="800080"/>
                </a:solidFill>
              </a:rPr>
              <a:t>(node</a:t>
            </a:r>
            <a:r>
              <a:rPr sz="2400" b="1" spc="12" dirty="0">
                <a:solidFill>
                  <a:srgbClr val="800080"/>
                </a:solidFill>
              </a:rPr>
              <a:t> </a:t>
            </a:r>
            <a:r>
              <a:rPr sz="2400" b="1" spc="-12" dirty="0">
                <a:solidFill>
                  <a:srgbClr val="800080"/>
                </a:solidFill>
              </a:rPr>
              <a:t>**head,	</a:t>
            </a:r>
            <a:r>
              <a:rPr sz="2400" b="1" spc="-6" dirty="0">
                <a:solidFill>
                  <a:srgbClr val="800080"/>
                </a:solidFill>
              </a:rPr>
              <a:t>node </a:t>
            </a:r>
            <a:r>
              <a:rPr sz="2400" b="1" spc="-12" dirty="0">
                <a:solidFill>
                  <a:srgbClr val="800080"/>
                </a:solidFill>
              </a:rPr>
              <a:t>*element)</a:t>
            </a:r>
            <a:endParaRPr sz="2400"/>
          </a:p>
        </p:txBody>
      </p:sp>
      <p:sp>
        <p:nvSpPr>
          <p:cNvPr id="4" name="object 4"/>
          <p:cNvSpPr txBox="1"/>
          <p:nvPr/>
        </p:nvSpPr>
        <p:spPr>
          <a:xfrm>
            <a:off x="2323611" y="5382626"/>
            <a:ext cx="4821613" cy="383881"/>
          </a:xfrm>
          <a:prstGeom prst="rect">
            <a:avLst/>
          </a:prstGeom>
        </p:spPr>
        <p:txBody>
          <a:bodyPr vert="horz" wrap="square" lIns="0" tIns="14408" rIns="0" bIns="0" rtlCol="0">
            <a:spAutoFit/>
          </a:bodyPr>
          <a:lstStyle/>
          <a:p>
            <a:pPr marL="15166">
              <a:spcBef>
                <a:spcPts val="113"/>
              </a:spcBef>
              <a:tabLst>
                <a:tab pos="906947" algn="l"/>
              </a:tabLst>
            </a:pPr>
            <a:r>
              <a:rPr sz="2400" b="1" spc="-6" dirty="0">
                <a:solidFill>
                  <a:srgbClr val="800080"/>
                </a:solidFill>
              </a:rPr>
              <a:t>node	</a:t>
            </a:r>
            <a:r>
              <a:rPr sz="2400" b="1" spc="-12" dirty="0">
                <a:solidFill>
                  <a:srgbClr val="800080"/>
                </a:solidFill>
              </a:rPr>
              <a:t>*delete_q </a:t>
            </a:r>
            <a:r>
              <a:rPr sz="2400" b="1" spc="-6" dirty="0">
                <a:solidFill>
                  <a:srgbClr val="800080"/>
                </a:solidFill>
              </a:rPr>
              <a:t>(node</a:t>
            </a:r>
            <a:r>
              <a:rPr sz="2400" b="1" spc="-36" dirty="0">
                <a:solidFill>
                  <a:srgbClr val="800080"/>
                </a:solidFill>
              </a:rPr>
              <a:t> </a:t>
            </a:r>
            <a:r>
              <a:rPr sz="2400" b="1" spc="-12" dirty="0">
                <a:solidFill>
                  <a:srgbClr val="800080"/>
                </a:solidFill>
              </a:rPr>
              <a:t>**head)</a:t>
            </a:r>
            <a:endParaRPr sz="2400"/>
          </a:p>
        </p:txBody>
      </p:sp>
      <p:sp>
        <p:nvSpPr>
          <p:cNvPr id="5" name="object 5"/>
          <p:cNvSpPr txBox="1"/>
          <p:nvPr/>
        </p:nvSpPr>
        <p:spPr>
          <a:xfrm>
            <a:off x="7394329" y="5407876"/>
            <a:ext cx="4108432" cy="338479"/>
          </a:xfrm>
          <a:prstGeom prst="rect">
            <a:avLst/>
          </a:prstGeom>
        </p:spPr>
        <p:txBody>
          <a:bodyPr vert="horz" wrap="square" lIns="0" tIns="15166" rIns="0" bIns="0" rtlCol="0">
            <a:spAutoFit/>
          </a:bodyPr>
          <a:lstStyle/>
          <a:p>
            <a:pPr marL="15166">
              <a:spcBef>
                <a:spcPts val="119"/>
              </a:spcBef>
            </a:pPr>
            <a:r>
              <a:rPr sz="2100" b="1" dirty="0">
                <a:solidFill>
                  <a:srgbClr val="CC0000"/>
                </a:solidFill>
              </a:rPr>
              <a:t>/* Return the deleted node</a:t>
            </a:r>
            <a:r>
              <a:rPr sz="2100" b="1" spc="-143" dirty="0">
                <a:solidFill>
                  <a:srgbClr val="CC0000"/>
                </a:solidFill>
              </a:rPr>
              <a:t> </a:t>
            </a:r>
            <a:r>
              <a:rPr sz="2100" b="1" dirty="0">
                <a:solidFill>
                  <a:srgbClr val="CC0000"/>
                </a:solidFill>
              </a:rPr>
              <a:t>*/</a:t>
            </a:r>
            <a:endParaRPr sz="2100"/>
          </a:p>
        </p:txBody>
      </p:sp>
      <p:grpSp>
        <p:nvGrpSpPr>
          <p:cNvPr id="6" name="object 5"/>
          <p:cNvGrpSpPr>
            <a:grpSpLocks/>
          </p:cNvGrpSpPr>
          <p:nvPr/>
        </p:nvGrpSpPr>
        <p:grpSpPr bwMode="auto">
          <a:xfrm>
            <a:off x="0" y="0"/>
            <a:ext cx="12192000" cy="6858000"/>
            <a:chOff x="0" y="0"/>
            <a:chExt cx="16217900" cy="9118600"/>
          </a:xfrm>
        </p:grpSpPr>
        <p:sp>
          <p:nvSpPr>
            <p:cNvPr id="10"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1"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marL="1517" algn="ctr">
              <a:lnSpc>
                <a:spcPct val="100000"/>
              </a:lnSpc>
              <a:spcBef>
                <a:spcPts val="1176"/>
              </a:spcBef>
            </a:pPr>
            <a:r>
              <a:rPr sz="3800" spc="-6" dirty="0">
                <a:solidFill>
                  <a:srgbClr val="A50021"/>
                </a:solidFill>
                <a:latin typeface="Arial"/>
                <a:cs typeface="Arial"/>
              </a:rPr>
              <a:t>A </a:t>
            </a:r>
            <a:r>
              <a:rPr sz="3800" spc="-12" dirty="0">
                <a:solidFill>
                  <a:srgbClr val="A50021"/>
                </a:solidFill>
                <a:latin typeface="Arial"/>
                <a:cs typeface="Arial"/>
              </a:rPr>
              <a:t>First-in First-out </a:t>
            </a:r>
            <a:r>
              <a:rPr sz="3800" spc="-6" dirty="0">
                <a:solidFill>
                  <a:srgbClr val="A50021"/>
                </a:solidFill>
                <a:latin typeface="Arial"/>
                <a:cs typeface="Arial"/>
              </a:rPr>
              <a:t>(FIFO)</a:t>
            </a:r>
            <a:r>
              <a:rPr sz="3800" spc="6" dirty="0">
                <a:solidFill>
                  <a:srgbClr val="A50021"/>
                </a:solidFill>
                <a:latin typeface="Arial"/>
                <a:cs typeface="Arial"/>
              </a:rPr>
              <a:t> </a:t>
            </a:r>
            <a:r>
              <a:rPr sz="3800" spc="-12" dirty="0">
                <a:solidFill>
                  <a:srgbClr val="A50021"/>
                </a:solidFill>
                <a:latin typeface="Arial"/>
                <a:cs typeface="Arial"/>
              </a:rPr>
              <a:t>List</a:t>
            </a:r>
            <a:endParaRPr sz="3800">
              <a:latin typeface="Arial"/>
              <a:cs typeface="Arial"/>
            </a:endParaRPr>
          </a:p>
        </p:txBody>
      </p:sp>
      <p:sp>
        <p:nvSpPr>
          <p:cNvPr id="3" name="object 3"/>
          <p:cNvSpPr/>
          <p:nvPr/>
        </p:nvSpPr>
        <p:spPr>
          <a:xfrm>
            <a:off x="5077170" y="2128785"/>
            <a:ext cx="4788501" cy="1223732"/>
          </a:xfrm>
          <a:custGeom>
            <a:avLst/>
            <a:gdLst/>
            <a:ahLst/>
            <a:cxnLst/>
            <a:rect l="l" t="t" r="r" b="b"/>
            <a:pathLst>
              <a:path w="3581400" h="1219200">
                <a:moveTo>
                  <a:pt x="3581400" y="609599"/>
                </a:moveTo>
                <a:lnTo>
                  <a:pt x="3579612" y="561943"/>
                </a:lnTo>
                <a:lnTo>
                  <a:pt x="3574340" y="515292"/>
                </a:lnTo>
                <a:lnTo>
                  <a:pt x="3565713" y="469782"/>
                </a:lnTo>
                <a:lnTo>
                  <a:pt x="3553865" y="425550"/>
                </a:lnTo>
                <a:lnTo>
                  <a:pt x="3538928" y="382729"/>
                </a:lnTo>
                <a:lnTo>
                  <a:pt x="3521035" y="341455"/>
                </a:lnTo>
                <a:lnTo>
                  <a:pt x="3500317" y="301864"/>
                </a:lnTo>
                <a:lnTo>
                  <a:pt x="3476907" y="264091"/>
                </a:lnTo>
                <a:lnTo>
                  <a:pt x="3450938" y="228271"/>
                </a:lnTo>
                <a:lnTo>
                  <a:pt x="3422540" y="194539"/>
                </a:lnTo>
                <a:lnTo>
                  <a:pt x="3391848" y="163030"/>
                </a:lnTo>
                <a:lnTo>
                  <a:pt x="3358993" y="133880"/>
                </a:lnTo>
                <a:lnTo>
                  <a:pt x="3324108" y="107225"/>
                </a:lnTo>
                <a:lnTo>
                  <a:pt x="3287324" y="83199"/>
                </a:lnTo>
                <a:lnTo>
                  <a:pt x="3248774" y="61937"/>
                </a:lnTo>
                <a:lnTo>
                  <a:pt x="3208591" y="43575"/>
                </a:lnTo>
                <a:lnTo>
                  <a:pt x="3166906" y="28249"/>
                </a:lnTo>
                <a:lnTo>
                  <a:pt x="3123853" y="16093"/>
                </a:lnTo>
                <a:lnTo>
                  <a:pt x="3079563" y="7242"/>
                </a:lnTo>
                <a:lnTo>
                  <a:pt x="3034168" y="1833"/>
                </a:lnTo>
                <a:lnTo>
                  <a:pt x="2987802" y="0"/>
                </a:lnTo>
                <a:lnTo>
                  <a:pt x="593598" y="0"/>
                </a:lnTo>
                <a:lnTo>
                  <a:pt x="547231" y="1833"/>
                </a:lnTo>
                <a:lnTo>
                  <a:pt x="501836" y="7242"/>
                </a:lnTo>
                <a:lnTo>
                  <a:pt x="457546" y="16093"/>
                </a:lnTo>
                <a:lnTo>
                  <a:pt x="414493" y="28249"/>
                </a:lnTo>
                <a:lnTo>
                  <a:pt x="372808" y="43575"/>
                </a:lnTo>
                <a:lnTo>
                  <a:pt x="332625" y="61937"/>
                </a:lnTo>
                <a:lnTo>
                  <a:pt x="294075" y="83199"/>
                </a:lnTo>
                <a:lnTo>
                  <a:pt x="257291" y="107225"/>
                </a:lnTo>
                <a:lnTo>
                  <a:pt x="222406" y="133880"/>
                </a:lnTo>
                <a:lnTo>
                  <a:pt x="189551" y="163030"/>
                </a:lnTo>
                <a:lnTo>
                  <a:pt x="158859" y="194539"/>
                </a:lnTo>
                <a:lnTo>
                  <a:pt x="130461" y="228271"/>
                </a:lnTo>
                <a:lnTo>
                  <a:pt x="104492" y="264091"/>
                </a:lnTo>
                <a:lnTo>
                  <a:pt x="81082" y="301864"/>
                </a:lnTo>
                <a:lnTo>
                  <a:pt x="60364" y="341455"/>
                </a:lnTo>
                <a:lnTo>
                  <a:pt x="42471" y="382729"/>
                </a:lnTo>
                <a:lnTo>
                  <a:pt x="27534" y="425550"/>
                </a:lnTo>
                <a:lnTo>
                  <a:pt x="15686" y="469782"/>
                </a:lnTo>
                <a:lnTo>
                  <a:pt x="7059" y="515292"/>
                </a:lnTo>
                <a:lnTo>
                  <a:pt x="1787" y="561943"/>
                </a:lnTo>
                <a:lnTo>
                  <a:pt x="0" y="609599"/>
                </a:lnTo>
                <a:lnTo>
                  <a:pt x="1787" y="657256"/>
                </a:lnTo>
                <a:lnTo>
                  <a:pt x="7059" y="703907"/>
                </a:lnTo>
                <a:lnTo>
                  <a:pt x="15686" y="749417"/>
                </a:lnTo>
                <a:lnTo>
                  <a:pt x="27534" y="793649"/>
                </a:lnTo>
                <a:lnTo>
                  <a:pt x="42471" y="836470"/>
                </a:lnTo>
                <a:lnTo>
                  <a:pt x="60364" y="877744"/>
                </a:lnTo>
                <a:lnTo>
                  <a:pt x="81082" y="917335"/>
                </a:lnTo>
                <a:lnTo>
                  <a:pt x="104492" y="955108"/>
                </a:lnTo>
                <a:lnTo>
                  <a:pt x="130461" y="990928"/>
                </a:lnTo>
                <a:lnTo>
                  <a:pt x="158859" y="1024660"/>
                </a:lnTo>
                <a:lnTo>
                  <a:pt x="189551" y="1056169"/>
                </a:lnTo>
                <a:lnTo>
                  <a:pt x="222406" y="1085319"/>
                </a:lnTo>
                <a:lnTo>
                  <a:pt x="257291" y="1111974"/>
                </a:lnTo>
                <a:lnTo>
                  <a:pt x="294075" y="1136000"/>
                </a:lnTo>
                <a:lnTo>
                  <a:pt x="332625" y="1157262"/>
                </a:lnTo>
                <a:lnTo>
                  <a:pt x="372808" y="1175624"/>
                </a:lnTo>
                <a:lnTo>
                  <a:pt x="414493" y="1190950"/>
                </a:lnTo>
                <a:lnTo>
                  <a:pt x="457546" y="1203106"/>
                </a:lnTo>
                <a:lnTo>
                  <a:pt x="501836" y="1211957"/>
                </a:lnTo>
                <a:lnTo>
                  <a:pt x="547231" y="1217366"/>
                </a:lnTo>
                <a:lnTo>
                  <a:pt x="593598" y="1219200"/>
                </a:lnTo>
                <a:lnTo>
                  <a:pt x="2987802" y="1219199"/>
                </a:lnTo>
                <a:lnTo>
                  <a:pt x="3034168" y="1217366"/>
                </a:lnTo>
                <a:lnTo>
                  <a:pt x="3079563" y="1211957"/>
                </a:lnTo>
                <a:lnTo>
                  <a:pt x="3123853" y="1203106"/>
                </a:lnTo>
                <a:lnTo>
                  <a:pt x="3166906" y="1190950"/>
                </a:lnTo>
                <a:lnTo>
                  <a:pt x="3208591" y="1175624"/>
                </a:lnTo>
                <a:lnTo>
                  <a:pt x="3248774" y="1157262"/>
                </a:lnTo>
                <a:lnTo>
                  <a:pt x="3287324" y="1136000"/>
                </a:lnTo>
                <a:lnTo>
                  <a:pt x="3324108" y="1111974"/>
                </a:lnTo>
                <a:lnTo>
                  <a:pt x="3358993" y="1085319"/>
                </a:lnTo>
                <a:lnTo>
                  <a:pt x="3391848" y="1056169"/>
                </a:lnTo>
                <a:lnTo>
                  <a:pt x="3422540" y="1024660"/>
                </a:lnTo>
                <a:lnTo>
                  <a:pt x="3450938" y="990928"/>
                </a:lnTo>
                <a:lnTo>
                  <a:pt x="3476907" y="955108"/>
                </a:lnTo>
                <a:lnTo>
                  <a:pt x="3500317" y="917335"/>
                </a:lnTo>
                <a:lnTo>
                  <a:pt x="3521035" y="877744"/>
                </a:lnTo>
                <a:lnTo>
                  <a:pt x="3538928" y="836470"/>
                </a:lnTo>
                <a:lnTo>
                  <a:pt x="3553865" y="793649"/>
                </a:lnTo>
                <a:lnTo>
                  <a:pt x="3565713" y="749417"/>
                </a:lnTo>
                <a:lnTo>
                  <a:pt x="3574340" y="703907"/>
                </a:lnTo>
                <a:lnTo>
                  <a:pt x="3579612" y="657256"/>
                </a:lnTo>
                <a:lnTo>
                  <a:pt x="3581400" y="609599"/>
                </a:lnTo>
                <a:close/>
              </a:path>
            </a:pathLst>
          </a:custGeom>
          <a:solidFill>
            <a:srgbClr val="CCFFFF"/>
          </a:solidFill>
        </p:spPr>
        <p:txBody>
          <a:bodyPr wrap="square" lIns="0" tIns="0" rIns="0" bIns="0" rtlCol="0"/>
          <a:lstStyle/>
          <a:p>
            <a:endParaRPr/>
          </a:p>
        </p:txBody>
      </p:sp>
      <p:sp>
        <p:nvSpPr>
          <p:cNvPr id="4" name="object 4"/>
          <p:cNvSpPr/>
          <p:nvPr/>
        </p:nvSpPr>
        <p:spPr>
          <a:xfrm>
            <a:off x="5077170" y="2128785"/>
            <a:ext cx="4788501" cy="1223732"/>
          </a:xfrm>
          <a:custGeom>
            <a:avLst/>
            <a:gdLst/>
            <a:ahLst/>
            <a:cxnLst/>
            <a:rect l="l" t="t" r="r" b="b"/>
            <a:pathLst>
              <a:path w="3581400" h="1219200">
                <a:moveTo>
                  <a:pt x="0" y="609599"/>
                </a:moveTo>
                <a:lnTo>
                  <a:pt x="1787" y="561943"/>
                </a:lnTo>
                <a:lnTo>
                  <a:pt x="7059" y="515292"/>
                </a:lnTo>
                <a:lnTo>
                  <a:pt x="15686" y="469782"/>
                </a:lnTo>
                <a:lnTo>
                  <a:pt x="27534" y="425550"/>
                </a:lnTo>
                <a:lnTo>
                  <a:pt x="42471" y="382729"/>
                </a:lnTo>
                <a:lnTo>
                  <a:pt x="60364" y="341455"/>
                </a:lnTo>
                <a:lnTo>
                  <a:pt x="81082" y="301864"/>
                </a:lnTo>
                <a:lnTo>
                  <a:pt x="104492" y="264091"/>
                </a:lnTo>
                <a:lnTo>
                  <a:pt x="130461" y="228271"/>
                </a:lnTo>
                <a:lnTo>
                  <a:pt x="158859" y="194539"/>
                </a:lnTo>
                <a:lnTo>
                  <a:pt x="189551" y="163030"/>
                </a:lnTo>
                <a:lnTo>
                  <a:pt x="222406" y="133880"/>
                </a:lnTo>
                <a:lnTo>
                  <a:pt x="257291" y="107225"/>
                </a:lnTo>
                <a:lnTo>
                  <a:pt x="294075" y="83199"/>
                </a:lnTo>
                <a:lnTo>
                  <a:pt x="332625" y="61937"/>
                </a:lnTo>
                <a:lnTo>
                  <a:pt x="372808" y="43575"/>
                </a:lnTo>
                <a:lnTo>
                  <a:pt x="414493" y="28249"/>
                </a:lnTo>
                <a:lnTo>
                  <a:pt x="457546" y="16093"/>
                </a:lnTo>
                <a:lnTo>
                  <a:pt x="501836" y="7242"/>
                </a:lnTo>
                <a:lnTo>
                  <a:pt x="547231" y="1833"/>
                </a:lnTo>
                <a:lnTo>
                  <a:pt x="593598" y="0"/>
                </a:lnTo>
                <a:lnTo>
                  <a:pt x="2987802" y="0"/>
                </a:lnTo>
                <a:lnTo>
                  <a:pt x="3034168" y="1833"/>
                </a:lnTo>
                <a:lnTo>
                  <a:pt x="3079563" y="7242"/>
                </a:lnTo>
                <a:lnTo>
                  <a:pt x="3123853" y="16093"/>
                </a:lnTo>
                <a:lnTo>
                  <a:pt x="3166906" y="28249"/>
                </a:lnTo>
                <a:lnTo>
                  <a:pt x="3208591" y="43575"/>
                </a:lnTo>
                <a:lnTo>
                  <a:pt x="3248774" y="61937"/>
                </a:lnTo>
                <a:lnTo>
                  <a:pt x="3287324" y="83199"/>
                </a:lnTo>
                <a:lnTo>
                  <a:pt x="3324108" y="107225"/>
                </a:lnTo>
                <a:lnTo>
                  <a:pt x="3358993" y="133880"/>
                </a:lnTo>
                <a:lnTo>
                  <a:pt x="3391848" y="163030"/>
                </a:lnTo>
                <a:lnTo>
                  <a:pt x="3422540" y="194539"/>
                </a:lnTo>
                <a:lnTo>
                  <a:pt x="3450938" y="228271"/>
                </a:lnTo>
                <a:lnTo>
                  <a:pt x="3476907" y="264091"/>
                </a:lnTo>
                <a:lnTo>
                  <a:pt x="3500317" y="301864"/>
                </a:lnTo>
                <a:lnTo>
                  <a:pt x="3521035" y="341455"/>
                </a:lnTo>
                <a:lnTo>
                  <a:pt x="3538928" y="382729"/>
                </a:lnTo>
                <a:lnTo>
                  <a:pt x="3553865" y="425550"/>
                </a:lnTo>
                <a:lnTo>
                  <a:pt x="3565713" y="469782"/>
                </a:lnTo>
                <a:lnTo>
                  <a:pt x="3574340" y="515292"/>
                </a:lnTo>
                <a:lnTo>
                  <a:pt x="3579612" y="561943"/>
                </a:lnTo>
                <a:lnTo>
                  <a:pt x="3581400" y="609599"/>
                </a:lnTo>
                <a:lnTo>
                  <a:pt x="3579612" y="657256"/>
                </a:lnTo>
                <a:lnTo>
                  <a:pt x="3574340" y="703907"/>
                </a:lnTo>
                <a:lnTo>
                  <a:pt x="3565713" y="749417"/>
                </a:lnTo>
                <a:lnTo>
                  <a:pt x="3553865" y="793649"/>
                </a:lnTo>
                <a:lnTo>
                  <a:pt x="3538928" y="836470"/>
                </a:lnTo>
                <a:lnTo>
                  <a:pt x="3521035" y="877744"/>
                </a:lnTo>
                <a:lnTo>
                  <a:pt x="3500317" y="917335"/>
                </a:lnTo>
                <a:lnTo>
                  <a:pt x="3476907" y="955108"/>
                </a:lnTo>
                <a:lnTo>
                  <a:pt x="3450938" y="990928"/>
                </a:lnTo>
                <a:lnTo>
                  <a:pt x="3422540" y="1024660"/>
                </a:lnTo>
                <a:lnTo>
                  <a:pt x="3391848" y="1056169"/>
                </a:lnTo>
                <a:lnTo>
                  <a:pt x="3358993" y="1085319"/>
                </a:lnTo>
                <a:lnTo>
                  <a:pt x="3324108" y="1111974"/>
                </a:lnTo>
                <a:lnTo>
                  <a:pt x="3287324" y="1136000"/>
                </a:lnTo>
                <a:lnTo>
                  <a:pt x="3248774" y="1157262"/>
                </a:lnTo>
                <a:lnTo>
                  <a:pt x="3208591" y="1175624"/>
                </a:lnTo>
                <a:lnTo>
                  <a:pt x="3166906" y="1190950"/>
                </a:lnTo>
                <a:lnTo>
                  <a:pt x="3123853" y="1203106"/>
                </a:lnTo>
                <a:lnTo>
                  <a:pt x="3079563" y="1211957"/>
                </a:lnTo>
                <a:lnTo>
                  <a:pt x="3034168" y="1217366"/>
                </a:lnTo>
                <a:lnTo>
                  <a:pt x="2987802" y="1219199"/>
                </a:lnTo>
                <a:lnTo>
                  <a:pt x="593598" y="1219200"/>
                </a:lnTo>
                <a:lnTo>
                  <a:pt x="547231" y="1217366"/>
                </a:lnTo>
                <a:lnTo>
                  <a:pt x="501836" y="1211957"/>
                </a:lnTo>
                <a:lnTo>
                  <a:pt x="457546" y="1203106"/>
                </a:lnTo>
                <a:lnTo>
                  <a:pt x="414493" y="1190950"/>
                </a:lnTo>
                <a:lnTo>
                  <a:pt x="372808" y="1175624"/>
                </a:lnTo>
                <a:lnTo>
                  <a:pt x="332625" y="1157262"/>
                </a:lnTo>
                <a:lnTo>
                  <a:pt x="294075" y="1136000"/>
                </a:lnTo>
                <a:lnTo>
                  <a:pt x="257291" y="1111974"/>
                </a:lnTo>
                <a:lnTo>
                  <a:pt x="222406" y="1085319"/>
                </a:lnTo>
                <a:lnTo>
                  <a:pt x="189551" y="1056169"/>
                </a:lnTo>
                <a:lnTo>
                  <a:pt x="158859" y="1024660"/>
                </a:lnTo>
                <a:lnTo>
                  <a:pt x="130461" y="990928"/>
                </a:lnTo>
                <a:lnTo>
                  <a:pt x="104492" y="955108"/>
                </a:lnTo>
                <a:lnTo>
                  <a:pt x="81082" y="917335"/>
                </a:lnTo>
                <a:lnTo>
                  <a:pt x="60364" y="877744"/>
                </a:lnTo>
                <a:lnTo>
                  <a:pt x="42471" y="836470"/>
                </a:lnTo>
                <a:lnTo>
                  <a:pt x="27534" y="793649"/>
                </a:lnTo>
                <a:lnTo>
                  <a:pt x="15686" y="749417"/>
                </a:lnTo>
                <a:lnTo>
                  <a:pt x="7059" y="703907"/>
                </a:lnTo>
                <a:lnTo>
                  <a:pt x="1787" y="657256"/>
                </a:lnTo>
                <a:lnTo>
                  <a:pt x="0" y="609599"/>
                </a:lnTo>
                <a:close/>
              </a:path>
            </a:pathLst>
          </a:custGeom>
          <a:ln w="38100">
            <a:solidFill>
              <a:srgbClr val="CC0000"/>
            </a:solidFill>
          </a:ln>
        </p:spPr>
        <p:txBody>
          <a:bodyPr wrap="square" lIns="0" tIns="0" rIns="0" bIns="0" rtlCol="0"/>
          <a:lstStyle/>
          <a:p>
            <a:endParaRPr/>
          </a:p>
        </p:txBody>
      </p:sp>
      <p:sp>
        <p:nvSpPr>
          <p:cNvPr id="5" name="object 5"/>
          <p:cNvSpPr/>
          <p:nvPr/>
        </p:nvSpPr>
        <p:spPr>
          <a:xfrm>
            <a:off x="5870838" y="2128785"/>
            <a:ext cx="793838" cy="1223732"/>
          </a:xfrm>
          <a:custGeom>
            <a:avLst/>
            <a:gdLst/>
            <a:ahLst/>
            <a:cxnLst/>
            <a:rect l="l" t="t" r="r" b="b"/>
            <a:pathLst>
              <a:path w="593725" h="1219200">
                <a:moveTo>
                  <a:pt x="0" y="0"/>
                </a:moveTo>
                <a:lnTo>
                  <a:pt x="46465" y="1833"/>
                </a:lnTo>
                <a:lnTo>
                  <a:pt x="91939" y="7242"/>
                </a:lnTo>
                <a:lnTo>
                  <a:pt x="136291" y="16093"/>
                </a:lnTo>
                <a:lnTo>
                  <a:pt x="179390" y="28249"/>
                </a:lnTo>
                <a:lnTo>
                  <a:pt x="221105" y="43575"/>
                </a:lnTo>
                <a:lnTo>
                  <a:pt x="261306" y="61937"/>
                </a:lnTo>
                <a:lnTo>
                  <a:pt x="299861" y="83199"/>
                </a:lnTo>
                <a:lnTo>
                  <a:pt x="336639" y="107225"/>
                </a:lnTo>
                <a:lnTo>
                  <a:pt x="371511" y="133880"/>
                </a:lnTo>
                <a:lnTo>
                  <a:pt x="404345" y="163030"/>
                </a:lnTo>
                <a:lnTo>
                  <a:pt x="435010" y="194539"/>
                </a:lnTo>
                <a:lnTo>
                  <a:pt x="463375" y="228271"/>
                </a:lnTo>
                <a:lnTo>
                  <a:pt x="489311" y="264091"/>
                </a:lnTo>
                <a:lnTo>
                  <a:pt x="512684" y="301864"/>
                </a:lnTo>
                <a:lnTo>
                  <a:pt x="533366" y="341455"/>
                </a:lnTo>
                <a:lnTo>
                  <a:pt x="551225" y="382729"/>
                </a:lnTo>
                <a:lnTo>
                  <a:pt x="566130" y="425550"/>
                </a:lnTo>
                <a:lnTo>
                  <a:pt x="577951" y="469782"/>
                </a:lnTo>
                <a:lnTo>
                  <a:pt x="586556" y="515292"/>
                </a:lnTo>
                <a:lnTo>
                  <a:pt x="591815" y="561943"/>
                </a:lnTo>
                <a:lnTo>
                  <a:pt x="593598" y="609599"/>
                </a:lnTo>
                <a:lnTo>
                  <a:pt x="591815" y="657256"/>
                </a:lnTo>
                <a:lnTo>
                  <a:pt x="586556" y="703907"/>
                </a:lnTo>
                <a:lnTo>
                  <a:pt x="577951" y="749417"/>
                </a:lnTo>
                <a:lnTo>
                  <a:pt x="566130" y="793649"/>
                </a:lnTo>
                <a:lnTo>
                  <a:pt x="551225" y="836470"/>
                </a:lnTo>
                <a:lnTo>
                  <a:pt x="533366" y="877744"/>
                </a:lnTo>
                <a:lnTo>
                  <a:pt x="512684" y="917335"/>
                </a:lnTo>
                <a:lnTo>
                  <a:pt x="489311" y="955108"/>
                </a:lnTo>
                <a:lnTo>
                  <a:pt x="463375" y="990928"/>
                </a:lnTo>
                <a:lnTo>
                  <a:pt x="435010" y="1024660"/>
                </a:lnTo>
                <a:lnTo>
                  <a:pt x="404345" y="1056169"/>
                </a:lnTo>
                <a:lnTo>
                  <a:pt x="371511" y="1085319"/>
                </a:lnTo>
                <a:lnTo>
                  <a:pt x="336639" y="1111974"/>
                </a:lnTo>
                <a:lnTo>
                  <a:pt x="299861" y="1136000"/>
                </a:lnTo>
                <a:lnTo>
                  <a:pt x="261306" y="1157262"/>
                </a:lnTo>
                <a:lnTo>
                  <a:pt x="221105" y="1175624"/>
                </a:lnTo>
                <a:lnTo>
                  <a:pt x="179390" y="1190950"/>
                </a:lnTo>
                <a:lnTo>
                  <a:pt x="136291" y="1203106"/>
                </a:lnTo>
                <a:lnTo>
                  <a:pt x="91939" y="1211957"/>
                </a:lnTo>
                <a:lnTo>
                  <a:pt x="46465" y="1217366"/>
                </a:lnTo>
                <a:lnTo>
                  <a:pt x="0" y="1219200"/>
                </a:lnTo>
              </a:path>
            </a:pathLst>
          </a:custGeom>
          <a:ln w="38099">
            <a:solidFill>
              <a:srgbClr val="CC0000"/>
            </a:solidFill>
          </a:ln>
        </p:spPr>
        <p:txBody>
          <a:bodyPr wrap="square" lIns="0" tIns="0" rIns="0" bIns="0" rtlCol="0"/>
          <a:lstStyle/>
          <a:p>
            <a:endParaRPr/>
          </a:p>
        </p:txBody>
      </p:sp>
      <p:sp>
        <p:nvSpPr>
          <p:cNvPr id="6" name="object 6"/>
          <p:cNvSpPr/>
          <p:nvPr/>
        </p:nvSpPr>
        <p:spPr>
          <a:xfrm>
            <a:off x="2122563" y="2205268"/>
            <a:ext cx="2750841" cy="229450"/>
          </a:xfrm>
          <a:custGeom>
            <a:avLst/>
            <a:gdLst/>
            <a:ahLst/>
            <a:cxnLst/>
            <a:rect l="l" t="t" r="r" b="b"/>
            <a:pathLst>
              <a:path w="2057400" h="228600">
                <a:moveTo>
                  <a:pt x="1543050" y="171449"/>
                </a:moveTo>
                <a:lnTo>
                  <a:pt x="1543050" y="57149"/>
                </a:lnTo>
                <a:lnTo>
                  <a:pt x="0" y="57150"/>
                </a:lnTo>
                <a:lnTo>
                  <a:pt x="0" y="171450"/>
                </a:lnTo>
                <a:lnTo>
                  <a:pt x="1543050" y="171449"/>
                </a:lnTo>
                <a:close/>
              </a:path>
              <a:path w="2057400" h="228600">
                <a:moveTo>
                  <a:pt x="2057400" y="114299"/>
                </a:moveTo>
                <a:lnTo>
                  <a:pt x="1543050" y="0"/>
                </a:lnTo>
                <a:lnTo>
                  <a:pt x="1543050" y="228599"/>
                </a:lnTo>
                <a:lnTo>
                  <a:pt x="2057400" y="114299"/>
                </a:lnTo>
                <a:close/>
              </a:path>
            </a:pathLst>
          </a:custGeom>
          <a:solidFill>
            <a:srgbClr val="336500"/>
          </a:solidFill>
        </p:spPr>
        <p:txBody>
          <a:bodyPr wrap="square" lIns="0" tIns="0" rIns="0" bIns="0" rtlCol="0"/>
          <a:lstStyle/>
          <a:p>
            <a:endParaRPr/>
          </a:p>
        </p:txBody>
      </p:sp>
      <p:sp>
        <p:nvSpPr>
          <p:cNvPr id="7" name="object 7"/>
          <p:cNvSpPr/>
          <p:nvPr/>
        </p:nvSpPr>
        <p:spPr>
          <a:xfrm>
            <a:off x="2122563" y="2205268"/>
            <a:ext cx="2750841" cy="229450"/>
          </a:xfrm>
          <a:custGeom>
            <a:avLst/>
            <a:gdLst/>
            <a:ahLst/>
            <a:cxnLst/>
            <a:rect l="l" t="t" r="r" b="b"/>
            <a:pathLst>
              <a:path w="2057400" h="228600">
                <a:moveTo>
                  <a:pt x="1543050" y="0"/>
                </a:moveTo>
                <a:lnTo>
                  <a:pt x="1543050" y="57149"/>
                </a:lnTo>
                <a:lnTo>
                  <a:pt x="0" y="57150"/>
                </a:lnTo>
                <a:lnTo>
                  <a:pt x="0" y="171450"/>
                </a:lnTo>
                <a:lnTo>
                  <a:pt x="1543050" y="171449"/>
                </a:lnTo>
                <a:lnTo>
                  <a:pt x="1543050" y="228599"/>
                </a:lnTo>
                <a:lnTo>
                  <a:pt x="2057400" y="114299"/>
                </a:lnTo>
                <a:lnTo>
                  <a:pt x="1543050" y="0"/>
                </a:lnTo>
                <a:close/>
              </a:path>
            </a:pathLst>
          </a:custGeom>
          <a:ln w="38100">
            <a:solidFill>
              <a:srgbClr val="000000"/>
            </a:solidFill>
          </a:ln>
        </p:spPr>
        <p:txBody>
          <a:bodyPr wrap="square" lIns="0" tIns="0" rIns="0" bIns="0" rtlCol="0"/>
          <a:lstStyle/>
          <a:p>
            <a:endParaRPr/>
          </a:p>
        </p:txBody>
      </p:sp>
      <p:sp>
        <p:nvSpPr>
          <p:cNvPr id="8" name="object 8"/>
          <p:cNvSpPr/>
          <p:nvPr/>
        </p:nvSpPr>
        <p:spPr>
          <a:xfrm>
            <a:off x="10069437" y="2128784"/>
            <a:ext cx="1222596" cy="229450"/>
          </a:xfrm>
          <a:custGeom>
            <a:avLst/>
            <a:gdLst/>
            <a:ahLst/>
            <a:cxnLst/>
            <a:rect l="l" t="t" r="r" b="b"/>
            <a:pathLst>
              <a:path w="914400" h="228600">
                <a:moveTo>
                  <a:pt x="685800" y="171449"/>
                </a:moveTo>
                <a:lnTo>
                  <a:pt x="685800" y="57149"/>
                </a:lnTo>
                <a:lnTo>
                  <a:pt x="0" y="57149"/>
                </a:lnTo>
                <a:lnTo>
                  <a:pt x="0" y="171449"/>
                </a:lnTo>
                <a:lnTo>
                  <a:pt x="685800" y="171449"/>
                </a:lnTo>
                <a:close/>
              </a:path>
              <a:path w="914400" h="228600">
                <a:moveTo>
                  <a:pt x="914400" y="114299"/>
                </a:moveTo>
                <a:lnTo>
                  <a:pt x="685800" y="0"/>
                </a:lnTo>
                <a:lnTo>
                  <a:pt x="685800" y="228599"/>
                </a:lnTo>
                <a:lnTo>
                  <a:pt x="914400" y="114299"/>
                </a:lnTo>
                <a:close/>
              </a:path>
            </a:pathLst>
          </a:custGeom>
          <a:solidFill>
            <a:srgbClr val="000080"/>
          </a:solidFill>
        </p:spPr>
        <p:txBody>
          <a:bodyPr wrap="square" lIns="0" tIns="0" rIns="0" bIns="0" rtlCol="0"/>
          <a:lstStyle/>
          <a:p>
            <a:endParaRPr/>
          </a:p>
        </p:txBody>
      </p:sp>
      <p:sp>
        <p:nvSpPr>
          <p:cNvPr id="9" name="object 9"/>
          <p:cNvSpPr/>
          <p:nvPr/>
        </p:nvSpPr>
        <p:spPr>
          <a:xfrm>
            <a:off x="10069437" y="2128784"/>
            <a:ext cx="1222596" cy="229450"/>
          </a:xfrm>
          <a:custGeom>
            <a:avLst/>
            <a:gdLst/>
            <a:ahLst/>
            <a:cxnLst/>
            <a:rect l="l" t="t" r="r" b="b"/>
            <a:pathLst>
              <a:path w="914400" h="228600">
                <a:moveTo>
                  <a:pt x="685800" y="0"/>
                </a:moveTo>
                <a:lnTo>
                  <a:pt x="685800" y="57149"/>
                </a:lnTo>
                <a:lnTo>
                  <a:pt x="0" y="57149"/>
                </a:lnTo>
                <a:lnTo>
                  <a:pt x="0" y="171449"/>
                </a:lnTo>
                <a:lnTo>
                  <a:pt x="685800" y="171449"/>
                </a:lnTo>
                <a:lnTo>
                  <a:pt x="685800" y="228599"/>
                </a:lnTo>
                <a:lnTo>
                  <a:pt x="914400" y="114299"/>
                </a:lnTo>
                <a:lnTo>
                  <a:pt x="685800" y="0"/>
                </a:lnTo>
                <a:close/>
              </a:path>
            </a:pathLst>
          </a:custGeom>
          <a:ln w="38100">
            <a:solidFill>
              <a:srgbClr val="336500"/>
            </a:solidFill>
          </a:ln>
        </p:spPr>
        <p:txBody>
          <a:bodyPr wrap="square" lIns="0" tIns="0" rIns="0" bIns="0" rtlCol="0"/>
          <a:lstStyle/>
          <a:p>
            <a:endParaRPr/>
          </a:p>
        </p:txBody>
      </p:sp>
      <p:sp>
        <p:nvSpPr>
          <p:cNvPr id="10" name="object 10"/>
          <p:cNvSpPr txBox="1"/>
          <p:nvPr/>
        </p:nvSpPr>
        <p:spPr>
          <a:xfrm>
            <a:off x="4511040" y="4523731"/>
            <a:ext cx="4085509" cy="461590"/>
          </a:xfrm>
          <a:prstGeom prst="rect">
            <a:avLst/>
          </a:prstGeom>
        </p:spPr>
        <p:txBody>
          <a:bodyPr vert="horz" wrap="square" lIns="0" tIns="15166" rIns="0" bIns="0" rtlCol="0">
            <a:spAutoFit/>
          </a:bodyPr>
          <a:lstStyle/>
          <a:p>
            <a:pPr marL="15166">
              <a:spcBef>
                <a:spcPts val="119"/>
              </a:spcBef>
            </a:pPr>
            <a:r>
              <a:rPr sz="2900" b="1" spc="-6" dirty="0">
                <a:solidFill>
                  <a:srgbClr val="FF0000"/>
                </a:solidFill>
              </a:rPr>
              <a:t>Also called a</a:t>
            </a:r>
            <a:r>
              <a:rPr sz="2900" b="1" spc="-102" dirty="0">
                <a:solidFill>
                  <a:srgbClr val="FF0000"/>
                </a:solidFill>
              </a:rPr>
              <a:t> </a:t>
            </a:r>
            <a:r>
              <a:rPr sz="2900" b="1" spc="-6" dirty="0">
                <a:solidFill>
                  <a:srgbClr val="FF0000"/>
                </a:solidFill>
              </a:rPr>
              <a:t>QUEUE</a:t>
            </a:r>
            <a:endParaRPr sz="2900"/>
          </a:p>
        </p:txBody>
      </p:sp>
      <p:sp>
        <p:nvSpPr>
          <p:cNvPr id="11" name="object 11"/>
          <p:cNvSpPr txBox="1"/>
          <p:nvPr/>
        </p:nvSpPr>
        <p:spPr>
          <a:xfrm>
            <a:off x="2981777" y="1845286"/>
            <a:ext cx="420267" cy="461590"/>
          </a:xfrm>
          <a:prstGeom prst="rect">
            <a:avLst/>
          </a:prstGeom>
        </p:spPr>
        <p:txBody>
          <a:bodyPr vert="horz" wrap="square" lIns="0" tIns="15166" rIns="0" bIns="0" rtlCol="0">
            <a:spAutoFit/>
          </a:bodyPr>
          <a:lstStyle/>
          <a:p>
            <a:pPr marL="15166">
              <a:spcBef>
                <a:spcPts val="119"/>
              </a:spcBef>
            </a:pPr>
            <a:r>
              <a:rPr sz="2900" b="1" spc="-6" dirty="0">
                <a:solidFill>
                  <a:srgbClr val="FF0000"/>
                </a:solidFill>
                <a:latin typeface="Times New Roman"/>
                <a:cs typeface="Times New Roman"/>
              </a:rPr>
              <a:t>In</a:t>
            </a:r>
            <a:endParaRPr sz="2900">
              <a:latin typeface="Times New Roman"/>
              <a:cs typeface="Times New Roman"/>
            </a:endParaRPr>
          </a:p>
        </p:txBody>
      </p:sp>
      <p:sp>
        <p:nvSpPr>
          <p:cNvPr id="12" name="object 12"/>
          <p:cNvSpPr txBox="1"/>
          <p:nvPr/>
        </p:nvSpPr>
        <p:spPr>
          <a:xfrm>
            <a:off x="10171660" y="1692320"/>
            <a:ext cx="713181" cy="461590"/>
          </a:xfrm>
          <a:prstGeom prst="rect">
            <a:avLst/>
          </a:prstGeom>
        </p:spPr>
        <p:txBody>
          <a:bodyPr vert="horz" wrap="square" lIns="0" tIns="15166" rIns="0" bIns="0" rtlCol="0">
            <a:spAutoFit/>
          </a:bodyPr>
          <a:lstStyle/>
          <a:p>
            <a:pPr marL="15166">
              <a:spcBef>
                <a:spcPts val="119"/>
              </a:spcBef>
            </a:pPr>
            <a:r>
              <a:rPr sz="2900" b="1" spc="-12" dirty="0">
                <a:solidFill>
                  <a:srgbClr val="FF0000"/>
                </a:solidFill>
                <a:latin typeface="Times New Roman"/>
                <a:cs typeface="Times New Roman"/>
              </a:rPr>
              <a:t>Out</a:t>
            </a:r>
            <a:endParaRPr sz="2900">
              <a:latin typeface="Times New Roman"/>
              <a:cs typeface="Times New Roman"/>
            </a:endParaRPr>
          </a:p>
        </p:txBody>
      </p:sp>
      <p:sp>
        <p:nvSpPr>
          <p:cNvPr id="13" name="object 13"/>
          <p:cNvSpPr/>
          <p:nvPr/>
        </p:nvSpPr>
        <p:spPr>
          <a:xfrm>
            <a:off x="4160223" y="2664167"/>
            <a:ext cx="611298" cy="458900"/>
          </a:xfrm>
          <a:custGeom>
            <a:avLst/>
            <a:gdLst/>
            <a:ahLst/>
            <a:cxnLst/>
            <a:rect l="l" t="t" r="r" b="b"/>
            <a:pathLst>
              <a:path w="457200" h="457200">
                <a:moveTo>
                  <a:pt x="457200" y="228600"/>
                </a:moveTo>
                <a:lnTo>
                  <a:pt x="452565" y="182460"/>
                </a:lnTo>
                <a:lnTo>
                  <a:pt x="439269" y="139517"/>
                </a:lnTo>
                <a:lnTo>
                  <a:pt x="418221" y="100682"/>
                </a:lnTo>
                <a:lnTo>
                  <a:pt x="390334" y="66865"/>
                </a:lnTo>
                <a:lnTo>
                  <a:pt x="356517" y="38978"/>
                </a:lnTo>
                <a:lnTo>
                  <a:pt x="317682" y="17930"/>
                </a:lnTo>
                <a:lnTo>
                  <a:pt x="274739" y="4634"/>
                </a:lnTo>
                <a:lnTo>
                  <a:pt x="228600" y="0"/>
                </a:lnTo>
                <a:lnTo>
                  <a:pt x="182460" y="4634"/>
                </a:lnTo>
                <a:lnTo>
                  <a:pt x="139517" y="17930"/>
                </a:lnTo>
                <a:lnTo>
                  <a:pt x="100682" y="38978"/>
                </a:lnTo>
                <a:lnTo>
                  <a:pt x="66865" y="66865"/>
                </a:lnTo>
                <a:lnTo>
                  <a:pt x="38978" y="100682"/>
                </a:lnTo>
                <a:lnTo>
                  <a:pt x="17930" y="139517"/>
                </a:lnTo>
                <a:lnTo>
                  <a:pt x="4634" y="182460"/>
                </a:lnTo>
                <a:lnTo>
                  <a:pt x="0" y="228600"/>
                </a:lnTo>
                <a:lnTo>
                  <a:pt x="4634" y="274739"/>
                </a:lnTo>
                <a:lnTo>
                  <a:pt x="17930" y="317682"/>
                </a:lnTo>
                <a:lnTo>
                  <a:pt x="38978" y="356517"/>
                </a:lnTo>
                <a:lnTo>
                  <a:pt x="66865" y="390334"/>
                </a:lnTo>
                <a:lnTo>
                  <a:pt x="100682" y="418221"/>
                </a:lnTo>
                <a:lnTo>
                  <a:pt x="139517" y="439269"/>
                </a:lnTo>
                <a:lnTo>
                  <a:pt x="182460" y="452565"/>
                </a:lnTo>
                <a:lnTo>
                  <a:pt x="228600" y="457200"/>
                </a:lnTo>
                <a:lnTo>
                  <a:pt x="274739" y="452565"/>
                </a:lnTo>
                <a:lnTo>
                  <a:pt x="317682" y="439269"/>
                </a:lnTo>
                <a:lnTo>
                  <a:pt x="356517" y="418221"/>
                </a:lnTo>
                <a:lnTo>
                  <a:pt x="390334" y="390334"/>
                </a:lnTo>
                <a:lnTo>
                  <a:pt x="418221" y="356517"/>
                </a:lnTo>
                <a:lnTo>
                  <a:pt x="439269" y="317682"/>
                </a:lnTo>
                <a:lnTo>
                  <a:pt x="452565" y="274739"/>
                </a:lnTo>
                <a:lnTo>
                  <a:pt x="457200" y="228600"/>
                </a:lnTo>
                <a:close/>
              </a:path>
            </a:pathLst>
          </a:custGeom>
          <a:solidFill>
            <a:srgbClr val="FFCC9A"/>
          </a:solidFill>
        </p:spPr>
        <p:txBody>
          <a:bodyPr wrap="square" lIns="0" tIns="0" rIns="0" bIns="0" rtlCol="0"/>
          <a:lstStyle/>
          <a:p>
            <a:endParaRPr/>
          </a:p>
        </p:txBody>
      </p:sp>
      <p:sp>
        <p:nvSpPr>
          <p:cNvPr id="14" name="object 14"/>
          <p:cNvSpPr/>
          <p:nvPr/>
        </p:nvSpPr>
        <p:spPr>
          <a:xfrm>
            <a:off x="4160223" y="2664167"/>
            <a:ext cx="611298" cy="458900"/>
          </a:xfrm>
          <a:custGeom>
            <a:avLst/>
            <a:gdLst/>
            <a:ahLst/>
            <a:cxnLst/>
            <a:rect l="l" t="t" r="r" b="b"/>
            <a:pathLst>
              <a:path w="457200" h="457200">
                <a:moveTo>
                  <a:pt x="228600" y="0"/>
                </a:moveTo>
                <a:lnTo>
                  <a:pt x="182460" y="4634"/>
                </a:lnTo>
                <a:lnTo>
                  <a:pt x="139517" y="17930"/>
                </a:lnTo>
                <a:lnTo>
                  <a:pt x="100682" y="38978"/>
                </a:lnTo>
                <a:lnTo>
                  <a:pt x="66865" y="66865"/>
                </a:lnTo>
                <a:lnTo>
                  <a:pt x="38978" y="100682"/>
                </a:lnTo>
                <a:lnTo>
                  <a:pt x="17930" y="139517"/>
                </a:lnTo>
                <a:lnTo>
                  <a:pt x="4634" y="182460"/>
                </a:lnTo>
                <a:lnTo>
                  <a:pt x="0" y="228600"/>
                </a:lnTo>
                <a:lnTo>
                  <a:pt x="4634" y="274739"/>
                </a:lnTo>
                <a:lnTo>
                  <a:pt x="17930" y="317682"/>
                </a:lnTo>
                <a:lnTo>
                  <a:pt x="38978" y="356517"/>
                </a:lnTo>
                <a:lnTo>
                  <a:pt x="66865" y="390334"/>
                </a:lnTo>
                <a:lnTo>
                  <a:pt x="100682" y="418221"/>
                </a:lnTo>
                <a:lnTo>
                  <a:pt x="139517" y="439269"/>
                </a:lnTo>
                <a:lnTo>
                  <a:pt x="182460" y="452565"/>
                </a:lnTo>
                <a:lnTo>
                  <a:pt x="228600" y="457200"/>
                </a:lnTo>
                <a:lnTo>
                  <a:pt x="274739" y="452565"/>
                </a:lnTo>
                <a:lnTo>
                  <a:pt x="317682" y="439269"/>
                </a:lnTo>
                <a:lnTo>
                  <a:pt x="356517" y="418221"/>
                </a:lnTo>
                <a:lnTo>
                  <a:pt x="390334" y="390334"/>
                </a:lnTo>
                <a:lnTo>
                  <a:pt x="418221" y="356517"/>
                </a:lnTo>
                <a:lnTo>
                  <a:pt x="439269" y="317682"/>
                </a:lnTo>
                <a:lnTo>
                  <a:pt x="452565" y="274739"/>
                </a:lnTo>
                <a:lnTo>
                  <a:pt x="457200" y="228600"/>
                </a:lnTo>
                <a:lnTo>
                  <a:pt x="452565" y="182460"/>
                </a:lnTo>
                <a:lnTo>
                  <a:pt x="439269" y="139517"/>
                </a:lnTo>
                <a:lnTo>
                  <a:pt x="418221" y="100682"/>
                </a:lnTo>
                <a:lnTo>
                  <a:pt x="390334" y="66865"/>
                </a:lnTo>
                <a:lnTo>
                  <a:pt x="356517" y="38978"/>
                </a:lnTo>
                <a:lnTo>
                  <a:pt x="317682" y="17930"/>
                </a:lnTo>
                <a:lnTo>
                  <a:pt x="274739" y="4634"/>
                </a:lnTo>
                <a:lnTo>
                  <a:pt x="228600" y="0"/>
                </a:lnTo>
                <a:close/>
              </a:path>
            </a:pathLst>
          </a:custGeom>
          <a:ln w="38100">
            <a:solidFill>
              <a:srgbClr val="65659A"/>
            </a:solidFill>
          </a:ln>
        </p:spPr>
        <p:txBody>
          <a:bodyPr wrap="square" lIns="0" tIns="0" rIns="0" bIns="0" rtlCol="0"/>
          <a:lstStyle/>
          <a:p>
            <a:endParaRPr/>
          </a:p>
        </p:txBody>
      </p:sp>
      <p:sp>
        <p:nvSpPr>
          <p:cNvPr id="15" name="object 15"/>
          <p:cNvSpPr/>
          <p:nvPr/>
        </p:nvSpPr>
        <p:spPr>
          <a:xfrm>
            <a:off x="4300821" y="2993811"/>
            <a:ext cx="330271" cy="42703"/>
          </a:xfrm>
          <a:custGeom>
            <a:avLst/>
            <a:gdLst/>
            <a:ahLst/>
            <a:cxnLst/>
            <a:rect l="l" t="t" r="r" b="b"/>
            <a:pathLst>
              <a:path w="247014" h="42544">
                <a:moveTo>
                  <a:pt x="0" y="0"/>
                </a:moveTo>
                <a:lnTo>
                  <a:pt x="41148" y="23495"/>
                </a:lnTo>
                <a:lnTo>
                  <a:pt x="82296" y="37592"/>
                </a:lnTo>
                <a:lnTo>
                  <a:pt x="123444" y="42291"/>
                </a:lnTo>
                <a:lnTo>
                  <a:pt x="164592" y="37592"/>
                </a:lnTo>
                <a:lnTo>
                  <a:pt x="205740" y="23495"/>
                </a:lnTo>
                <a:lnTo>
                  <a:pt x="246888" y="0"/>
                </a:lnTo>
              </a:path>
            </a:pathLst>
          </a:custGeom>
          <a:ln w="38100">
            <a:solidFill>
              <a:srgbClr val="65659A"/>
            </a:solidFill>
          </a:ln>
        </p:spPr>
        <p:txBody>
          <a:bodyPr wrap="square" lIns="0" tIns="0" rIns="0" bIns="0" rtlCol="0"/>
          <a:lstStyle/>
          <a:p>
            <a:endParaRPr/>
          </a:p>
        </p:txBody>
      </p:sp>
      <p:sp>
        <p:nvSpPr>
          <p:cNvPr id="16" name="object 16"/>
          <p:cNvSpPr/>
          <p:nvPr/>
        </p:nvSpPr>
        <p:spPr>
          <a:xfrm>
            <a:off x="4311010" y="2781952"/>
            <a:ext cx="114109" cy="86425"/>
          </a:xfrm>
          <a:prstGeom prst="rect">
            <a:avLst/>
          </a:prstGeom>
          <a:blipFill>
            <a:blip r:embed="rId2" cstate="print"/>
            <a:stretch>
              <a:fillRect/>
            </a:stretch>
          </a:blipFill>
        </p:spPr>
        <p:txBody>
          <a:bodyPr wrap="square" lIns="0" tIns="0" rIns="0" bIns="0" rtlCol="0"/>
          <a:lstStyle/>
          <a:p>
            <a:endParaRPr/>
          </a:p>
        </p:txBody>
      </p:sp>
      <p:sp>
        <p:nvSpPr>
          <p:cNvPr id="17" name="object 17"/>
          <p:cNvSpPr/>
          <p:nvPr/>
        </p:nvSpPr>
        <p:spPr>
          <a:xfrm>
            <a:off x="4506624" y="2781952"/>
            <a:ext cx="114109" cy="86425"/>
          </a:xfrm>
          <a:prstGeom prst="rect">
            <a:avLst/>
          </a:prstGeom>
          <a:blipFill>
            <a:blip r:embed="rId2" cstate="print"/>
            <a:stretch>
              <a:fillRect/>
            </a:stretch>
          </a:blipFill>
        </p:spPr>
        <p:txBody>
          <a:bodyPr wrap="square" lIns="0" tIns="0" rIns="0" bIns="0" rtlCol="0"/>
          <a:lstStyle/>
          <a:p>
            <a:endParaRPr/>
          </a:p>
        </p:txBody>
      </p:sp>
      <p:sp>
        <p:nvSpPr>
          <p:cNvPr id="18" name="object 18"/>
          <p:cNvSpPr/>
          <p:nvPr/>
        </p:nvSpPr>
        <p:spPr>
          <a:xfrm>
            <a:off x="2224446" y="2664167"/>
            <a:ext cx="611298" cy="458900"/>
          </a:xfrm>
          <a:custGeom>
            <a:avLst/>
            <a:gdLst/>
            <a:ahLst/>
            <a:cxnLst/>
            <a:rect l="l" t="t" r="r" b="b"/>
            <a:pathLst>
              <a:path w="457200" h="457200">
                <a:moveTo>
                  <a:pt x="457200" y="228600"/>
                </a:moveTo>
                <a:lnTo>
                  <a:pt x="452565" y="182460"/>
                </a:lnTo>
                <a:lnTo>
                  <a:pt x="439269" y="139517"/>
                </a:lnTo>
                <a:lnTo>
                  <a:pt x="418221" y="100682"/>
                </a:lnTo>
                <a:lnTo>
                  <a:pt x="390334" y="66865"/>
                </a:lnTo>
                <a:lnTo>
                  <a:pt x="356517" y="38978"/>
                </a:lnTo>
                <a:lnTo>
                  <a:pt x="317682" y="17930"/>
                </a:lnTo>
                <a:lnTo>
                  <a:pt x="274739" y="4634"/>
                </a:lnTo>
                <a:lnTo>
                  <a:pt x="228600" y="0"/>
                </a:lnTo>
                <a:lnTo>
                  <a:pt x="182460" y="4634"/>
                </a:lnTo>
                <a:lnTo>
                  <a:pt x="139517" y="17930"/>
                </a:lnTo>
                <a:lnTo>
                  <a:pt x="100682" y="38978"/>
                </a:lnTo>
                <a:lnTo>
                  <a:pt x="66865" y="66865"/>
                </a:lnTo>
                <a:lnTo>
                  <a:pt x="38978" y="100682"/>
                </a:lnTo>
                <a:lnTo>
                  <a:pt x="17930" y="139517"/>
                </a:lnTo>
                <a:lnTo>
                  <a:pt x="4634" y="182460"/>
                </a:lnTo>
                <a:lnTo>
                  <a:pt x="0" y="228600"/>
                </a:lnTo>
                <a:lnTo>
                  <a:pt x="4634" y="274739"/>
                </a:lnTo>
                <a:lnTo>
                  <a:pt x="17930" y="317682"/>
                </a:lnTo>
                <a:lnTo>
                  <a:pt x="38978" y="356517"/>
                </a:lnTo>
                <a:lnTo>
                  <a:pt x="66865" y="390334"/>
                </a:lnTo>
                <a:lnTo>
                  <a:pt x="100682" y="418221"/>
                </a:lnTo>
                <a:lnTo>
                  <a:pt x="139517" y="439269"/>
                </a:lnTo>
                <a:lnTo>
                  <a:pt x="182460" y="452565"/>
                </a:lnTo>
                <a:lnTo>
                  <a:pt x="228600" y="457200"/>
                </a:lnTo>
                <a:lnTo>
                  <a:pt x="274739" y="452565"/>
                </a:lnTo>
                <a:lnTo>
                  <a:pt x="317682" y="439269"/>
                </a:lnTo>
                <a:lnTo>
                  <a:pt x="356517" y="418221"/>
                </a:lnTo>
                <a:lnTo>
                  <a:pt x="390334" y="390334"/>
                </a:lnTo>
                <a:lnTo>
                  <a:pt x="418221" y="356517"/>
                </a:lnTo>
                <a:lnTo>
                  <a:pt x="439269" y="317682"/>
                </a:lnTo>
                <a:lnTo>
                  <a:pt x="452565" y="274739"/>
                </a:lnTo>
                <a:lnTo>
                  <a:pt x="457200" y="228600"/>
                </a:lnTo>
                <a:close/>
              </a:path>
            </a:pathLst>
          </a:custGeom>
          <a:solidFill>
            <a:srgbClr val="FFCC9A"/>
          </a:solidFill>
        </p:spPr>
        <p:txBody>
          <a:bodyPr wrap="square" lIns="0" tIns="0" rIns="0" bIns="0" rtlCol="0"/>
          <a:lstStyle/>
          <a:p>
            <a:endParaRPr/>
          </a:p>
        </p:txBody>
      </p:sp>
      <p:sp>
        <p:nvSpPr>
          <p:cNvPr id="19" name="object 19"/>
          <p:cNvSpPr/>
          <p:nvPr/>
        </p:nvSpPr>
        <p:spPr>
          <a:xfrm>
            <a:off x="2224446" y="2664167"/>
            <a:ext cx="611298" cy="458900"/>
          </a:xfrm>
          <a:custGeom>
            <a:avLst/>
            <a:gdLst/>
            <a:ahLst/>
            <a:cxnLst/>
            <a:rect l="l" t="t" r="r" b="b"/>
            <a:pathLst>
              <a:path w="457200" h="457200">
                <a:moveTo>
                  <a:pt x="228600" y="0"/>
                </a:moveTo>
                <a:lnTo>
                  <a:pt x="182460" y="4634"/>
                </a:lnTo>
                <a:lnTo>
                  <a:pt x="139517" y="17930"/>
                </a:lnTo>
                <a:lnTo>
                  <a:pt x="100682" y="38978"/>
                </a:lnTo>
                <a:lnTo>
                  <a:pt x="66865" y="66865"/>
                </a:lnTo>
                <a:lnTo>
                  <a:pt x="38978" y="100682"/>
                </a:lnTo>
                <a:lnTo>
                  <a:pt x="17930" y="139517"/>
                </a:lnTo>
                <a:lnTo>
                  <a:pt x="4634" y="182460"/>
                </a:lnTo>
                <a:lnTo>
                  <a:pt x="0" y="228600"/>
                </a:lnTo>
                <a:lnTo>
                  <a:pt x="4634" y="274739"/>
                </a:lnTo>
                <a:lnTo>
                  <a:pt x="17930" y="317682"/>
                </a:lnTo>
                <a:lnTo>
                  <a:pt x="38978" y="356517"/>
                </a:lnTo>
                <a:lnTo>
                  <a:pt x="66865" y="390334"/>
                </a:lnTo>
                <a:lnTo>
                  <a:pt x="100682" y="418221"/>
                </a:lnTo>
                <a:lnTo>
                  <a:pt x="139517" y="439269"/>
                </a:lnTo>
                <a:lnTo>
                  <a:pt x="182460" y="452565"/>
                </a:lnTo>
                <a:lnTo>
                  <a:pt x="228600" y="457200"/>
                </a:lnTo>
                <a:lnTo>
                  <a:pt x="274739" y="452565"/>
                </a:lnTo>
                <a:lnTo>
                  <a:pt x="317682" y="439269"/>
                </a:lnTo>
                <a:lnTo>
                  <a:pt x="356517" y="418221"/>
                </a:lnTo>
                <a:lnTo>
                  <a:pt x="390334" y="390334"/>
                </a:lnTo>
                <a:lnTo>
                  <a:pt x="418221" y="356517"/>
                </a:lnTo>
                <a:lnTo>
                  <a:pt x="439269" y="317682"/>
                </a:lnTo>
                <a:lnTo>
                  <a:pt x="452565" y="274739"/>
                </a:lnTo>
                <a:lnTo>
                  <a:pt x="457200" y="228600"/>
                </a:lnTo>
                <a:lnTo>
                  <a:pt x="452565" y="182460"/>
                </a:lnTo>
                <a:lnTo>
                  <a:pt x="439269" y="139517"/>
                </a:lnTo>
                <a:lnTo>
                  <a:pt x="418221" y="100682"/>
                </a:lnTo>
                <a:lnTo>
                  <a:pt x="390334" y="66865"/>
                </a:lnTo>
                <a:lnTo>
                  <a:pt x="356517" y="38978"/>
                </a:lnTo>
                <a:lnTo>
                  <a:pt x="317682" y="17930"/>
                </a:lnTo>
                <a:lnTo>
                  <a:pt x="274739" y="4634"/>
                </a:lnTo>
                <a:lnTo>
                  <a:pt x="228600" y="0"/>
                </a:lnTo>
                <a:close/>
              </a:path>
            </a:pathLst>
          </a:custGeom>
          <a:ln w="38100">
            <a:solidFill>
              <a:srgbClr val="65659A"/>
            </a:solidFill>
          </a:ln>
        </p:spPr>
        <p:txBody>
          <a:bodyPr wrap="square" lIns="0" tIns="0" rIns="0" bIns="0" rtlCol="0"/>
          <a:lstStyle/>
          <a:p>
            <a:endParaRPr/>
          </a:p>
        </p:txBody>
      </p:sp>
      <p:sp>
        <p:nvSpPr>
          <p:cNvPr id="20" name="object 20"/>
          <p:cNvSpPr/>
          <p:nvPr/>
        </p:nvSpPr>
        <p:spPr>
          <a:xfrm>
            <a:off x="2365043" y="2993811"/>
            <a:ext cx="330271" cy="42703"/>
          </a:xfrm>
          <a:custGeom>
            <a:avLst/>
            <a:gdLst/>
            <a:ahLst/>
            <a:cxnLst/>
            <a:rect l="l" t="t" r="r" b="b"/>
            <a:pathLst>
              <a:path w="247014" h="42544">
                <a:moveTo>
                  <a:pt x="0" y="0"/>
                </a:moveTo>
                <a:lnTo>
                  <a:pt x="41148" y="23495"/>
                </a:lnTo>
                <a:lnTo>
                  <a:pt x="82296" y="37592"/>
                </a:lnTo>
                <a:lnTo>
                  <a:pt x="123444" y="42291"/>
                </a:lnTo>
                <a:lnTo>
                  <a:pt x="164592" y="37592"/>
                </a:lnTo>
                <a:lnTo>
                  <a:pt x="205740" y="23495"/>
                </a:lnTo>
                <a:lnTo>
                  <a:pt x="246887" y="0"/>
                </a:lnTo>
              </a:path>
            </a:pathLst>
          </a:custGeom>
          <a:ln w="38100">
            <a:solidFill>
              <a:srgbClr val="65659A"/>
            </a:solidFill>
          </a:ln>
        </p:spPr>
        <p:txBody>
          <a:bodyPr wrap="square" lIns="0" tIns="0" rIns="0" bIns="0" rtlCol="0"/>
          <a:lstStyle/>
          <a:p>
            <a:endParaRPr/>
          </a:p>
        </p:txBody>
      </p:sp>
      <p:sp>
        <p:nvSpPr>
          <p:cNvPr id="21" name="object 21"/>
          <p:cNvSpPr/>
          <p:nvPr/>
        </p:nvSpPr>
        <p:spPr>
          <a:xfrm>
            <a:off x="2375233" y="2781952"/>
            <a:ext cx="114108" cy="86425"/>
          </a:xfrm>
          <a:prstGeom prst="rect">
            <a:avLst/>
          </a:prstGeom>
          <a:blipFill>
            <a:blip r:embed="rId2" cstate="print"/>
            <a:stretch>
              <a:fillRect/>
            </a:stretch>
          </a:blipFill>
        </p:spPr>
        <p:txBody>
          <a:bodyPr wrap="square" lIns="0" tIns="0" rIns="0" bIns="0" rtlCol="0"/>
          <a:lstStyle/>
          <a:p>
            <a:endParaRPr/>
          </a:p>
        </p:txBody>
      </p:sp>
      <p:sp>
        <p:nvSpPr>
          <p:cNvPr id="22" name="object 22"/>
          <p:cNvSpPr/>
          <p:nvPr/>
        </p:nvSpPr>
        <p:spPr>
          <a:xfrm>
            <a:off x="2570847" y="2781952"/>
            <a:ext cx="114108" cy="86425"/>
          </a:xfrm>
          <a:prstGeom prst="rect">
            <a:avLst/>
          </a:prstGeom>
          <a:blipFill>
            <a:blip r:embed="rId2" cstate="print"/>
            <a:stretch>
              <a:fillRect/>
            </a:stretch>
          </a:blipFill>
        </p:spPr>
        <p:txBody>
          <a:bodyPr wrap="square" lIns="0" tIns="0" rIns="0" bIns="0" rtlCol="0"/>
          <a:lstStyle/>
          <a:p>
            <a:endParaRPr/>
          </a:p>
        </p:txBody>
      </p:sp>
      <p:sp>
        <p:nvSpPr>
          <p:cNvPr id="23" name="object 23"/>
          <p:cNvSpPr/>
          <p:nvPr/>
        </p:nvSpPr>
        <p:spPr>
          <a:xfrm>
            <a:off x="3141393" y="2664167"/>
            <a:ext cx="611298" cy="458900"/>
          </a:xfrm>
          <a:custGeom>
            <a:avLst/>
            <a:gdLst/>
            <a:ahLst/>
            <a:cxnLst/>
            <a:rect l="l" t="t" r="r" b="b"/>
            <a:pathLst>
              <a:path w="457200" h="457200">
                <a:moveTo>
                  <a:pt x="457199" y="228600"/>
                </a:moveTo>
                <a:lnTo>
                  <a:pt x="452565" y="182460"/>
                </a:lnTo>
                <a:lnTo>
                  <a:pt x="439269" y="139517"/>
                </a:lnTo>
                <a:lnTo>
                  <a:pt x="418221" y="100682"/>
                </a:lnTo>
                <a:lnTo>
                  <a:pt x="390334" y="66865"/>
                </a:lnTo>
                <a:lnTo>
                  <a:pt x="356517" y="38978"/>
                </a:lnTo>
                <a:lnTo>
                  <a:pt x="317682" y="17930"/>
                </a:lnTo>
                <a:lnTo>
                  <a:pt x="274739" y="4634"/>
                </a:lnTo>
                <a:lnTo>
                  <a:pt x="228600" y="0"/>
                </a:lnTo>
                <a:lnTo>
                  <a:pt x="182460" y="4634"/>
                </a:lnTo>
                <a:lnTo>
                  <a:pt x="139517" y="17930"/>
                </a:lnTo>
                <a:lnTo>
                  <a:pt x="100682" y="38978"/>
                </a:lnTo>
                <a:lnTo>
                  <a:pt x="66865" y="66865"/>
                </a:lnTo>
                <a:lnTo>
                  <a:pt x="38978" y="100682"/>
                </a:lnTo>
                <a:lnTo>
                  <a:pt x="17930" y="139517"/>
                </a:lnTo>
                <a:lnTo>
                  <a:pt x="4634" y="182460"/>
                </a:lnTo>
                <a:lnTo>
                  <a:pt x="0" y="228600"/>
                </a:lnTo>
                <a:lnTo>
                  <a:pt x="4634" y="274739"/>
                </a:lnTo>
                <a:lnTo>
                  <a:pt x="17930" y="317682"/>
                </a:lnTo>
                <a:lnTo>
                  <a:pt x="38978" y="356517"/>
                </a:lnTo>
                <a:lnTo>
                  <a:pt x="66865" y="390334"/>
                </a:lnTo>
                <a:lnTo>
                  <a:pt x="100682" y="418221"/>
                </a:lnTo>
                <a:lnTo>
                  <a:pt x="139517" y="439269"/>
                </a:lnTo>
                <a:lnTo>
                  <a:pt x="182460" y="452565"/>
                </a:lnTo>
                <a:lnTo>
                  <a:pt x="228600" y="457200"/>
                </a:lnTo>
                <a:lnTo>
                  <a:pt x="274739" y="452565"/>
                </a:lnTo>
                <a:lnTo>
                  <a:pt x="317682" y="439269"/>
                </a:lnTo>
                <a:lnTo>
                  <a:pt x="356517" y="418221"/>
                </a:lnTo>
                <a:lnTo>
                  <a:pt x="390334" y="390334"/>
                </a:lnTo>
                <a:lnTo>
                  <a:pt x="418221" y="356517"/>
                </a:lnTo>
                <a:lnTo>
                  <a:pt x="439269" y="317682"/>
                </a:lnTo>
                <a:lnTo>
                  <a:pt x="452565" y="274739"/>
                </a:lnTo>
                <a:lnTo>
                  <a:pt x="457199" y="228600"/>
                </a:lnTo>
                <a:close/>
              </a:path>
            </a:pathLst>
          </a:custGeom>
          <a:solidFill>
            <a:srgbClr val="FFCC9A"/>
          </a:solidFill>
        </p:spPr>
        <p:txBody>
          <a:bodyPr wrap="square" lIns="0" tIns="0" rIns="0" bIns="0" rtlCol="0"/>
          <a:lstStyle/>
          <a:p>
            <a:endParaRPr/>
          </a:p>
        </p:txBody>
      </p:sp>
      <p:sp>
        <p:nvSpPr>
          <p:cNvPr id="24" name="object 24"/>
          <p:cNvSpPr/>
          <p:nvPr/>
        </p:nvSpPr>
        <p:spPr>
          <a:xfrm>
            <a:off x="3141393" y="2664167"/>
            <a:ext cx="611298" cy="458900"/>
          </a:xfrm>
          <a:custGeom>
            <a:avLst/>
            <a:gdLst/>
            <a:ahLst/>
            <a:cxnLst/>
            <a:rect l="l" t="t" r="r" b="b"/>
            <a:pathLst>
              <a:path w="457200" h="457200">
                <a:moveTo>
                  <a:pt x="228600" y="0"/>
                </a:moveTo>
                <a:lnTo>
                  <a:pt x="182460" y="4634"/>
                </a:lnTo>
                <a:lnTo>
                  <a:pt x="139517" y="17930"/>
                </a:lnTo>
                <a:lnTo>
                  <a:pt x="100682" y="38978"/>
                </a:lnTo>
                <a:lnTo>
                  <a:pt x="66865" y="66865"/>
                </a:lnTo>
                <a:lnTo>
                  <a:pt x="38978" y="100682"/>
                </a:lnTo>
                <a:lnTo>
                  <a:pt x="17930" y="139517"/>
                </a:lnTo>
                <a:lnTo>
                  <a:pt x="4634" y="182460"/>
                </a:lnTo>
                <a:lnTo>
                  <a:pt x="0" y="228600"/>
                </a:lnTo>
                <a:lnTo>
                  <a:pt x="4634" y="274739"/>
                </a:lnTo>
                <a:lnTo>
                  <a:pt x="17930" y="317682"/>
                </a:lnTo>
                <a:lnTo>
                  <a:pt x="38978" y="356517"/>
                </a:lnTo>
                <a:lnTo>
                  <a:pt x="66865" y="390334"/>
                </a:lnTo>
                <a:lnTo>
                  <a:pt x="100682" y="418221"/>
                </a:lnTo>
                <a:lnTo>
                  <a:pt x="139517" y="439269"/>
                </a:lnTo>
                <a:lnTo>
                  <a:pt x="182460" y="452565"/>
                </a:lnTo>
                <a:lnTo>
                  <a:pt x="228600" y="457200"/>
                </a:lnTo>
                <a:lnTo>
                  <a:pt x="274739" y="452565"/>
                </a:lnTo>
                <a:lnTo>
                  <a:pt x="317682" y="439269"/>
                </a:lnTo>
                <a:lnTo>
                  <a:pt x="356517" y="418221"/>
                </a:lnTo>
                <a:lnTo>
                  <a:pt x="390334" y="390334"/>
                </a:lnTo>
                <a:lnTo>
                  <a:pt x="418221" y="356517"/>
                </a:lnTo>
                <a:lnTo>
                  <a:pt x="439269" y="317682"/>
                </a:lnTo>
                <a:lnTo>
                  <a:pt x="452565" y="274739"/>
                </a:lnTo>
                <a:lnTo>
                  <a:pt x="457199" y="228600"/>
                </a:lnTo>
                <a:lnTo>
                  <a:pt x="452565" y="182460"/>
                </a:lnTo>
                <a:lnTo>
                  <a:pt x="439269" y="139517"/>
                </a:lnTo>
                <a:lnTo>
                  <a:pt x="418221" y="100682"/>
                </a:lnTo>
                <a:lnTo>
                  <a:pt x="390334" y="66865"/>
                </a:lnTo>
                <a:lnTo>
                  <a:pt x="356517" y="38978"/>
                </a:lnTo>
                <a:lnTo>
                  <a:pt x="317682" y="17930"/>
                </a:lnTo>
                <a:lnTo>
                  <a:pt x="274739" y="4634"/>
                </a:lnTo>
                <a:lnTo>
                  <a:pt x="228600" y="0"/>
                </a:lnTo>
                <a:close/>
              </a:path>
            </a:pathLst>
          </a:custGeom>
          <a:ln w="38100">
            <a:solidFill>
              <a:srgbClr val="65659A"/>
            </a:solidFill>
          </a:ln>
        </p:spPr>
        <p:txBody>
          <a:bodyPr wrap="square" lIns="0" tIns="0" rIns="0" bIns="0" rtlCol="0"/>
          <a:lstStyle/>
          <a:p>
            <a:endParaRPr/>
          </a:p>
        </p:txBody>
      </p:sp>
      <p:sp>
        <p:nvSpPr>
          <p:cNvPr id="25" name="object 25"/>
          <p:cNvSpPr/>
          <p:nvPr/>
        </p:nvSpPr>
        <p:spPr>
          <a:xfrm>
            <a:off x="3281991" y="2993811"/>
            <a:ext cx="330271" cy="42703"/>
          </a:xfrm>
          <a:custGeom>
            <a:avLst/>
            <a:gdLst/>
            <a:ahLst/>
            <a:cxnLst/>
            <a:rect l="l" t="t" r="r" b="b"/>
            <a:pathLst>
              <a:path w="247014" h="42544">
                <a:moveTo>
                  <a:pt x="0" y="0"/>
                </a:moveTo>
                <a:lnTo>
                  <a:pt x="41148" y="23495"/>
                </a:lnTo>
                <a:lnTo>
                  <a:pt x="82296" y="37592"/>
                </a:lnTo>
                <a:lnTo>
                  <a:pt x="123444" y="42291"/>
                </a:lnTo>
                <a:lnTo>
                  <a:pt x="164592" y="37592"/>
                </a:lnTo>
                <a:lnTo>
                  <a:pt x="205740" y="23495"/>
                </a:lnTo>
                <a:lnTo>
                  <a:pt x="246887" y="0"/>
                </a:lnTo>
              </a:path>
            </a:pathLst>
          </a:custGeom>
          <a:ln w="38100">
            <a:solidFill>
              <a:srgbClr val="65659A"/>
            </a:solidFill>
          </a:ln>
        </p:spPr>
        <p:txBody>
          <a:bodyPr wrap="square" lIns="0" tIns="0" rIns="0" bIns="0" rtlCol="0"/>
          <a:lstStyle/>
          <a:p>
            <a:endParaRPr/>
          </a:p>
        </p:txBody>
      </p:sp>
      <p:sp>
        <p:nvSpPr>
          <p:cNvPr id="26" name="object 26"/>
          <p:cNvSpPr/>
          <p:nvPr/>
        </p:nvSpPr>
        <p:spPr>
          <a:xfrm>
            <a:off x="3292180" y="2781952"/>
            <a:ext cx="114108" cy="86425"/>
          </a:xfrm>
          <a:prstGeom prst="rect">
            <a:avLst/>
          </a:prstGeom>
          <a:blipFill>
            <a:blip r:embed="rId2" cstate="print"/>
            <a:stretch>
              <a:fillRect/>
            </a:stretch>
          </a:blipFill>
        </p:spPr>
        <p:txBody>
          <a:bodyPr wrap="square" lIns="0" tIns="0" rIns="0" bIns="0" rtlCol="0"/>
          <a:lstStyle/>
          <a:p>
            <a:endParaRPr/>
          </a:p>
        </p:txBody>
      </p:sp>
      <p:sp>
        <p:nvSpPr>
          <p:cNvPr id="27" name="object 27"/>
          <p:cNvSpPr/>
          <p:nvPr/>
        </p:nvSpPr>
        <p:spPr>
          <a:xfrm>
            <a:off x="3487794" y="2781952"/>
            <a:ext cx="114108" cy="86425"/>
          </a:xfrm>
          <a:prstGeom prst="rect">
            <a:avLst/>
          </a:prstGeom>
          <a:blipFill>
            <a:blip r:embed="rId2" cstate="print"/>
            <a:stretch>
              <a:fillRect/>
            </a:stretch>
          </a:blipFill>
        </p:spPr>
        <p:txBody>
          <a:bodyPr wrap="square" lIns="0" tIns="0" rIns="0" bIns="0" rtlCol="0"/>
          <a:lstStyle/>
          <a:p>
            <a:endParaRPr/>
          </a:p>
        </p:txBody>
      </p:sp>
      <p:sp>
        <p:nvSpPr>
          <p:cNvPr id="28" name="object 28"/>
          <p:cNvSpPr txBox="1"/>
          <p:nvPr/>
        </p:nvSpPr>
        <p:spPr>
          <a:xfrm>
            <a:off x="2416326" y="3145502"/>
            <a:ext cx="2213408" cy="461590"/>
          </a:xfrm>
          <a:prstGeom prst="rect">
            <a:avLst/>
          </a:prstGeom>
        </p:spPr>
        <p:txBody>
          <a:bodyPr vert="horz" wrap="square" lIns="0" tIns="15166" rIns="0" bIns="0" rtlCol="0">
            <a:spAutoFit/>
          </a:bodyPr>
          <a:lstStyle/>
          <a:p>
            <a:pPr marL="15166">
              <a:spcBef>
                <a:spcPts val="119"/>
              </a:spcBef>
              <a:tabLst>
                <a:tab pos="798508" algn="l"/>
                <a:tab pos="1697872" algn="l"/>
              </a:tabLst>
            </a:pPr>
            <a:r>
              <a:rPr sz="2900" b="1" spc="-6" dirty="0">
                <a:latin typeface="Times New Roman"/>
                <a:cs typeface="Times New Roman"/>
              </a:rPr>
              <a:t>C	B	A</a:t>
            </a:r>
            <a:endParaRPr sz="2900">
              <a:latin typeface="Times New Roman"/>
              <a:cs typeface="Times New Roman"/>
            </a:endParaRPr>
          </a:p>
        </p:txBody>
      </p:sp>
      <p:sp>
        <p:nvSpPr>
          <p:cNvPr id="29" name="object 29"/>
          <p:cNvSpPr/>
          <p:nvPr/>
        </p:nvSpPr>
        <p:spPr>
          <a:xfrm>
            <a:off x="11190150" y="2358234"/>
            <a:ext cx="611298" cy="458900"/>
          </a:xfrm>
          <a:custGeom>
            <a:avLst/>
            <a:gdLst/>
            <a:ahLst/>
            <a:cxnLst/>
            <a:rect l="l" t="t" r="r" b="b"/>
            <a:pathLst>
              <a:path w="457200" h="457200">
                <a:moveTo>
                  <a:pt x="457200" y="228600"/>
                </a:moveTo>
                <a:lnTo>
                  <a:pt x="452565" y="182460"/>
                </a:lnTo>
                <a:lnTo>
                  <a:pt x="439269" y="139517"/>
                </a:lnTo>
                <a:lnTo>
                  <a:pt x="418221" y="100682"/>
                </a:lnTo>
                <a:lnTo>
                  <a:pt x="390334" y="66865"/>
                </a:lnTo>
                <a:lnTo>
                  <a:pt x="356517" y="38978"/>
                </a:lnTo>
                <a:lnTo>
                  <a:pt x="317682" y="17930"/>
                </a:lnTo>
                <a:lnTo>
                  <a:pt x="274739" y="4634"/>
                </a:lnTo>
                <a:lnTo>
                  <a:pt x="228600" y="0"/>
                </a:lnTo>
                <a:lnTo>
                  <a:pt x="182460" y="4634"/>
                </a:lnTo>
                <a:lnTo>
                  <a:pt x="139517" y="17930"/>
                </a:lnTo>
                <a:lnTo>
                  <a:pt x="100682" y="38978"/>
                </a:lnTo>
                <a:lnTo>
                  <a:pt x="66865" y="66865"/>
                </a:lnTo>
                <a:lnTo>
                  <a:pt x="38978" y="100682"/>
                </a:lnTo>
                <a:lnTo>
                  <a:pt x="17930" y="139517"/>
                </a:lnTo>
                <a:lnTo>
                  <a:pt x="4634" y="182460"/>
                </a:lnTo>
                <a:lnTo>
                  <a:pt x="0" y="228600"/>
                </a:lnTo>
                <a:lnTo>
                  <a:pt x="4634" y="274739"/>
                </a:lnTo>
                <a:lnTo>
                  <a:pt x="17930" y="317682"/>
                </a:lnTo>
                <a:lnTo>
                  <a:pt x="38978" y="356517"/>
                </a:lnTo>
                <a:lnTo>
                  <a:pt x="66865" y="390334"/>
                </a:lnTo>
                <a:lnTo>
                  <a:pt x="100682" y="418221"/>
                </a:lnTo>
                <a:lnTo>
                  <a:pt x="139517" y="439269"/>
                </a:lnTo>
                <a:lnTo>
                  <a:pt x="182460" y="452565"/>
                </a:lnTo>
                <a:lnTo>
                  <a:pt x="228600" y="457200"/>
                </a:lnTo>
                <a:lnTo>
                  <a:pt x="274739" y="452565"/>
                </a:lnTo>
                <a:lnTo>
                  <a:pt x="317682" y="439269"/>
                </a:lnTo>
                <a:lnTo>
                  <a:pt x="356517" y="418221"/>
                </a:lnTo>
                <a:lnTo>
                  <a:pt x="390334" y="390334"/>
                </a:lnTo>
                <a:lnTo>
                  <a:pt x="418221" y="356517"/>
                </a:lnTo>
                <a:lnTo>
                  <a:pt x="439269" y="317682"/>
                </a:lnTo>
                <a:lnTo>
                  <a:pt x="452565" y="274739"/>
                </a:lnTo>
                <a:lnTo>
                  <a:pt x="457200" y="228600"/>
                </a:lnTo>
                <a:close/>
              </a:path>
            </a:pathLst>
          </a:custGeom>
          <a:solidFill>
            <a:srgbClr val="FFCC9A"/>
          </a:solidFill>
        </p:spPr>
        <p:txBody>
          <a:bodyPr wrap="square" lIns="0" tIns="0" rIns="0" bIns="0" rtlCol="0"/>
          <a:lstStyle/>
          <a:p>
            <a:endParaRPr/>
          </a:p>
        </p:txBody>
      </p:sp>
      <p:sp>
        <p:nvSpPr>
          <p:cNvPr id="30" name="object 30"/>
          <p:cNvSpPr/>
          <p:nvPr/>
        </p:nvSpPr>
        <p:spPr>
          <a:xfrm>
            <a:off x="11190150" y="2358234"/>
            <a:ext cx="611298" cy="458900"/>
          </a:xfrm>
          <a:custGeom>
            <a:avLst/>
            <a:gdLst/>
            <a:ahLst/>
            <a:cxnLst/>
            <a:rect l="l" t="t" r="r" b="b"/>
            <a:pathLst>
              <a:path w="457200" h="457200">
                <a:moveTo>
                  <a:pt x="228600" y="0"/>
                </a:moveTo>
                <a:lnTo>
                  <a:pt x="182460" y="4634"/>
                </a:lnTo>
                <a:lnTo>
                  <a:pt x="139517" y="17930"/>
                </a:lnTo>
                <a:lnTo>
                  <a:pt x="100682" y="38978"/>
                </a:lnTo>
                <a:lnTo>
                  <a:pt x="66865" y="66865"/>
                </a:lnTo>
                <a:lnTo>
                  <a:pt x="38978" y="100682"/>
                </a:lnTo>
                <a:lnTo>
                  <a:pt x="17930" y="139517"/>
                </a:lnTo>
                <a:lnTo>
                  <a:pt x="4634" y="182460"/>
                </a:lnTo>
                <a:lnTo>
                  <a:pt x="0" y="228600"/>
                </a:lnTo>
                <a:lnTo>
                  <a:pt x="4634" y="274739"/>
                </a:lnTo>
                <a:lnTo>
                  <a:pt x="17930" y="317682"/>
                </a:lnTo>
                <a:lnTo>
                  <a:pt x="38978" y="356517"/>
                </a:lnTo>
                <a:lnTo>
                  <a:pt x="66865" y="390334"/>
                </a:lnTo>
                <a:lnTo>
                  <a:pt x="100682" y="418221"/>
                </a:lnTo>
                <a:lnTo>
                  <a:pt x="139517" y="439269"/>
                </a:lnTo>
                <a:lnTo>
                  <a:pt x="182460" y="452565"/>
                </a:lnTo>
                <a:lnTo>
                  <a:pt x="228600" y="457200"/>
                </a:lnTo>
                <a:lnTo>
                  <a:pt x="274739" y="452565"/>
                </a:lnTo>
                <a:lnTo>
                  <a:pt x="317682" y="439269"/>
                </a:lnTo>
                <a:lnTo>
                  <a:pt x="356517" y="418221"/>
                </a:lnTo>
                <a:lnTo>
                  <a:pt x="390334" y="390334"/>
                </a:lnTo>
                <a:lnTo>
                  <a:pt x="418221" y="356517"/>
                </a:lnTo>
                <a:lnTo>
                  <a:pt x="439269" y="317682"/>
                </a:lnTo>
                <a:lnTo>
                  <a:pt x="452565" y="274739"/>
                </a:lnTo>
                <a:lnTo>
                  <a:pt x="457200" y="228600"/>
                </a:lnTo>
                <a:lnTo>
                  <a:pt x="452565" y="182460"/>
                </a:lnTo>
                <a:lnTo>
                  <a:pt x="439269" y="139517"/>
                </a:lnTo>
                <a:lnTo>
                  <a:pt x="418221" y="100682"/>
                </a:lnTo>
                <a:lnTo>
                  <a:pt x="390334" y="66865"/>
                </a:lnTo>
                <a:lnTo>
                  <a:pt x="356517" y="38978"/>
                </a:lnTo>
                <a:lnTo>
                  <a:pt x="317682" y="17930"/>
                </a:lnTo>
                <a:lnTo>
                  <a:pt x="274739" y="4634"/>
                </a:lnTo>
                <a:lnTo>
                  <a:pt x="228600" y="0"/>
                </a:lnTo>
                <a:close/>
              </a:path>
            </a:pathLst>
          </a:custGeom>
          <a:ln w="38100">
            <a:solidFill>
              <a:srgbClr val="65659A"/>
            </a:solidFill>
          </a:ln>
        </p:spPr>
        <p:txBody>
          <a:bodyPr wrap="square" lIns="0" tIns="0" rIns="0" bIns="0" rtlCol="0"/>
          <a:lstStyle/>
          <a:p>
            <a:endParaRPr/>
          </a:p>
        </p:txBody>
      </p:sp>
      <p:sp>
        <p:nvSpPr>
          <p:cNvPr id="31" name="object 31"/>
          <p:cNvSpPr/>
          <p:nvPr/>
        </p:nvSpPr>
        <p:spPr>
          <a:xfrm>
            <a:off x="11330750" y="2687878"/>
            <a:ext cx="330271" cy="42703"/>
          </a:xfrm>
          <a:custGeom>
            <a:avLst/>
            <a:gdLst/>
            <a:ahLst/>
            <a:cxnLst/>
            <a:rect l="l" t="t" r="r" b="b"/>
            <a:pathLst>
              <a:path w="247015" h="42544">
                <a:moveTo>
                  <a:pt x="0" y="0"/>
                </a:moveTo>
                <a:lnTo>
                  <a:pt x="41148" y="23494"/>
                </a:lnTo>
                <a:lnTo>
                  <a:pt x="82296" y="37592"/>
                </a:lnTo>
                <a:lnTo>
                  <a:pt x="123444" y="42291"/>
                </a:lnTo>
                <a:lnTo>
                  <a:pt x="164592" y="37592"/>
                </a:lnTo>
                <a:lnTo>
                  <a:pt x="205740" y="23495"/>
                </a:lnTo>
                <a:lnTo>
                  <a:pt x="246888" y="0"/>
                </a:lnTo>
              </a:path>
            </a:pathLst>
          </a:custGeom>
          <a:ln w="38100">
            <a:solidFill>
              <a:srgbClr val="65659A"/>
            </a:solidFill>
          </a:ln>
        </p:spPr>
        <p:txBody>
          <a:bodyPr wrap="square" lIns="0" tIns="0" rIns="0" bIns="0" rtlCol="0"/>
          <a:lstStyle/>
          <a:p>
            <a:endParaRPr/>
          </a:p>
        </p:txBody>
      </p:sp>
      <p:sp>
        <p:nvSpPr>
          <p:cNvPr id="32" name="object 32"/>
          <p:cNvSpPr/>
          <p:nvPr/>
        </p:nvSpPr>
        <p:spPr>
          <a:xfrm>
            <a:off x="11340937" y="2476018"/>
            <a:ext cx="114109" cy="86426"/>
          </a:xfrm>
          <a:prstGeom prst="rect">
            <a:avLst/>
          </a:prstGeom>
          <a:blipFill>
            <a:blip r:embed="rId2" cstate="print"/>
            <a:stretch>
              <a:fillRect/>
            </a:stretch>
          </a:blipFill>
        </p:spPr>
        <p:txBody>
          <a:bodyPr wrap="square" lIns="0" tIns="0" rIns="0" bIns="0" rtlCol="0"/>
          <a:lstStyle/>
          <a:p>
            <a:endParaRPr/>
          </a:p>
        </p:txBody>
      </p:sp>
      <p:sp>
        <p:nvSpPr>
          <p:cNvPr id="33" name="object 33"/>
          <p:cNvSpPr/>
          <p:nvPr/>
        </p:nvSpPr>
        <p:spPr>
          <a:xfrm>
            <a:off x="11536553" y="2476018"/>
            <a:ext cx="114109" cy="86426"/>
          </a:xfrm>
          <a:prstGeom prst="rect">
            <a:avLst/>
          </a:prstGeom>
          <a:blipFill>
            <a:blip r:embed="rId2" cstate="print"/>
            <a:stretch>
              <a:fillRect/>
            </a:stretch>
          </a:blipFill>
        </p:spPr>
        <p:txBody>
          <a:bodyPr wrap="square" lIns="0" tIns="0" rIns="0" bIns="0" rtlCol="0"/>
          <a:lstStyle/>
          <a:p>
            <a:endParaRPr/>
          </a:p>
        </p:txBody>
      </p:sp>
      <p:sp>
        <p:nvSpPr>
          <p:cNvPr id="34" name="object 34"/>
          <p:cNvSpPr txBox="1"/>
          <p:nvPr/>
        </p:nvSpPr>
        <p:spPr>
          <a:xfrm>
            <a:off x="11331088" y="2839569"/>
            <a:ext cx="328573" cy="461590"/>
          </a:xfrm>
          <a:prstGeom prst="rect">
            <a:avLst/>
          </a:prstGeom>
        </p:spPr>
        <p:txBody>
          <a:bodyPr vert="horz" wrap="square" lIns="0" tIns="15166" rIns="0" bIns="0" rtlCol="0">
            <a:spAutoFit/>
          </a:bodyPr>
          <a:lstStyle/>
          <a:p>
            <a:pPr marL="15166">
              <a:spcBef>
                <a:spcPts val="119"/>
              </a:spcBef>
            </a:pPr>
            <a:r>
              <a:rPr sz="2900" b="1" spc="-6" dirty="0">
                <a:latin typeface="Times New Roman"/>
                <a:cs typeface="Times New Roman"/>
              </a:rPr>
              <a:t>A</a:t>
            </a:r>
            <a:endParaRPr sz="2900">
              <a:latin typeface="Times New Roman"/>
              <a:cs typeface="Times New Roman"/>
            </a:endParaRPr>
          </a:p>
        </p:txBody>
      </p:sp>
      <p:sp>
        <p:nvSpPr>
          <p:cNvPr id="35" name="object 35"/>
          <p:cNvSpPr/>
          <p:nvPr/>
        </p:nvSpPr>
        <p:spPr>
          <a:xfrm>
            <a:off x="10171320" y="2511201"/>
            <a:ext cx="611298" cy="458900"/>
          </a:xfrm>
          <a:custGeom>
            <a:avLst/>
            <a:gdLst/>
            <a:ahLst/>
            <a:cxnLst/>
            <a:rect l="l" t="t" r="r" b="b"/>
            <a:pathLst>
              <a:path w="457200" h="457200">
                <a:moveTo>
                  <a:pt x="457200" y="228599"/>
                </a:moveTo>
                <a:lnTo>
                  <a:pt x="452565" y="182460"/>
                </a:lnTo>
                <a:lnTo>
                  <a:pt x="439269" y="139517"/>
                </a:lnTo>
                <a:lnTo>
                  <a:pt x="418221" y="100682"/>
                </a:lnTo>
                <a:lnTo>
                  <a:pt x="390334" y="66865"/>
                </a:lnTo>
                <a:lnTo>
                  <a:pt x="356517" y="38978"/>
                </a:lnTo>
                <a:lnTo>
                  <a:pt x="317682" y="17930"/>
                </a:lnTo>
                <a:lnTo>
                  <a:pt x="274739" y="4634"/>
                </a:lnTo>
                <a:lnTo>
                  <a:pt x="228600" y="0"/>
                </a:lnTo>
                <a:lnTo>
                  <a:pt x="182460" y="4634"/>
                </a:lnTo>
                <a:lnTo>
                  <a:pt x="139517" y="17930"/>
                </a:lnTo>
                <a:lnTo>
                  <a:pt x="100682" y="38978"/>
                </a:lnTo>
                <a:lnTo>
                  <a:pt x="66865" y="66865"/>
                </a:lnTo>
                <a:lnTo>
                  <a:pt x="38978" y="100682"/>
                </a:lnTo>
                <a:lnTo>
                  <a:pt x="17930" y="139517"/>
                </a:lnTo>
                <a:lnTo>
                  <a:pt x="4634" y="182460"/>
                </a:lnTo>
                <a:lnTo>
                  <a:pt x="0" y="228599"/>
                </a:lnTo>
                <a:lnTo>
                  <a:pt x="4634" y="274739"/>
                </a:lnTo>
                <a:lnTo>
                  <a:pt x="17930" y="317682"/>
                </a:lnTo>
                <a:lnTo>
                  <a:pt x="38978" y="356517"/>
                </a:lnTo>
                <a:lnTo>
                  <a:pt x="66865" y="390334"/>
                </a:lnTo>
                <a:lnTo>
                  <a:pt x="100682" y="418221"/>
                </a:lnTo>
                <a:lnTo>
                  <a:pt x="139517" y="439269"/>
                </a:lnTo>
                <a:lnTo>
                  <a:pt x="182460"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close/>
              </a:path>
            </a:pathLst>
          </a:custGeom>
          <a:solidFill>
            <a:srgbClr val="FFCC9A"/>
          </a:solidFill>
        </p:spPr>
        <p:txBody>
          <a:bodyPr wrap="square" lIns="0" tIns="0" rIns="0" bIns="0" rtlCol="0"/>
          <a:lstStyle/>
          <a:p>
            <a:endParaRPr/>
          </a:p>
        </p:txBody>
      </p:sp>
      <p:sp>
        <p:nvSpPr>
          <p:cNvPr id="36" name="object 36"/>
          <p:cNvSpPr/>
          <p:nvPr/>
        </p:nvSpPr>
        <p:spPr>
          <a:xfrm>
            <a:off x="10171320" y="2511201"/>
            <a:ext cx="611298" cy="458900"/>
          </a:xfrm>
          <a:custGeom>
            <a:avLst/>
            <a:gdLst/>
            <a:ahLst/>
            <a:cxnLst/>
            <a:rect l="l" t="t" r="r" b="b"/>
            <a:pathLst>
              <a:path w="457200" h="457200">
                <a:moveTo>
                  <a:pt x="228600" y="0"/>
                </a:moveTo>
                <a:lnTo>
                  <a:pt x="182460" y="4634"/>
                </a:lnTo>
                <a:lnTo>
                  <a:pt x="139517" y="17930"/>
                </a:lnTo>
                <a:lnTo>
                  <a:pt x="100682" y="38978"/>
                </a:lnTo>
                <a:lnTo>
                  <a:pt x="66865" y="66865"/>
                </a:lnTo>
                <a:lnTo>
                  <a:pt x="38978" y="100682"/>
                </a:lnTo>
                <a:lnTo>
                  <a:pt x="17930" y="139517"/>
                </a:lnTo>
                <a:lnTo>
                  <a:pt x="4634" y="182460"/>
                </a:lnTo>
                <a:lnTo>
                  <a:pt x="0" y="228599"/>
                </a:lnTo>
                <a:lnTo>
                  <a:pt x="4634" y="274739"/>
                </a:lnTo>
                <a:lnTo>
                  <a:pt x="17930" y="317682"/>
                </a:lnTo>
                <a:lnTo>
                  <a:pt x="38978" y="356517"/>
                </a:lnTo>
                <a:lnTo>
                  <a:pt x="66865" y="390334"/>
                </a:lnTo>
                <a:lnTo>
                  <a:pt x="100682" y="418221"/>
                </a:lnTo>
                <a:lnTo>
                  <a:pt x="139517" y="439269"/>
                </a:lnTo>
                <a:lnTo>
                  <a:pt x="182460"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460"/>
                </a:lnTo>
                <a:lnTo>
                  <a:pt x="439269" y="139517"/>
                </a:lnTo>
                <a:lnTo>
                  <a:pt x="418221" y="100682"/>
                </a:lnTo>
                <a:lnTo>
                  <a:pt x="390334" y="66865"/>
                </a:lnTo>
                <a:lnTo>
                  <a:pt x="356517" y="38978"/>
                </a:lnTo>
                <a:lnTo>
                  <a:pt x="317682" y="17930"/>
                </a:lnTo>
                <a:lnTo>
                  <a:pt x="274739" y="4634"/>
                </a:lnTo>
                <a:lnTo>
                  <a:pt x="228600" y="0"/>
                </a:lnTo>
                <a:close/>
              </a:path>
            </a:pathLst>
          </a:custGeom>
          <a:ln w="38099">
            <a:solidFill>
              <a:srgbClr val="65659A"/>
            </a:solidFill>
          </a:ln>
        </p:spPr>
        <p:txBody>
          <a:bodyPr wrap="square" lIns="0" tIns="0" rIns="0" bIns="0" rtlCol="0"/>
          <a:lstStyle/>
          <a:p>
            <a:endParaRPr/>
          </a:p>
        </p:txBody>
      </p:sp>
      <p:sp>
        <p:nvSpPr>
          <p:cNvPr id="37" name="object 37"/>
          <p:cNvSpPr/>
          <p:nvPr/>
        </p:nvSpPr>
        <p:spPr>
          <a:xfrm>
            <a:off x="10311919" y="2840844"/>
            <a:ext cx="330271" cy="42703"/>
          </a:xfrm>
          <a:custGeom>
            <a:avLst/>
            <a:gdLst/>
            <a:ahLst/>
            <a:cxnLst/>
            <a:rect l="l" t="t" r="r" b="b"/>
            <a:pathLst>
              <a:path w="247015" h="42544">
                <a:moveTo>
                  <a:pt x="0" y="0"/>
                </a:moveTo>
                <a:lnTo>
                  <a:pt x="41148" y="23495"/>
                </a:lnTo>
                <a:lnTo>
                  <a:pt x="82296" y="37592"/>
                </a:lnTo>
                <a:lnTo>
                  <a:pt x="123444" y="42291"/>
                </a:lnTo>
                <a:lnTo>
                  <a:pt x="164592" y="37592"/>
                </a:lnTo>
                <a:lnTo>
                  <a:pt x="205740" y="23495"/>
                </a:lnTo>
                <a:lnTo>
                  <a:pt x="246888" y="0"/>
                </a:lnTo>
              </a:path>
            </a:pathLst>
          </a:custGeom>
          <a:ln w="38100">
            <a:solidFill>
              <a:srgbClr val="65659A"/>
            </a:solidFill>
          </a:ln>
        </p:spPr>
        <p:txBody>
          <a:bodyPr wrap="square" lIns="0" tIns="0" rIns="0" bIns="0" rtlCol="0"/>
          <a:lstStyle/>
          <a:p>
            <a:endParaRPr/>
          </a:p>
        </p:txBody>
      </p:sp>
      <p:sp>
        <p:nvSpPr>
          <p:cNvPr id="38" name="object 38"/>
          <p:cNvSpPr/>
          <p:nvPr/>
        </p:nvSpPr>
        <p:spPr>
          <a:xfrm>
            <a:off x="10322107" y="2628986"/>
            <a:ext cx="114109" cy="86425"/>
          </a:xfrm>
          <a:prstGeom prst="rect">
            <a:avLst/>
          </a:prstGeom>
          <a:blipFill>
            <a:blip r:embed="rId2" cstate="print"/>
            <a:stretch>
              <a:fillRect/>
            </a:stretch>
          </a:blipFill>
        </p:spPr>
        <p:txBody>
          <a:bodyPr wrap="square" lIns="0" tIns="0" rIns="0" bIns="0" rtlCol="0"/>
          <a:lstStyle/>
          <a:p>
            <a:endParaRPr/>
          </a:p>
        </p:txBody>
      </p:sp>
      <p:sp>
        <p:nvSpPr>
          <p:cNvPr id="39" name="object 39"/>
          <p:cNvSpPr/>
          <p:nvPr/>
        </p:nvSpPr>
        <p:spPr>
          <a:xfrm>
            <a:off x="10517723" y="2628986"/>
            <a:ext cx="114109" cy="86425"/>
          </a:xfrm>
          <a:prstGeom prst="rect">
            <a:avLst/>
          </a:prstGeom>
          <a:blipFill>
            <a:blip r:embed="rId2" cstate="print"/>
            <a:stretch>
              <a:fillRect/>
            </a:stretch>
          </a:blipFill>
        </p:spPr>
        <p:txBody>
          <a:bodyPr wrap="square" lIns="0" tIns="0" rIns="0" bIns="0" rtlCol="0"/>
          <a:lstStyle/>
          <a:p>
            <a:endParaRPr/>
          </a:p>
        </p:txBody>
      </p:sp>
      <p:sp>
        <p:nvSpPr>
          <p:cNvPr id="40" name="object 40"/>
          <p:cNvSpPr txBox="1"/>
          <p:nvPr/>
        </p:nvSpPr>
        <p:spPr>
          <a:xfrm>
            <a:off x="10323466" y="2992536"/>
            <a:ext cx="306498" cy="461590"/>
          </a:xfrm>
          <a:prstGeom prst="rect">
            <a:avLst/>
          </a:prstGeom>
        </p:spPr>
        <p:txBody>
          <a:bodyPr vert="horz" wrap="square" lIns="0" tIns="15166" rIns="0" bIns="0" rtlCol="0">
            <a:spAutoFit/>
          </a:bodyPr>
          <a:lstStyle/>
          <a:p>
            <a:pPr marL="15166">
              <a:spcBef>
                <a:spcPts val="119"/>
              </a:spcBef>
            </a:pPr>
            <a:r>
              <a:rPr sz="2900" b="1" dirty="0">
                <a:latin typeface="Times New Roman"/>
                <a:cs typeface="Times New Roman"/>
              </a:rPr>
              <a:t>B</a:t>
            </a:r>
            <a:endParaRPr sz="2900">
              <a:latin typeface="Times New Roman"/>
              <a:cs typeface="Times New Roman"/>
            </a:endParaRPr>
          </a:p>
        </p:txBody>
      </p:sp>
      <p:grpSp>
        <p:nvGrpSpPr>
          <p:cNvPr id="41" name="object 5"/>
          <p:cNvGrpSpPr>
            <a:grpSpLocks/>
          </p:cNvGrpSpPr>
          <p:nvPr/>
        </p:nvGrpSpPr>
        <p:grpSpPr bwMode="auto">
          <a:xfrm>
            <a:off x="0" y="0"/>
            <a:ext cx="12192000" cy="6858000"/>
            <a:chOff x="0" y="0"/>
            <a:chExt cx="16217900" cy="9118600"/>
          </a:xfrm>
        </p:grpSpPr>
        <p:sp>
          <p:nvSpPr>
            <p:cNvPr id="45" name="object 6"/>
            <p:cNvSpPr>
              <a:spLocks noChangeArrowheads="1"/>
            </p:cNvSpPr>
            <p:nvPr/>
          </p:nvSpPr>
          <p:spPr bwMode="auto">
            <a:xfrm>
              <a:off x="0" y="0"/>
              <a:ext cx="10033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93186"/>
            <a:ext cx="10392067" cy="889511"/>
          </a:xfrm>
          <a:prstGeom prst="rect">
            <a:avLst/>
          </a:prstGeom>
          <a:ln w="9144">
            <a:solidFill>
              <a:srgbClr val="9A3300"/>
            </a:solidFill>
          </a:ln>
        </p:spPr>
        <p:txBody>
          <a:bodyPr vert="horz" wrap="square" lIns="0" tIns="149388" rIns="0" bIns="0" rtlCol="0">
            <a:spAutoFit/>
          </a:bodyPr>
          <a:lstStyle/>
          <a:p>
            <a:pPr marL="2275" algn="ctr">
              <a:lnSpc>
                <a:spcPct val="100000"/>
              </a:lnSpc>
              <a:spcBef>
                <a:spcPts val="1176"/>
              </a:spcBef>
            </a:pPr>
            <a:r>
              <a:rPr sz="3800" spc="-6" dirty="0">
                <a:solidFill>
                  <a:srgbClr val="A50021"/>
                </a:solidFill>
                <a:latin typeface="Arial"/>
                <a:cs typeface="Arial"/>
              </a:rPr>
              <a:t>A </a:t>
            </a:r>
            <a:r>
              <a:rPr sz="3800" spc="-12" dirty="0">
                <a:solidFill>
                  <a:srgbClr val="A50021"/>
                </a:solidFill>
                <a:latin typeface="Arial"/>
                <a:cs typeface="Arial"/>
              </a:rPr>
              <a:t>Last-in First-out </a:t>
            </a:r>
            <a:r>
              <a:rPr sz="3800" spc="-6" dirty="0">
                <a:solidFill>
                  <a:srgbClr val="A50021"/>
                </a:solidFill>
                <a:latin typeface="Arial"/>
                <a:cs typeface="Arial"/>
              </a:rPr>
              <a:t>(LIFO)</a:t>
            </a:r>
            <a:r>
              <a:rPr sz="3800" dirty="0">
                <a:solidFill>
                  <a:srgbClr val="A50021"/>
                </a:solidFill>
                <a:latin typeface="Arial"/>
                <a:cs typeface="Arial"/>
              </a:rPr>
              <a:t> </a:t>
            </a:r>
            <a:r>
              <a:rPr sz="3800" spc="-12" dirty="0">
                <a:solidFill>
                  <a:srgbClr val="A50021"/>
                </a:solidFill>
                <a:latin typeface="Arial"/>
                <a:cs typeface="Arial"/>
              </a:rPr>
              <a:t>List</a:t>
            </a:r>
            <a:endParaRPr sz="3800">
              <a:latin typeface="Arial"/>
              <a:cs typeface="Arial"/>
            </a:endParaRPr>
          </a:p>
        </p:txBody>
      </p:sp>
      <p:sp>
        <p:nvSpPr>
          <p:cNvPr id="3" name="object 3"/>
          <p:cNvSpPr/>
          <p:nvPr/>
        </p:nvSpPr>
        <p:spPr>
          <a:xfrm>
            <a:off x="5484702" y="3123067"/>
            <a:ext cx="2139543" cy="2600431"/>
          </a:xfrm>
          <a:custGeom>
            <a:avLst/>
            <a:gdLst/>
            <a:ahLst/>
            <a:cxnLst/>
            <a:rect l="l" t="t" r="r" b="b"/>
            <a:pathLst>
              <a:path w="1600200" h="2590800">
                <a:moveTo>
                  <a:pt x="1600200" y="2190750"/>
                </a:moveTo>
                <a:lnTo>
                  <a:pt x="1600200" y="0"/>
                </a:lnTo>
                <a:lnTo>
                  <a:pt x="400050" y="0"/>
                </a:lnTo>
                <a:lnTo>
                  <a:pt x="0" y="400050"/>
                </a:lnTo>
                <a:lnTo>
                  <a:pt x="0" y="2590800"/>
                </a:lnTo>
                <a:lnTo>
                  <a:pt x="1200150" y="2590800"/>
                </a:lnTo>
                <a:lnTo>
                  <a:pt x="1600200" y="2190750"/>
                </a:lnTo>
                <a:close/>
              </a:path>
            </a:pathLst>
          </a:custGeom>
          <a:solidFill>
            <a:srgbClr val="CCFFFF"/>
          </a:solidFill>
        </p:spPr>
        <p:txBody>
          <a:bodyPr wrap="square" lIns="0" tIns="0" rIns="0" bIns="0" rtlCol="0"/>
          <a:lstStyle/>
          <a:p>
            <a:endParaRPr/>
          </a:p>
        </p:txBody>
      </p:sp>
      <p:sp>
        <p:nvSpPr>
          <p:cNvPr id="4" name="object 4"/>
          <p:cNvSpPr/>
          <p:nvPr/>
        </p:nvSpPr>
        <p:spPr>
          <a:xfrm>
            <a:off x="5484702" y="3123067"/>
            <a:ext cx="2139543" cy="401537"/>
          </a:xfrm>
          <a:custGeom>
            <a:avLst/>
            <a:gdLst/>
            <a:ahLst/>
            <a:cxnLst/>
            <a:rect l="l" t="t" r="r" b="b"/>
            <a:pathLst>
              <a:path w="1600200" h="400050">
                <a:moveTo>
                  <a:pt x="1600200" y="0"/>
                </a:moveTo>
                <a:lnTo>
                  <a:pt x="400050" y="0"/>
                </a:lnTo>
                <a:lnTo>
                  <a:pt x="0" y="400050"/>
                </a:lnTo>
                <a:lnTo>
                  <a:pt x="1200150" y="400050"/>
                </a:lnTo>
                <a:lnTo>
                  <a:pt x="1600200" y="0"/>
                </a:lnTo>
                <a:close/>
              </a:path>
            </a:pathLst>
          </a:custGeom>
          <a:solidFill>
            <a:srgbClr val="D6FFFF"/>
          </a:solidFill>
        </p:spPr>
        <p:txBody>
          <a:bodyPr wrap="square" lIns="0" tIns="0" rIns="0" bIns="0" rtlCol="0"/>
          <a:lstStyle/>
          <a:p>
            <a:endParaRPr/>
          </a:p>
        </p:txBody>
      </p:sp>
      <p:sp>
        <p:nvSpPr>
          <p:cNvPr id="5" name="object 5"/>
          <p:cNvSpPr/>
          <p:nvPr/>
        </p:nvSpPr>
        <p:spPr>
          <a:xfrm>
            <a:off x="7089359" y="3123067"/>
            <a:ext cx="534886" cy="2600431"/>
          </a:xfrm>
          <a:custGeom>
            <a:avLst/>
            <a:gdLst/>
            <a:ahLst/>
            <a:cxnLst/>
            <a:rect l="l" t="t" r="r" b="b"/>
            <a:pathLst>
              <a:path w="400050" h="2590800">
                <a:moveTo>
                  <a:pt x="400050" y="2190750"/>
                </a:moveTo>
                <a:lnTo>
                  <a:pt x="400050" y="0"/>
                </a:lnTo>
                <a:lnTo>
                  <a:pt x="0" y="400050"/>
                </a:lnTo>
                <a:lnTo>
                  <a:pt x="0" y="2590800"/>
                </a:lnTo>
                <a:lnTo>
                  <a:pt x="400050" y="2190750"/>
                </a:lnTo>
                <a:close/>
              </a:path>
            </a:pathLst>
          </a:custGeom>
          <a:solidFill>
            <a:srgbClr val="A4CDCD"/>
          </a:solidFill>
        </p:spPr>
        <p:txBody>
          <a:bodyPr wrap="square" lIns="0" tIns="0" rIns="0" bIns="0" rtlCol="0"/>
          <a:lstStyle/>
          <a:p>
            <a:endParaRPr/>
          </a:p>
        </p:txBody>
      </p:sp>
      <p:sp>
        <p:nvSpPr>
          <p:cNvPr id="6" name="object 6"/>
          <p:cNvSpPr/>
          <p:nvPr/>
        </p:nvSpPr>
        <p:spPr>
          <a:xfrm>
            <a:off x="5484702" y="3123067"/>
            <a:ext cx="2139543" cy="2600431"/>
          </a:xfrm>
          <a:custGeom>
            <a:avLst/>
            <a:gdLst/>
            <a:ahLst/>
            <a:cxnLst/>
            <a:rect l="l" t="t" r="r" b="b"/>
            <a:pathLst>
              <a:path w="1600200" h="2590800">
                <a:moveTo>
                  <a:pt x="400050" y="0"/>
                </a:moveTo>
                <a:lnTo>
                  <a:pt x="0" y="400050"/>
                </a:lnTo>
                <a:lnTo>
                  <a:pt x="0" y="2590800"/>
                </a:lnTo>
                <a:lnTo>
                  <a:pt x="1200150" y="2590800"/>
                </a:lnTo>
                <a:lnTo>
                  <a:pt x="1600200" y="2190750"/>
                </a:lnTo>
                <a:lnTo>
                  <a:pt x="1600200" y="0"/>
                </a:lnTo>
                <a:lnTo>
                  <a:pt x="400050" y="0"/>
                </a:lnTo>
                <a:close/>
              </a:path>
            </a:pathLst>
          </a:custGeom>
          <a:ln w="38100">
            <a:solidFill>
              <a:srgbClr val="CC0000"/>
            </a:solidFill>
          </a:ln>
        </p:spPr>
        <p:txBody>
          <a:bodyPr wrap="square" lIns="0" tIns="0" rIns="0" bIns="0" rtlCol="0"/>
          <a:lstStyle/>
          <a:p>
            <a:endParaRPr/>
          </a:p>
        </p:txBody>
      </p:sp>
      <p:sp>
        <p:nvSpPr>
          <p:cNvPr id="7" name="object 7"/>
          <p:cNvSpPr/>
          <p:nvPr/>
        </p:nvSpPr>
        <p:spPr>
          <a:xfrm>
            <a:off x="5484702" y="3123067"/>
            <a:ext cx="2139543" cy="401537"/>
          </a:xfrm>
          <a:custGeom>
            <a:avLst/>
            <a:gdLst/>
            <a:ahLst/>
            <a:cxnLst/>
            <a:rect l="l" t="t" r="r" b="b"/>
            <a:pathLst>
              <a:path w="1600200" h="400050">
                <a:moveTo>
                  <a:pt x="0" y="400050"/>
                </a:moveTo>
                <a:lnTo>
                  <a:pt x="1200150" y="400050"/>
                </a:lnTo>
                <a:lnTo>
                  <a:pt x="1600200" y="0"/>
                </a:lnTo>
              </a:path>
            </a:pathLst>
          </a:custGeom>
          <a:ln w="38100">
            <a:solidFill>
              <a:srgbClr val="CC0000"/>
            </a:solidFill>
          </a:ln>
        </p:spPr>
        <p:txBody>
          <a:bodyPr wrap="square" lIns="0" tIns="0" rIns="0" bIns="0" rtlCol="0"/>
          <a:lstStyle/>
          <a:p>
            <a:endParaRPr/>
          </a:p>
        </p:txBody>
      </p:sp>
      <p:sp>
        <p:nvSpPr>
          <p:cNvPr id="8" name="object 8"/>
          <p:cNvSpPr/>
          <p:nvPr/>
        </p:nvSpPr>
        <p:spPr>
          <a:xfrm>
            <a:off x="7089359" y="3524604"/>
            <a:ext cx="0" cy="2198894"/>
          </a:xfrm>
          <a:custGeom>
            <a:avLst/>
            <a:gdLst/>
            <a:ahLst/>
            <a:cxnLst/>
            <a:rect l="l" t="t" r="r" b="b"/>
            <a:pathLst>
              <a:path h="2190750">
                <a:moveTo>
                  <a:pt x="0" y="0"/>
                </a:moveTo>
                <a:lnTo>
                  <a:pt x="0" y="2190750"/>
                </a:lnTo>
              </a:path>
            </a:pathLst>
          </a:custGeom>
          <a:ln w="38100">
            <a:solidFill>
              <a:srgbClr val="CC0000"/>
            </a:solidFill>
          </a:ln>
        </p:spPr>
        <p:txBody>
          <a:bodyPr wrap="square" lIns="0" tIns="0" rIns="0" bIns="0" rtlCol="0"/>
          <a:lstStyle/>
          <a:p>
            <a:endParaRPr/>
          </a:p>
        </p:txBody>
      </p:sp>
      <p:sp>
        <p:nvSpPr>
          <p:cNvPr id="9" name="object 9"/>
          <p:cNvSpPr/>
          <p:nvPr/>
        </p:nvSpPr>
        <p:spPr>
          <a:xfrm>
            <a:off x="6191770" y="2050772"/>
            <a:ext cx="0" cy="923536"/>
          </a:xfrm>
          <a:custGeom>
            <a:avLst/>
            <a:gdLst/>
            <a:ahLst/>
            <a:cxnLst/>
            <a:rect l="l" t="t" r="r" b="b"/>
            <a:pathLst>
              <a:path h="920114">
                <a:moveTo>
                  <a:pt x="0" y="0"/>
                </a:moveTo>
                <a:lnTo>
                  <a:pt x="0" y="919734"/>
                </a:lnTo>
              </a:path>
            </a:pathLst>
          </a:custGeom>
          <a:ln w="89154">
            <a:solidFill>
              <a:srgbClr val="65659A"/>
            </a:solidFill>
          </a:ln>
        </p:spPr>
        <p:txBody>
          <a:bodyPr wrap="square" lIns="0" tIns="0" rIns="0" bIns="0" rtlCol="0"/>
          <a:lstStyle/>
          <a:p>
            <a:endParaRPr/>
          </a:p>
        </p:txBody>
      </p:sp>
      <p:sp>
        <p:nvSpPr>
          <p:cNvPr id="10" name="object 10"/>
          <p:cNvSpPr/>
          <p:nvPr/>
        </p:nvSpPr>
        <p:spPr>
          <a:xfrm>
            <a:off x="5993098" y="2972394"/>
            <a:ext cx="399042" cy="299559"/>
          </a:xfrm>
          <a:custGeom>
            <a:avLst/>
            <a:gdLst/>
            <a:ahLst/>
            <a:cxnLst/>
            <a:rect l="l" t="t" r="r" b="b"/>
            <a:pathLst>
              <a:path w="298450" h="298450">
                <a:moveTo>
                  <a:pt x="297941" y="0"/>
                </a:moveTo>
                <a:lnTo>
                  <a:pt x="0" y="0"/>
                </a:lnTo>
                <a:lnTo>
                  <a:pt x="148589" y="297941"/>
                </a:lnTo>
                <a:lnTo>
                  <a:pt x="297941" y="0"/>
                </a:lnTo>
                <a:close/>
              </a:path>
            </a:pathLst>
          </a:custGeom>
          <a:solidFill>
            <a:srgbClr val="65659A"/>
          </a:solidFill>
        </p:spPr>
        <p:txBody>
          <a:bodyPr wrap="square" lIns="0" tIns="0" rIns="0" bIns="0" rtlCol="0"/>
          <a:lstStyle/>
          <a:p>
            <a:endParaRPr/>
          </a:p>
        </p:txBody>
      </p:sp>
      <p:sp>
        <p:nvSpPr>
          <p:cNvPr id="11" name="object 11"/>
          <p:cNvSpPr/>
          <p:nvPr/>
        </p:nvSpPr>
        <p:spPr>
          <a:xfrm>
            <a:off x="4262106" y="2052301"/>
            <a:ext cx="1935777" cy="0"/>
          </a:xfrm>
          <a:custGeom>
            <a:avLst/>
            <a:gdLst/>
            <a:ahLst/>
            <a:cxnLst/>
            <a:rect l="l" t="t" r="r" b="b"/>
            <a:pathLst>
              <a:path w="1447800">
                <a:moveTo>
                  <a:pt x="1447800" y="0"/>
                </a:moveTo>
                <a:lnTo>
                  <a:pt x="0" y="0"/>
                </a:lnTo>
              </a:path>
            </a:pathLst>
          </a:custGeom>
          <a:ln w="89154">
            <a:solidFill>
              <a:srgbClr val="65659A"/>
            </a:solidFill>
          </a:ln>
        </p:spPr>
        <p:txBody>
          <a:bodyPr wrap="square" lIns="0" tIns="0" rIns="0" bIns="0" rtlCol="0"/>
          <a:lstStyle/>
          <a:p>
            <a:endParaRPr/>
          </a:p>
        </p:txBody>
      </p:sp>
      <p:sp>
        <p:nvSpPr>
          <p:cNvPr id="12" name="object 12"/>
          <p:cNvSpPr/>
          <p:nvPr/>
        </p:nvSpPr>
        <p:spPr>
          <a:xfrm>
            <a:off x="6911064" y="2052301"/>
            <a:ext cx="0" cy="1147249"/>
          </a:xfrm>
          <a:custGeom>
            <a:avLst/>
            <a:gdLst/>
            <a:ahLst/>
            <a:cxnLst/>
            <a:rect l="l" t="t" r="r" b="b"/>
            <a:pathLst>
              <a:path h="1143000">
                <a:moveTo>
                  <a:pt x="0" y="1143000"/>
                </a:moveTo>
                <a:lnTo>
                  <a:pt x="0" y="0"/>
                </a:lnTo>
              </a:path>
            </a:pathLst>
          </a:custGeom>
          <a:ln w="89154">
            <a:solidFill>
              <a:srgbClr val="65659A"/>
            </a:solidFill>
          </a:ln>
        </p:spPr>
        <p:txBody>
          <a:bodyPr wrap="square" lIns="0" tIns="0" rIns="0" bIns="0" rtlCol="0"/>
          <a:lstStyle/>
          <a:p>
            <a:endParaRPr/>
          </a:p>
        </p:txBody>
      </p:sp>
      <p:sp>
        <p:nvSpPr>
          <p:cNvPr id="13" name="object 13"/>
          <p:cNvSpPr/>
          <p:nvPr/>
        </p:nvSpPr>
        <p:spPr>
          <a:xfrm>
            <a:off x="6911064" y="2052301"/>
            <a:ext cx="1540131" cy="0"/>
          </a:xfrm>
          <a:custGeom>
            <a:avLst/>
            <a:gdLst/>
            <a:ahLst/>
            <a:cxnLst/>
            <a:rect l="l" t="t" r="r" b="b"/>
            <a:pathLst>
              <a:path w="1151889">
                <a:moveTo>
                  <a:pt x="0" y="0"/>
                </a:moveTo>
                <a:lnTo>
                  <a:pt x="1151381" y="0"/>
                </a:lnTo>
              </a:path>
            </a:pathLst>
          </a:custGeom>
          <a:ln w="89154">
            <a:solidFill>
              <a:srgbClr val="65659A"/>
            </a:solidFill>
          </a:ln>
        </p:spPr>
        <p:txBody>
          <a:bodyPr wrap="square" lIns="0" tIns="0" rIns="0" bIns="0" rtlCol="0"/>
          <a:lstStyle/>
          <a:p>
            <a:endParaRPr/>
          </a:p>
        </p:txBody>
      </p:sp>
      <p:sp>
        <p:nvSpPr>
          <p:cNvPr id="14" name="object 14"/>
          <p:cNvSpPr/>
          <p:nvPr/>
        </p:nvSpPr>
        <p:spPr>
          <a:xfrm>
            <a:off x="8448479" y="1903159"/>
            <a:ext cx="399042" cy="299559"/>
          </a:xfrm>
          <a:custGeom>
            <a:avLst/>
            <a:gdLst/>
            <a:ahLst/>
            <a:cxnLst/>
            <a:rect l="l" t="t" r="r" b="b"/>
            <a:pathLst>
              <a:path w="298450" h="298450">
                <a:moveTo>
                  <a:pt x="297942" y="148590"/>
                </a:moveTo>
                <a:lnTo>
                  <a:pt x="0" y="0"/>
                </a:lnTo>
                <a:lnTo>
                  <a:pt x="0" y="297942"/>
                </a:lnTo>
                <a:lnTo>
                  <a:pt x="297942" y="148590"/>
                </a:lnTo>
                <a:close/>
              </a:path>
            </a:pathLst>
          </a:custGeom>
          <a:solidFill>
            <a:srgbClr val="65659A"/>
          </a:solidFill>
        </p:spPr>
        <p:txBody>
          <a:bodyPr wrap="square" lIns="0" tIns="0" rIns="0" bIns="0" rtlCol="0"/>
          <a:lstStyle/>
          <a:p>
            <a:endParaRPr/>
          </a:p>
        </p:txBody>
      </p:sp>
      <p:sp>
        <p:nvSpPr>
          <p:cNvPr id="15" name="object 15"/>
          <p:cNvSpPr txBox="1"/>
          <p:nvPr/>
        </p:nvSpPr>
        <p:spPr>
          <a:xfrm>
            <a:off x="4306256" y="1539353"/>
            <a:ext cx="420267" cy="461590"/>
          </a:xfrm>
          <a:prstGeom prst="rect">
            <a:avLst/>
          </a:prstGeom>
        </p:spPr>
        <p:txBody>
          <a:bodyPr vert="horz" wrap="square" lIns="0" tIns="15166" rIns="0" bIns="0" rtlCol="0">
            <a:spAutoFit/>
          </a:bodyPr>
          <a:lstStyle/>
          <a:p>
            <a:pPr marL="15166">
              <a:spcBef>
                <a:spcPts val="119"/>
              </a:spcBef>
            </a:pPr>
            <a:r>
              <a:rPr sz="2900" b="1" spc="-6" dirty="0">
                <a:solidFill>
                  <a:srgbClr val="FF0000"/>
                </a:solidFill>
                <a:latin typeface="Times New Roman"/>
                <a:cs typeface="Times New Roman"/>
              </a:rPr>
              <a:t>In</a:t>
            </a:r>
            <a:endParaRPr sz="2900">
              <a:latin typeface="Times New Roman"/>
              <a:cs typeface="Times New Roman"/>
            </a:endParaRPr>
          </a:p>
        </p:txBody>
      </p:sp>
      <p:sp>
        <p:nvSpPr>
          <p:cNvPr id="16" name="object 16"/>
          <p:cNvSpPr txBox="1"/>
          <p:nvPr/>
        </p:nvSpPr>
        <p:spPr>
          <a:xfrm>
            <a:off x="8133998" y="1462870"/>
            <a:ext cx="713181" cy="461590"/>
          </a:xfrm>
          <a:prstGeom prst="rect">
            <a:avLst/>
          </a:prstGeom>
        </p:spPr>
        <p:txBody>
          <a:bodyPr vert="horz" wrap="square" lIns="0" tIns="15166" rIns="0" bIns="0" rtlCol="0">
            <a:spAutoFit/>
          </a:bodyPr>
          <a:lstStyle/>
          <a:p>
            <a:pPr marL="15166">
              <a:spcBef>
                <a:spcPts val="119"/>
              </a:spcBef>
            </a:pPr>
            <a:r>
              <a:rPr sz="2900" b="1" spc="-12" dirty="0">
                <a:solidFill>
                  <a:srgbClr val="FF0000"/>
                </a:solidFill>
                <a:latin typeface="Times New Roman"/>
                <a:cs typeface="Times New Roman"/>
              </a:rPr>
              <a:t>Out</a:t>
            </a:r>
            <a:endParaRPr sz="2900">
              <a:latin typeface="Times New Roman"/>
              <a:cs typeface="Times New Roman"/>
            </a:endParaRPr>
          </a:p>
        </p:txBody>
      </p:sp>
      <p:sp>
        <p:nvSpPr>
          <p:cNvPr id="17" name="object 17"/>
          <p:cNvSpPr/>
          <p:nvPr/>
        </p:nvSpPr>
        <p:spPr>
          <a:xfrm>
            <a:off x="3447042" y="1822851"/>
            <a:ext cx="611298" cy="458900"/>
          </a:xfrm>
          <a:custGeom>
            <a:avLst/>
            <a:gdLst/>
            <a:ahLst/>
            <a:cxnLst/>
            <a:rect l="l" t="t" r="r" b="b"/>
            <a:pathLst>
              <a:path w="457200" h="457200">
                <a:moveTo>
                  <a:pt x="457200" y="228599"/>
                </a:moveTo>
                <a:lnTo>
                  <a:pt x="452565" y="182460"/>
                </a:lnTo>
                <a:lnTo>
                  <a:pt x="439269" y="139517"/>
                </a:lnTo>
                <a:lnTo>
                  <a:pt x="418221" y="100682"/>
                </a:lnTo>
                <a:lnTo>
                  <a:pt x="390334" y="66865"/>
                </a:lnTo>
                <a:lnTo>
                  <a:pt x="356517" y="38978"/>
                </a:lnTo>
                <a:lnTo>
                  <a:pt x="317682" y="17930"/>
                </a:lnTo>
                <a:lnTo>
                  <a:pt x="274739" y="4634"/>
                </a:lnTo>
                <a:lnTo>
                  <a:pt x="228600" y="0"/>
                </a:lnTo>
                <a:lnTo>
                  <a:pt x="182460" y="4634"/>
                </a:lnTo>
                <a:lnTo>
                  <a:pt x="139517" y="17930"/>
                </a:lnTo>
                <a:lnTo>
                  <a:pt x="100682" y="38978"/>
                </a:lnTo>
                <a:lnTo>
                  <a:pt x="66865" y="66865"/>
                </a:lnTo>
                <a:lnTo>
                  <a:pt x="38978" y="100682"/>
                </a:lnTo>
                <a:lnTo>
                  <a:pt x="17930" y="139517"/>
                </a:lnTo>
                <a:lnTo>
                  <a:pt x="4634" y="182460"/>
                </a:lnTo>
                <a:lnTo>
                  <a:pt x="0" y="228599"/>
                </a:lnTo>
                <a:lnTo>
                  <a:pt x="4634" y="274739"/>
                </a:lnTo>
                <a:lnTo>
                  <a:pt x="17930" y="317682"/>
                </a:lnTo>
                <a:lnTo>
                  <a:pt x="38978" y="356517"/>
                </a:lnTo>
                <a:lnTo>
                  <a:pt x="66865" y="390334"/>
                </a:lnTo>
                <a:lnTo>
                  <a:pt x="100682" y="418221"/>
                </a:lnTo>
                <a:lnTo>
                  <a:pt x="139517" y="439269"/>
                </a:lnTo>
                <a:lnTo>
                  <a:pt x="182460"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close/>
              </a:path>
            </a:pathLst>
          </a:custGeom>
          <a:solidFill>
            <a:srgbClr val="FFCC9A"/>
          </a:solidFill>
        </p:spPr>
        <p:txBody>
          <a:bodyPr wrap="square" lIns="0" tIns="0" rIns="0" bIns="0" rtlCol="0"/>
          <a:lstStyle/>
          <a:p>
            <a:endParaRPr/>
          </a:p>
        </p:txBody>
      </p:sp>
      <p:sp>
        <p:nvSpPr>
          <p:cNvPr id="18" name="object 18"/>
          <p:cNvSpPr/>
          <p:nvPr/>
        </p:nvSpPr>
        <p:spPr>
          <a:xfrm>
            <a:off x="3447042" y="1822851"/>
            <a:ext cx="611298" cy="458900"/>
          </a:xfrm>
          <a:custGeom>
            <a:avLst/>
            <a:gdLst/>
            <a:ahLst/>
            <a:cxnLst/>
            <a:rect l="l" t="t" r="r" b="b"/>
            <a:pathLst>
              <a:path w="457200" h="457200">
                <a:moveTo>
                  <a:pt x="228600" y="0"/>
                </a:moveTo>
                <a:lnTo>
                  <a:pt x="182460" y="4634"/>
                </a:lnTo>
                <a:lnTo>
                  <a:pt x="139517" y="17930"/>
                </a:lnTo>
                <a:lnTo>
                  <a:pt x="100682" y="38978"/>
                </a:lnTo>
                <a:lnTo>
                  <a:pt x="66865" y="66865"/>
                </a:lnTo>
                <a:lnTo>
                  <a:pt x="38978" y="100682"/>
                </a:lnTo>
                <a:lnTo>
                  <a:pt x="17930" y="139517"/>
                </a:lnTo>
                <a:lnTo>
                  <a:pt x="4634" y="182460"/>
                </a:lnTo>
                <a:lnTo>
                  <a:pt x="0" y="228599"/>
                </a:lnTo>
                <a:lnTo>
                  <a:pt x="4634" y="274739"/>
                </a:lnTo>
                <a:lnTo>
                  <a:pt x="17930" y="317682"/>
                </a:lnTo>
                <a:lnTo>
                  <a:pt x="38978" y="356517"/>
                </a:lnTo>
                <a:lnTo>
                  <a:pt x="66865" y="390334"/>
                </a:lnTo>
                <a:lnTo>
                  <a:pt x="100682" y="418221"/>
                </a:lnTo>
                <a:lnTo>
                  <a:pt x="139517" y="439269"/>
                </a:lnTo>
                <a:lnTo>
                  <a:pt x="182460"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460"/>
                </a:lnTo>
                <a:lnTo>
                  <a:pt x="439269" y="139517"/>
                </a:lnTo>
                <a:lnTo>
                  <a:pt x="418221" y="100682"/>
                </a:lnTo>
                <a:lnTo>
                  <a:pt x="390334" y="66865"/>
                </a:lnTo>
                <a:lnTo>
                  <a:pt x="356517" y="38978"/>
                </a:lnTo>
                <a:lnTo>
                  <a:pt x="317682" y="17930"/>
                </a:lnTo>
                <a:lnTo>
                  <a:pt x="274739" y="4634"/>
                </a:lnTo>
                <a:lnTo>
                  <a:pt x="228600" y="0"/>
                </a:lnTo>
                <a:close/>
              </a:path>
            </a:pathLst>
          </a:custGeom>
          <a:ln w="38100">
            <a:solidFill>
              <a:srgbClr val="65659A"/>
            </a:solidFill>
          </a:ln>
        </p:spPr>
        <p:txBody>
          <a:bodyPr wrap="square" lIns="0" tIns="0" rIns="0" bIns="0" rtlCol="0"/>
          <a:lstStyle/>
          <a:p>
            <a:endParaRPr/>
          </a:p>
        </p:txBody>
      </p:sp>
      <p:sp>
        <p:nvSpPr>
          <p:cNvPr id="19" name="object 19"/>
          <p:cNvSpPr/>
          <p:nvPr/>
        </p:nvSpPr>
        <p:spPr>
          <a:xfrm>
            <a:off x="3587640" y="2152495"/>
            <a:ext cx="330271" cy="42703"/>
          </a:xfrm>
          <a:custGeom>
            <a:avLst/>
            <a:gdLst/>
            <a:ahLst/>
            <a:cxnLst/>
            <a:rect l="l" t="t" r="r" b="b"/>
            <a:pathLst>
              <a:path w="247014" h="42544">
                <a:moveTo>
                  <a:pt x="0" y="0"/>
                </a:moveTo>
                <a:lnTo>
                  <a:pt x="41147" y="23494"/>
                </a:lnTo>
                <a:lnTo>
                  <a:pt x="82295" y="37591"/>
                </a:lnTo>
                <a:lnTo>
                  <a:pt x="123443" y="42290"/>
                </a:lnTo>
                <a:lnTo>
                  <a:pt x="164592" y="37591"/>
                </a:lnTo>
                <a:lnTo>
                  <a:pt x="205740" y="23494"/>
                </a:lnTo>
                <a:lnTo>
                  <a:pt x="246888" y="0"/>
                </a:lnTo>
              </a:path>
            </a:pathLst>
          </a:custGeom>
          <a:ln w="38100">
            <a:solidFill>
              <a:srgbClr val="65659A"/>
            </a:solidFill>
          </a:ln>
        </p:spPr>
        <p:txBody>
          <a:bodyPr wrap="square" lIns="0" tIns="0" rIns="0" bIns="0" rtlCol="0"/>
          <a:lstStyle/>
          <a:p>
            <a:endParaRPr/>
          </a:p>
        </p:txBody>
      </p:sp>
      <p:sp>
        <p:nvSpPr>
          <p:cNvPr id="20" name="object 20"/>
          <p:cNvSpPr/>
          <p:nvPr/>
        </p:nvSpPr>
        <p:spPr>
          <a:xfrm>
            <a:off x="3597829" y="1940636"/>
            <a:ext cx="114108" cy="86425"/>
          </a:xfrm>
          <a:prstGeom prst="rect">
            <a:avLst/>
          </a:prstGeom>
          <a:blipFill>
            <a:blip r:embed="rId2" cstate="print"/>
            <a:stretch>
              <a:fillRect/>
            </a:stretch>
          </a:blipFill>
        </p:spPr>
        <p:txBody>
          <a:bodyPr wrap="square" lIns="0" tIns="0" rIns="0" bIns="0" rtlCol="0"/>
          <a:lstStyle/>
          <a:p>
            <a:endParaRPr/>
          </a:p>
        </p:txBody>
      </p:sp>
      <p:sp>
        <p:nvSpPr>
          <p:cNvPr id="21" name="object 21"/>
          <p:cNvSpPr/>
          <p:nvPr/>
        </p:nvSpPr>
        <p:spPr>
          <a:xfrm>
            <a:off x="3793443" y="1940636"/>
            <a:ext cx="114109" cy="86425"/>
          </a:xfrm>
          <a:prstGeom prst="rect">
            <a:avLst/>
          </a:prstGeom>
          <a:blipFill>
            <a:blip r:embed="rId2" cstate="print"/>
            <a:stretch>
              <a:fillRect/>
            </a:stretch>
          </a:blipFill>
        </p:spPr>
        <p:txBody>
          <a:bodyPr wrap="square" lIns="0" tIns="0" rIns="0" bIns="0" rtlCol="0"/>
          <a:lstStyle/>
          <a:p>
            <a:endParaRPr/>
          </a:p>
        </p:txBody>
      </p:sp>
      <p:sp>
        <p:nvSpPr>
          <p:cNvPr id="22" name="object 22"/>
          <p:cNvSpPr/>
          <p:nvPr/>
        </p:nvSpPr>
        <p:spPr>
          <a:xfrm>
            <a:off x="2631978" y="1822851"/>
            <a:ext cx="611298" cy="458900"/>
          </a:xfrm>
          <a:custGeom>
            <a:avLst/>
            <a:gdLst/>
            <a:ahLst/>
            <a:cxnLst/>
            <a:rect l="l" t="t" r="r" b="b"/>
            <a:pathLst>
              <a:path w="457200" h="457200">
                <a:moveTo>
                  <a:pt x="457200" y="228600"/>
                </a:moveTo>
                <a:lnTo>
                  <a:pt x="452565" y="182460"/>
                </a:lnTo>
                <a:lnTo>
                  <a:pt x="439269" y="139517"/>
                </a:lnTo>
                <a:lnTo>
                  <a:pt x="418221" y="100682"/>
                </a:lnTo>
                <a:lnTo>
                  <a:pt x="390334" y="66865"/>
                </a:lnTo>
                <a:lnTo>
                  <a:pt x="356517" y="38978"/>
                </a:lnTo>
                <a:lnTo>
                  <a:pt x="317682" y="17930"/>
                </a:lnTo>
                <a:lnTo>
                  <a:pt x="274739" y="4634"/>
                </a:lnTo>
                <a:lnTo>
                  <a:pt x="228600" y="0"/>
                </a:lnTo>
                <a:lnTo>
                  <a:pt x="182460" y="4634"/>
                </a:lnTo>
                <a:lnTo>
                  <a:pt x="139517" y="17930"/>
                </a:lnTo>
                <a:lnTo>
                  <a:pt x="100682" y="38978"/>
                </a:lnTo>
                <a:lnTo>
                  <a:pt x="66865" y="66865"/>
                </a:lnTo>
                <a:lnTo>
                  <a:pt x="38978" y="100682"/>
                </a:lnTo>
                <a:lnTo>
                  <a:pt x="17930" y="139517"/>
                </a:lnTo>
                <a:lnTo>
                  <a:pt x="4634" y="182460"/>
                </a:lnTo>
                <a:lnTo>
                  <a:pt x="0" y="228600"/>
                </a:lnTo>
                <a:lnTo>
                  <a:pt x="4634" y="274739"/>
                </a:lnTo>
                <a:lnTo>
                  <a:pt x="17930" y="317682"/>
                </a:lnTo>
                <a:lnTo>
                  <a:pt x="38978" y="356517"/>
                </a:lnTo>
                <a:lnTo>
                  <a:pt x="66865" y="390334"/>
                </a:lnTo>
                <a:lnTo>
                  <a:pt x="100682" y="418221"/>
                </a:lnTo>
                <a:lnTo>
                  <a:pt x="139517" y="439269"/>
                </a:lnTo>
                <a:lnTo>
                  <a:pt x="182460" y="452565"/>
                </a:lnTo>
                <a:lnTo>
                  <a:pt x="228600" y="457200"/>
                </a:lnTo>
                <a:lnTo>
                  <a:pt x="274739" y="452565"/>
                </a:lnTo>
                <a:lnTo>
                  <a:pt x="317682" y="439269"/>
                </a:lnTo>
                <a:lnTo>
                  <a:pt x="356517" y="418221"/>
                </a:lnTo>
                <a:lnTo>
                  <a:pt x="390334" y="390334"/>
                </a:lnTo>
                <a:lnTo>
                  <a:pt x="418221" y="356517"/>
                </a:lnTo>
                <a:lnTo>
                  <a:pt x="439269" y="317682"/>
                </a:lnTo>
                <a:lnTo>
                  <a:pt x="452565" y="274739"/>
                </a:lnTo>
                <a:lnTo>
                  <a:pt x="457200" y="228600"/>
                </a:lnTo>
                <a:close/>
              </a:path>
            </a:pathLst>
          </a:custGeom>
          <a:solidFill>
            <a:srgbClr val="FFCC9A"/>
          </a:solidFill>
        </p:spPr>
        <p:txBody>
          <a:bodyPr wrap="square" lIns="0" tIns="0" rIns="0" bIns="0" rtlCol="0"/>
          <a:lstStyle/>
          <a:p>
            <a:endParaRPr/>
          </a:p>
        </p:txBody>
      </p:sp>
      <p:sp>
        <p:nvSpPr>
          <p:cNvPr id="23" name="object 23"/>
          <p:cNvSpPr/>
          <p:nvPr/>
        </p:nvSpPr>
        <p:spPr>
          <a:xfrm>
            <a:off x="2631978" y="1822851"/>
            <a:ext cx="611298" cy="458900"/>
          </a:xfrm>
          <a:custGeom>
            <a:avLst/>
            <a:gdLst/>
            <a:ahLst/>
            <a:cxnLst/>
            <a:rect l="l" t="t" r="r" b="b"/>
            <a:pathLst>
              <a:path w="457200" h="457200">
                <a:moveTo>
                  <a:pt x="228600" y="0"/>
                </a:moveTo>
                <a:lnTo>
                  <a:pt x="182460" y="4634"/>
                </a:lnTo>
                <a:lnTo>
                  <a:pt x="139517" y="17930"/>
                </a:lnTo>
                <a:lnTo>
                  <a:pt x="100682" y="38978"/>
                </a:lnTo>
                <a:lnTo>
                  <a:pt x="66865" y="66865"/>
                </a:lnTo>
                <a:lnTo>
                  <a:pt x="38978" y="100682"/>
                </a:lnTo>
                <a:lnTo>
                  <a:pt x="17930" y="139517"/>
                </a:lnTo>
                <a:lnTo>
                  <a:pt x="4634" y="182460"/>
                </a:lnTo>
                <a:lnTo>
                  <a:pt x="0" y="228600"/>
                </a:lnTo>
                <a:lnTo>
                  <a:pt x="4634" y="274739"/>
                </a:lnTo>
                <a:lnTo>
                  <a:pt x="17930" y="317682"/>
                </a:lnTo>
                <a:lnTo>
                  <a:pt x="38978" y="356517"/>
                </a:lnTo>
                <a:lnTo>
                  <a:pt x="66865" y="390334"/>
                </a:lnTo>
                <a:lnTo>
                  <a:pt x="100682" y="418221"/>
                </a:lnTo>
                <a:lnTo>
                  <a:pt x="139517" y="439269"/>
                </a:lnTo>
                <a:lnTo>
                  <a:pt x="182460" y="452565"/>
                </a:lnTo>
                <a:lnTo>
                  <a:pt x="228600" y="457200"/>
                </a:lnTo>
                <a:lnTo>
                  <a:pt x="274739" y="452565"/>
                </a:lnTo>
                <a:lnTo>
                  <a:pt x="317682" y="439269"/>
                </a:lnTo>
                <a:lnTo>
                  <a:pt x="356517" y="418221"/>
                </a:lnTo>
                <a:lnTo>
                  <a:pt x="390334" y="390334"/>
                </a:lnTo>
                <a:lnTo>
                  <a:pt x="418221" y="356517"/>
                </a:lnTo>
                <a:lnTo>
                  <a:pt x="439269" y="317682"/>
                </a:lnTo>
                <a:lnTo>
                  <a:pt x="452565" y="274739"/>
                </a:lnTo>
                <a:lnTo>
                  <a:pt x="457200" y="228600"/>
                </a:lnTo>
                <a:lnTo>
                  <a:pt x="452565" y="182460"/>
                </a:lnTo>
                <a:lnTo>
                  <a:pt x="439269" y="139517"/>
                </a:lnTo>
                <a:lnTo>
                  <a:pt x="418221" y="100682"/>
                </a:lnTo>
                <a:lnTo>
                  <a:pt x="390334" y="66865"/>
                </a:lnTo>
                <a:lnTo>
                  <a:pt x="356517" y="38978"/>
                </a:lnTo>
                <a:lnTo>
                  <a:pt x="317682" y="17930"/>
                </a:lnTo>
                <a:lnTo>
                  <a:pt x="274739" y="4634"/>
                </a:lnTo>
                <a:lnTo>
                  <a:pt x="228600" y="0"/>
                </a:lnTo>
                <a:close/>
              </a:path>
            </a:pathLst>
          </a:custGeom>
          <a:ln w="38100">
            <a:solidFill>
              <a:srgbClr val="65659A"/>
            </a:solidFill>
          </a:ln>
        </p:spPr>
        <p:txBody>
          <a:bodyPr wrap="square" lIns="0" tIns="0" rIns="0" bIns="0" rtlCol="0"/>
          <a:lstStyle/>
          <a:p>
            <a:endParaRPr/>
          </a:p>
        </p:txBody>
      </p:sp>
      <p:sp>
        <p:nvSpPr>
          <p:cNvPr id="24" name="object 24"/>
          <p:cNvSpPr/>
          <p:nvPr/>
        </p:nvSpPr>
        <p:spPr>
          <a:xfrm>
            <a:off x="2772575" y="2152495"/>
            <a:ext cx="330271" cy="42703"/>
          </a:xfrm>
          <a:custGeom>
            <a:avLst/>
            <a:gdLst/>
            <a:ahLst/>
            <a:cxnLst/>
            <a:rect l="l" t="t" r="r" b="b"/>
            <a:pathLst>
              <a:path w="247014" h="42544">
                <a:moveTo>
                  <a:pt x="0" y="0"/>
                </a:moveTo>
                <a:lnTo>
                  <a:pt x="41148" y="23494"/>
                </a:lnTo>
                <a:lnTo>
                  <a:pt x="82296" y="37592"/>
                </a:lnTo>
                <a:lnTo>
                  <a:pt x="123444" y="42291"/>
                </a:lnTo>
                <a:lnTo>
                  <a:pt x="164592" y="37592"/>
                </a:lnTo>
                <a:lnTo>
                  <a:pt x="205740" y="23495"/>
                </a:lnTo>
                <a:lnTo>
                  <a:pt x="246887" y="0"/>
                </a:lnTo>
              </a:path>
            </a:pathLst>
          </a:custGeom>
          <a:ln w="38100">
            <a:solidFill>
              <a:srgbClr val="65659A"/>
            </a:solidFill>
          </a:ln>
        </p:spPr>
        <p:txBody>
          <a:bodyPr wrap="square" lIns="0" tIns="0" rIns="0" bIns="0" rtlCol="0"/>
          <a:lstStyle/>
          <a:p>
            <a:endParaRPr/>
          </a:p>
        </p:txBody>
      </p:sp>
      <p:sp>
        <p:nvSpPr>
          <p:cNvPr id="25" name="object 25"/>
          <p:cNvSpPr/>
          <p:nvPr/>
        </p:nvSpPr>
        <p:spPr>
          <a:xfrm>
            <a:off x="2782765" y="1940636"/>
            <a:ext cx="114108" cy="86425"/>
          </a:xfrm>
          <a:prstGeom prst="rect">
            <a:avLst/>
          </a:prstGeom>
          <a:blipFill>
            <a:blip r:embed="rId2" cstate="print"/>
            <a:stretch>
              <a:fillRect/>
            </a:stretch>
          </a:blipFill>
        </p:spPr>
        <p:txBody>
          <a:bodyPr wrap="square" lIns="0" tIns="0" rIns="0" bIns="0" rtlCol="0"/>
          <a:lstStyle/>
          <a:p>
            <a:endParaRPr/>
          </a:p>
        </p:txBody>
      </p:sp>
      <p:sp>
        <p:nvSpPr>
          <p:cNvPr id="26" name="object 26"/>
          <p:cNvSpPr/>
          <p:nvPr/>
        </p:nvSpPr>
        <p:spPr>
          <a:xfrm>
            <a:off x="2978379" y="1940636"/>
            <a:ext cx="114108" cy="86425"/>
          </a:xfrm>
          <a:prstGeom prst="rect">
            <a:avLst/>
          </a:prstGeom>
          <a:blipFill>
            <a:blip r:embed="rId2" cstate="print"/>
            <a:stretch>
              <a:fillRect/>
            </a:stretch>
          </a:blipFill>
        </p:spPr>
        <p:txBody>
          <a:bodyPr wrap="square" lIns="0" tIns="0" rIns="0" bIns="0" rtlCol="0"/>
          <a:lstStyle/>
          <a:p>
            <a:endParaRPr/>
          </a:p>
        </p:txBody>
      </p:sp>
      <p:sp>
        <p:nvSpPr>
          <p:cNvPr id="27" name="object 27"/>
          <p:cNvSpPr/>
          <p:nvPr/>
        </p:nvSpPr>
        <p:spPr>
          <a:xfrm>
            <a:off x="1816914" y="1822851"/>
            <a:ext cx="611298" cy="458900"/>
          </a:xfrm>
          <a:custGeom>
            <a:avLst/>
            <a:gdLst/>
            <a:ahLst/>
            <a:cxnLst/>
            <a:rect l="l" t="t" r="r" b="b"/>
            <a:pathLst>
              <a:path w="457200" h="457200">
                <a:moveTo>
                  <a:pt x="457200" y="228600"/>
                </a:moveTo>
                <a:lnTo>
                  <a:pt x="452565" y="182460"/>
                </a:lnTo>
                <a:lnTo>
                  <a:pt x="439269" y="139517"/>
                </a:lnTo>
                <a:lnTo>
                  <a:pt x="418221" y="100682"/>
                </a:lnTo>
                <a:lnTo>
                  <a:pt x="390334" y="66865"/>
                </a:lnTo>
                <a:lnTo>
                  <a:pt x="356517" y="38978"/>
                </a:lnTo>
                <a:lnTo>
                  <a:pt x="317682" y="17930"/>
                </a:lnTo>
                <a:lnTo>
                  <a:pt x="274739" y="4634"/>
                </a:lnTo>
                <a:lnTo>
                  <a:pt x="228600" y="0"/>
                </a:lnTo>
                <a:lnTo>
                  <a:pt x="182460" y="4634"/>
                </a:lnTo>
                <a:lnTo>
                  <a:pt x="139517" y="17930"/>
                </a:lnTo>
                <a:lnTo>
                  <a:pt x="100682" y="38978"/>
                </a:lnTo>
                <a:lnTo>
                  <a:pt x="66865" y="66865"/>
                </a:lnTo>
                <a:lnTo>
                  <a:pt x="38978" y="100682"/>
                </a:lnTo>
                <a:lnTo>
                  <a:pt x="17930" y="139517"/>
                </a:lnTo>
                <a:lnTo>
                  <a:pt x="4634" y="182460"/>
                </a:lnTo>
                <a:lnTo>
                  <a:pt x="0" y="228600"/>
                </a:lnTo>
                <a:lnTo>
                  <a:pt x="4634" y="274739"/>
                </a:lnTo>
                <a:lnTo>
                  <a:pt x="17930" y="317682"/>
                </a:lnTo>
                <a:lnTo>
                  <a:pt x="38978" y="356517"/>
                </a:lnTo>
                <a:lnTo>
                  <a:pt x="66865" y="390334"/>
                </a:lnTo>
                <a:lnTo>
                  <a:pt x="100682" y="418221"/>
                </a:lnTo>
                <a:lnTo>
                  <a:pt x="139517" y="439269"/>
                </a:lnTo>
                <a:lnTo>
                  <a:pt x="182460" y="452565"/>
                </a:lnTo>
                <a:lnTo>
                  <a:pt x="228600" y="457200"/>
                </a:lnTo>
                <a:lnTo>
                  <a:pt x="274739" y="452565"/>
                </a:lnTo>
                <a:lnTo>
                  <a:pt x="317682" y="439269"/>
                </a:lnTo>
                <a:lnTo>
                  <a:pt x="356517" y="418221"/>
                </a:lnTo>
                <a:lnTo>
                  <a:pt x="390334" y="390334"/>
                </a:lnTo>
                <a:lnTo>
                  <a:pt x="418221" y="356517"/>
                </a:lnTo>
                <a:lnTo>
                  <a:pt x="439269" y="317682"/>
                </a:lnTo>
                <a:lnTo>
                  <a:pt x="452565" y="274739"/>
                </a:lnTo>
                <a:lnTo>
                  <a:pt x="457200" y="228600"/>
                </a:lnTo>
                <a:close/>
              </a:path>
            </a:pathLst>
          </a:custGeom>
          <a:solidFill>
            <a:srgbClr val="FFCC9A"/>
          </a:solidFill>
        </p:spPr>
        <p:txBody>
          <a:bodyPr wrap="square" lIns="0" tIns="0" rIns="0" bIns="0" rtlCol="0"/>
          <a:lstStyle/>
          <a:p>
            <a:endParaRPr/>
          </a:p>
        </p:txBody>
      </p:sp>
      <p:sp>
        <p:nvSpPr>
          <p:cNvPr id="28" name="object 28"/>
          <p:cNvSpPr/>
          <p:nvPr/>
        </p:nvSpPr>
        <p:spPr>
          <a:xfrm>
            <a:off x="1816914" y="1822851"/>
            <a:ext cx="611298" cy="458900"/>
          </a:xfrm>
          <a:custGeom>
            <a:avLst/>
            <a:gdLst/>
            <a:ahLst/>
            <a:cxnLst/>
            <a:rect l="l" t="t" r="r" b="b"/>
            <a:pathLst>
              <a:path w="457200" h="457200">
                <a:moveTo>
                  <a:pt x="228600" y="0"/>
                </a:moveTo>
                <a:lnTo>
                  <a:pt x="182460" y="4634"/>
                </a:lnTo>
                <a:lnTo>
                  <a:pt x="139517" y="17930"/>
                </a:lnTo>
                <a:lnTo>
                  <a:pt x="100682" y="38978"/>
                </a:lnTo>
                <a:lnTo>
                  <a:pt x="66865" y="66865"/>
                </a:lnTo>
                <a:lnTo>
                  <a:pt x="38978" y="100682"/>
                </a:lnTo>
                <a:lnTo>
                  <a:pt x="17930" y="139517"/>
                </a:lnTo>
                <a:lnTo>
                  <a:pt x="4634" y="182460"/>
                </a:lnTo>
                <a:lnTo>
                  <a:pt x="0" y="228600"/>
                </a:lnTo>
                <a:lnTo>
                  <a:pt x="4634" y="274739"/>
                </a:lnTo>
                <a:lnTo>
                  <a:pt x="17930" y="317682"/>
                </a:lnTo>
                <a:lnTo>
                  <a:pt x="38978" y="356517"/>
                </a:lnTo>
                <a:lnTo>
                  <a:pt x="66865" y="390334"/>
                </a:lnTo>
                <a:lnTo>
                  <a:pt x="100682" y="418221"/>
                </a:lnTo>
                <a:lnTo>
                  <a:pt x="139517" y="439269"/>
                </a:lnTo>
                <a:lnTo>
                  <a:pt x="182460" y="452565"/>
                </a:lnTo>
                <a:lnTo>
                  <a:pt x="228600" y="457200"/>
                </a:lnTo>
                <a:lnTo>
                  <a:pt x="274739" y="452565"/>
                </a:lnTo>
                <a:lnTo>
                  <a:pt x="317682" y="439269"/>
                </a:lnTo>
                <a:lnTo>
                  <a:pt x="356517" y="418221"/>
                </a:lnTo>
                <a:lnTo>
                  <a:pt x="390334" y="390334"/>
                </a:lnTo>
                <a:lnTo>
                  <a:pt x="418221" y="356517"/>
                </a:lnTo>
                <a:lnTo>
                  <a:pt x="439269" y="317682"/>
                </a:lnTo>
                <a:lnTo>
                  <a:pt x="452565" y="274739"/>
                </a:lnTo>
                <a:lnTo>
                  <a:pt x="457200" y="228600"/>
                </a:lnTo>
                <a:lnTo>
                  <a:pt x="452565" y="182460"/>
                </a:lnTo>
                <a:lnTo>
                  <a:pt x="439269" y="139517"/>
                </a:lnTo>
                <a:lnTo>
                  <a:pt x="418221" y="100682"/>
                </a:lnTo>
                <a:lnTo>
                  <a:pt x="390334" y="66865"/>
                </a:lnTo>
                <a:lnTo>
                  <a:pt x="356517" y="38978"/>
                </a:lnTo>
                <a:lnTo>
                  <a:pt x="317682" y="17930"/>
                </a:lnTo>
                <a:lnTo>
                  <a:pt x="274739" y="4634"/>
                </a:lnTo>
                <a:lnTo>
                  <a:pt x="228600" y="0"/>
                </a:lnTo>
                <a:close/>
              </a:path>
            </a:pathLst>
          </a:custGeom>
          <a:ln w="38100">
            <a:solidFill>
              <a:srgbClr val="65659A"/>
            </a:solidFill>
          </a:ln>
        </p:spPr>
        <p:txBody>
          <a:bodyPr wrap="square" lIns="0" tIns="0" rIns="0" bIns="0" rtlCol="0"/>
          <a:lstStyle/>
          <a:p>
            <a:endParaRPr/>
          </a:p>
        </p:txBody>
      </p:sp>
      <p:sp>
        <p:nvSpPr>
          <p:cNvPr id="29" name="object 29"/>
          <p:cNvSpPr/>
          <p:nvPr/>
        </p:nvSpPr>
        <p:spPr>
          <a:xfrm>
            <a:off x="1957511" y="2152495"/>
            <a:ext cx="330271" cy="42703"/>
          </a:xfrm>
          <a:custGeom>
            <a:avLst/>
            <a:gdLst/>
            <a:ahLst/>
            <a:cxnLst/>
            <a:rect l="l" t="t" r="r" b="b"/>
            <a:pathLst>
              <a:path w="247014" h="42544">
                <a:moveTo>
                  <a:pt x="0" y="0"/>
                </a:moveTo>
                <a:lnTo>
                  <a:pt x="41148" y="23494"/>
                </a:lnTo>
                <a:lnTo>
                  <a:pt x="82296" y="37592"/>
                </a:lnTo>
                <a:lnTo>
                  <a:pt x="123444" y="42291"/>
                </a:lnTo>
                <a:lnTo>
                  <a:pt x="164592" y="37592"/>
                </a:lnTo>
                <a:lnTo>
                  <a:pt x="205740" y="23495"/>
                </a:lnTo>
                <a:lnTo>
                  <a:pt x="246887" y="0"/>
                </a:lnTo>
              </a:path>
            </a:pathLst>
          </a:custGeom>
          <a:ln w="38100">
            <a:solidFill>
              <a:srgbClr val="65659A"/>
            </a:solidFill>
          </a:ln>
        </p:spPr>
        <p:txBody>
          <a:bodyPr wrap="square" lIns="0" tIns="0" rIns="0" bIns="0" rtlCol="0"/>
          <a:lstStyle/>
          <a:p>
            <a:endParaRPr/>
          </a:p>
        </p:txBody>
      </p:sp>
      <p:sp>
        <p:nvSpPr>
          <p:cNvPr id="30" name="object 30"/>
          <p:cNvSpPr/>
          <p:nvPr/>
        </p:nvSpPr>
        <p:spPr>
          <a:xfrm>
            <a:off x="1967700" y="1940636"/>
            <a:ext cx="114108" cy="86425"/>
          </a:xfrm>
          <a:prstGeom prst="rect">
            <a:avLst/>
          </a:prstGeom>
          <a:blipFill>
            <a:blip r:embed="rId2" cstate="print"/>
            <a:stretch>
              <a:fillRect/>
            </a:stretch>
          </a:blipFill>
        </p:spPr>
        <p:txBody>
          <a:bodyPr wrap="square" lIns="0" tIns="0" rIns="0" bIns="0" rtlCol="0"/>
          <a:lstStyle/>
          <a:p>
            <a:endParaRPr/>
          </a:p>
        </p:txBody>
      </p:sp>
      <p:sp>
        <p:nvSpPr>
          <p:cNvPr id="31" name="object 31"/>
          <p:cNvSpPr/>
          <p:nvPr/>
        </p:nvSpPr>
        <p:spPr>
          <a:xfrm>
            <a:off x="2163316" y="1940636"/>
            <a:ext cx="114108" cy="86425"/>
          </a:xfrm>
          <a:prstGeom prst="rect">
            <a:avLst/>
          </a:prstGeom>
          <a:blipFill>
            <a:blip r:embed="rId2" cstate="print"/>
            <a:stretch>
              <a:fillRect/>
            </a:stretch>
          </a:blipFill>
        </p:spPr>
        <p:txBody>
          <a:bodyPr wrap="square" lIns="0" tIns="0" rIns="0" bIns="0" rtlCol="0"/>
          <a:lstStyle/>
          <a:p>
            <a:endParaRPr/>
          </a:p>
        </p:txBody>
      </p:sp>
      <p:sp>
        <p:nvSpPr>
          <p:cNvPr id="32" name="object 32"/>
          <p:cNvSpPr txBox="1"/>
          <p:nvPr/>
        </p:nvSpPr>
        <p:spPr>
          <a:xfrm>
            <a:off x="1957852" y="2304186"/>
            <a:ext cx="1958701" cy="461590"/>
          </a:xfrm>
          <a:prstGeom prst="rect">
            <a:avLst/>
          </a:prstGeom>
        </p:spPr>
        <p:txBody>
          <a:bodyPr vert="horz" wrap="square" lIns="0" tIns="15166" rIns="0" bIns="0" rtlCol="0">
            <a:spAutoFit/>
          </a:bodyPr>
          <a:lstStyle/>
          <a:p>
            <a:pPr marL="15166">
              <a:spcBef>
                <a:spcPts val="119"/>
              </a:spcBef>
              <a:tabLst>
                <a:tab pos="753009" algn="l"/>
                <a:tab pos="1470377" algn="l"/>
              </a:tabLst>
            </a:pPr>
            <a:r>
              <a:rPr sz="2900" b="1" spc="-6" dirty="0">
                <a:latin typeface="Times New Roman"/>
                <a:cs typeface="Times New Roman"/>
              </a:rPr>
              <a:t>C	B	A</a:t>
            </a:r>
            <a:endParaRPr sz="2900">
              <a:latin typeface="Times New Roman"/>
              <a:cs typeface="Times New Roman"/>
            </a:endParaRPr>
          </a:p>
        </p:txBody>
      </p:sp>
      <p:sp>
        <p:nvSpPr>
          <p:cNvPr id="33" name="object 33"/>
          <p:cNvSpPr/>
          <p:nvPr/>
        </p:nvSpPr>
        <p:spPr>
          <a:xfrm>
            <a:off x="9967554" y="1822851"/>
            <a:ext cx="611298" cy="458900"/>
          </a:xfrm>
          <a:custGeom>
            <a:avLst/>
            <a:gdLst/>
            <a:ahLst/>
            <a:cxnLst/>
            <a:rect l="l" t="t" r="r" b="b"/>
            <a:pathLst>
              <a:path w="457200" h="457200">
                <a:moveTo>
                  <a:pt x="457200" y="228599"/>
                </a:moveTo>
                <a:lnTo>
                  <a:pt x="452565" y="182460"/>
                </a:lnTo>
                <a:lnTo>
                  <a:pt x="439269" y="139517"/>
                </a:lnTo>
                <a:lnTo>
                  <a:pt x="418221" y="100682"/>
                </a:lnTo>
                <a:lnTo>
                  <a:pt x="390334" y="66865"/>
                </a:lnTo>
                <a:lnTo>
                  <a:pt x="356517" y="38978"/>
                </a:lnTo>
                <a:lnTo>
                  <a:pt x="317682" y="17930"/>
                </a:lnTo>
                <a:lnTo>
                  <a:pt x="274739" y="4634"/>
                </a:lnTo>
                <a:lnTo>
                  <a:pt x="228600" y="0"/>
                </a:lnTo>
                <a:lnTo>
                  <a:pt x="182460" y="4634"/>
                </a:lnTo>
                <a:lnTo>
                  <a:pt x="139517" y="17930"/>
                </a:lnTo>
                <a:lnTo>
                  <a:pt x="100682" y="38978"/>
                </a:lnTo>
                <a:lnTo>
                  <a:pt x="66865" y="66865"/>
                </a:lnTo>
                <a:lnTo>
                  <a:pt x="38978" y="100682"/>
                </a:lnTo>
                <a:lnTo>
                  <a:pt x="17930" y="139517"/>
                </a:lnTo>
                <a:lnTo>
                  <a:pt x="4634" y="182460"/>
                </a:lnTo>
                <a:lnTo>
                  <a:pt x="0" y="228599"/>
                </a:lnTo>
                <a:lnTo>
                  <a:pt x="4634" y="274739"/>
                </a:lnTo>
                <a:lnTo>
                  <a:pt x="17930" y="317682"/>
                </a:lnTo>
                <a:lnTo>
                  <a:pt x="38978" y="356517"/>
                </a:lnTo>
                <a:lnTo>
                  <a:pt x="66865" y="390334"/>
                </a:lnTo>
                <a:lnTo>
                  <a:pt x="100682" y="418221"/>
                </a:lnTo>
                <a:lnTo>
                  <a:pt x="139517" y="439269"/>
                </a:lnTo>
                <a:lnTo>
                  <a:pt x="182460"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close/>
              </a:path>
            </a:pathLst>
          </a:custGeom>
          <a:solidFill>
            <a:srgbClr val="FFCC9A"/>
          </a:solidFill>
        </p:spPr>
        <p:txBody>
          <a:bodyPr wrap="square" lIns="0" tIns="0" rIns="0" bIns="0" rtlCol="0"/>
          <a:lstStyle/>
          <a:p>
            <a:endParaRPr/>
          </a:p>
        </p:txBody>
      </p:sp>
      <p:sp>
        <p:nvSpPr>
          <p:cNvPr id="34" name="object 34"/>
          <p:cNvSpPr/>
          <p:nvPr/>
        </p:nvSpPr>
        <p:spPr>
          <a:xfrm>
            <a:off x="9967554" y="1822851"/>
            <a:ext cx="611298" cy="458900"/>
          </a:xfrm>
          <a:custGeom>
            <a:avLst/>
            <a:gdLst/>
            <a:ahLst/>
            <a:cxnLst/>
            <a:rect l="l" t="t" r="r" b="b"/>
            <a:pathLst>
              <a:path w="457200" h="457200">
                <a:moveTo>
                  <a:pt x="228600" y="0"/>
                </a:moveTo>
                <a:lnTo>
                  <a:pt x="182460" y="4634"/>
                </a:lnTo>
                <a:lnTo>
                  <a:pt x="139517" y="17930"/>
                </a:lnTo>
                <a:lnTo>
                  <a:pt x="100682" y="38978"/>
                </a:lnTo>
                <a:lnTo>
                  <a:pt x="66865" y="66865"/>
                </a:lnTo>
                <a:lnTo>
                  <a:pt x="38978" y="100682"/>
                </a:lnTo>
                <a:lnTo>
                  <a:pt x="17930" y="139517"/>
                </a:lnTo>
                <a:lnTo>
                  <a:pt x="4634" y="182460"/>
                </a:lnTo>
                <a:lnTo>
                  <a:pt x="0" y="228599"/>
                </a:lnTo>
                <a:lnTo>
                  <a:pt x="4634" y="274739"/>
                </a:lnTo>
                <a:lnTo>
                  <a:pt x="17930" y="317682"/>
                </a:lnTo>
                <a:lnTo>
                  <a:pt x="38978" y="356517"/>
                </a:lnTo>
                <a:lnTo>
                  <a:pt x="66865" y="390334"/>
                </a:lnTo>
                <a:lnTo>
                  <a:pt x="100682" y="418221"/>
                </a:lnTo>
                <a:lnTo>
                  <a:pt x="139517" y="439269"/>
                </a:lnTo>
                <a:lnTo>
                  <a:pt x="182460"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460"/>
                </a:lnTo>
                <a:lnTo>
                  <a:pt x="439269" y="139517"/>
                </a:lnTo>
                <a:lnTo>
                  <a:pt x="418221" y="100682"/>
                </a:lnTo>
                <a:lnTo>
                  <a:pt x="390334" y="66865"/>
                </a:lnTo>
                <a:lnTo>
                  <a:pt x="356517" y="38978"/>
                </a:lnTo>
                <a:lnTo>
                  <a:pt x="317682" y="17930"/>
                </a:lnTo>
                <a:lnTo>
                  <a:pt x="274739" y="4634"/>
                </a:lnTo>
                <a:lnTo>
                  <a:pt x="228600" y="0"/>
                </a:lnTo>
                <a:close/>
              </a:path>
            </a:pathLst>
          </a:custGeom>
          <a:ln w="38100">
            <a:solidFill>
              <a:srgbClr val="65659A"/>
            </a:solidFill>
          </a:ln>
        </p:spPr>
        <p:txBody>
          <a:bodyPr wrap="square" lIns="0" tIns="0" rIns="0" bIns="0" rtlCol="0"/>
          <a:lstStyle/>
          <a:p>
            <a:endParaRPr/>
          </a:p>
        </p:txBody>
      </p:sp>
      <p:sp>
        <p:nvSpPr>
          <p:cNvPr id="35" name="object 35"/>
          <p:cNvSpPr/>
          <p:nvPr/>
        </p:nvSpPr>
        <p:spPr>
          <a:xfrm>
            <a:off x="10108153" y="2152495"/>
            <a:ext cx="330271" cy="42703"/>
          </a:xfrm>
          <a:custGeom>
            <a:avLst/>
            <a:gdLst/>
            <a:ahLst/>
            <a:cxnLst/>
            <a:rect l="l" t="t" r="r" b="b"/>
            <a:pathLst>
              <a:path w="247015" h="42544">
                <a:moveTo>
                  <a:pt x="0" y="0"/>
                </a:moveTo>
                <a:lnTo>
                  <a:pt x="41148" y="23494"/>
                </a:lnTo>
                <a:lnTo>
                  <a:pt x="82296" y="37591"/>
                </a:lnTo>
                <a:lnTo>
                  <a:pt x="123444" y="42290"/>
                </a:lnTo>
                <a:lnTo>
                  <a:pt x="164592" y="37591"/>
                </a:lnTo>
                <a:lnTo>
                  <a:pt x="205740" y="23494"/>
                </a:lnTo>
                <a:lnTo>
                  <a:pt x="246888" y="0"/>
                </a:lnTo>
              </a:path>
            </a:pathLst>
          </a:custGeom>
          <a:ln w="38100">
            <a:solidFill>
              <a:srgbClr val="65659A"/>
            </a:solidFill>
          </a:ln>
        </p:spPr>
        <p:txBody>
          <a:bodyPr wrap="square" lIns="0" tIns="0" rIns="0" bIns="0" rtlCol="0"/>
          <a:lstStyle/>
          <a:p>
            <a:endParaRPr/>
          </a:p>
        </p:txBody>
      </p:sp>
      <p:sp>
        <p:nvSpPr>
          <p:cNvPr id="36" name="object 36"/>
          <p:cNvSpPr/>
          <p:nvPr/>
        </p:nvSpPr>
        <p:spPr>
          <a:xfrm>
            <a:off x="10118341" y="1940636"/>
            <a:ext cx="114109" cy="86425"/>
          </a:xfrm>
          <a:prstGeom prst="rect">
            <a:avLst/>
          </a:prstGeom>
          <a:blipFill>
            <a:blip r:embed="rId2" cstate="print"/>
            <a:stretch>
              <a:fillRect/>
            </a:stretch>
          </a:blipFill>
        </p:spPr>
        <p:txBody>
          <a:bodyPr wrap="square" lIns="0" tIns="0" rIns="0" bIns="0" rtlCol="0"/>
          <a:lstStyle/>
          <a:p>
            <a:endParaRPr/>
          </a:p>
        </p:txBody>
      </p:sp>
      <p:sp>
        <p:nvSpPr>
          <p:cNvPr id="37" name="object 37"/>
          <p:cNvSpPr/>
          <p:nvPr/>
        </p:nvSpPr>
        <p:spPr>
          <a:xfrm>
            <a:off x="10313957" y="1940636"/>
            <a:ext cx="114109" cy="86425"/>
          </a:xfrm>
          <a:prstGeom prst="rect">
            <a:avLst/>
          </a:prstGeom>
          <a:blipFill>
            <a:blip r:embed="rId2" cstate="print"/>
            <a:stretch>
              <a:fillRect/>
            </a:stretch>
          </a:blipFill>
        </p:spPr>
        <p:txBody>
          <a:bodyPr wrap="square" lIns="0" tIns="0" rIns="0" bIns="0" rtlCol="0"/>
          <a:lstStyle/>
          <a:p>
            <a:endParaRPr/>
          </a:p>
        </p:txBody>
      </p:sp>
      <p:sp>
        <p:nvSpPr>
          <p:cNvPr id="38" name="object 38"/>
          <p:cNvSpPr/>
          <p:nvPr/>
        </p:nvSpPr>
        <p:spPr>
          <a:xfrm>
            <a:off x="9050607" y="1822851"/>
            <a:ext cx="611298" cy="458900"/>
          </a:xfrm>
          <a:custGeom>
            <a:avLst/>
            <a:gdLst/>
            <a:ahLst/>
            <a:cxnLst/>
            <a:rect l="l" t="t" r="r" b="b"/>
            <a:pathLst>
              <a:path w="457200" h="457200">
                <a:moveTo>
                  <a:pt x="457200" y="228599"/>
                </a:moveTo>
                <a:lnTo>
                  <a:pt x="452565" y="182460"/>
                </a:lnTo>
                <a:lnTo>
                  <a:pt x="439269" y="139517"/>
                </a:lnTo>
                <a:lnTo>
                  <a:pt x="418221" y="100682"/>
                </a:lnTo>
                <a:lnTo>
                  <a:pt x="390334" y="66865"/>
                </a:lnTo>
                <a:lnTo>
                  <a:pt x="356517" y="38978"/>
                </a:lnTo>
                <a:lnTo>
                  <a:pt x="317682" y="17930"/>
                </a:lnTo>
                <a:lnTo>
                  <a:pt x="274739" y="4634"/>
                </a:lnTo>
                <a:lnTo>
                  <a:pt x="228600" y="0"/>
                </a:lnTo>
                <a:lnTo>
                  <a:pt x="182460" y="4634"/>
                </a:lnTo>
                <a:lnTo>
                  <a:pt x="139517" y="17930"/>
                </a:lnTo>
                <a:lnTo>
                  <a:pt x="100682" y="38978"/>
                </a:lnTo>
                <a:lnTo>
                  <a:pt x="66865" y="66865"/>
                </a:lnTo>
                <a:lnTo>
                  <a:pt x="38978" y="100682"/>
                </a:lnTo>
                <a:lnTo>
                  <a:pt x="17930" y="139517"/>
                </a:lnTo>
                <a:lnTo>
                  <a:pt x="4634" y="182460"/>
                </a:lnTo>
                <a:lnTo>
                  <a:pt x="0" y="228599"/>
                </a:lnTo>
                <a:lnTo>
                  <a:pt x="4634" y="274739"/>
                </a:lnTo>
                <a:lnTo>
                  <a:pt x="17930" y="317682"/>
                </a:lnTo>
                <a:lnTo>
                  <a:pt x="38978" y="356517"/>
                </a:lnTo>
                <a:lnTo>
                  <a:pt x="66865" y="390334"/>
                </a:lnTo>
                <a:lnTo>
                  <a:pt x="100682" y="418221"/>
                </a:lnTo>
                <a:lnTo>
                  <a:pt x="139517" y="439269"/>
                </a:lnTo>
                <a:lnTo>
                  <a:pt x="182460"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close/>
              </a:path>
            </a:pathLst>
          </a:custGeom>
          <a:solidFill>
            <a:srgbClr val="FFCC9A"/>
          </a:solidFill>
        </p:spPr>
        <p:txBody>
          <a:bodyPr wrap="square" lIns="0" tIns="0" rIns="0" bIns="0" rtlCol="0"/>
          <a:lstStyle/>
          <a:p>
            <a:endParaRPr/>
          </a:p>
        </p:txBody>
      </p:sp>
      <p:sp>
        <p:nvSpPr>
          <p:cNvPr id="39" name="object 39"/>
          <p:cNvSpPr/>
          <p:nvPr/>
        </p:nvSpPr>
        <p:spPr>
          <a:xfrm>
            <a:off x="9050607" y="1822851"/>
            <a:ext cx="611298" cy="458900"/>
          </a:xfrm>
          <a:custGeom>
            <a:avLst/>
            <a:gdLst/>
            <a:ahLst/>
            <a:cxnLst/>
            <a:rect l="l" t="t" r="r" b="b"/>
            <a:pathLst>
              <a:path w="457200" h="457200">
                <a:moveTo>
                  <a:pt x="228600" y="0"/>
                </a:moveTo>
                <a:lnTo>
                  <a:pt x="182460" y="4634"/>
                </a:lnTo>
                <a:lnTo>
                  <a:pt x="139517" y="17930"/>
                </a:lnTo>
                <a:lnTo>
                  <a:pt x="100682" y="38978"/>
                </a:lnTo>
                <a:lnTo>
                  <a:pt x="66865" y="66865"/>
                </a:lnTo>
                <a:lnTo>
                  <a:pt x="38978" y="100682"/>
                </a:lnTo>
                <a:lnTo>
                  <a:pt x="17930" y="139517"/>
                </a:lnTo>
                <a:lnTo>
                  <a:pt x="4634" y="182460"/>
                </a:lnTo>
                <a:lnTo>
                  <a:pt x="0" y="228599"/>
                </a:lnTo>
                <a:lnTo>
                  <a:pt x="4634" y="274739"/>
                </a:lnTo>
                <a:lnTo>
                  <a:pt x="17930" y="317682"/>
                </a:lnTo>
                <a:lnTo>
                  <a:pt x="38978" y="356517"/>
                </a:lnTo>
                <a:lnTo>
                  <a:pt x="66865" y="390334"/>
                </a:lnTo>
                <a:lnTo>
                  <a:pt x="100682" y="418221"/>
                </a:lnTo>
                <a:lnTo>
                  <a:pt x="139517" y="439269"/>
                </a:lnTo>
                <a:lnTo>
                  <a:pt x="182460" y="452565"/>
                </a:lnTo>
                <a:lnTo>
                  <a:pt x="228600" y="457199"/>
                </a:lnTo>
                <a:lnTo>
                  <a:pt x="274739" y="452565"/>
                </a:lnTo>
                <a:lnTo>
                  <a:pt x="317682" y="439269"/>
                </a:lnTo>
                <a:lnTo>
                  <a:pt x="356517" y="418221"/>
                </a:lnTo>
                <a:lnTo>
                  <a:pt x="390334" y="390334"/>
                </a:lnTo>
                <a:lnTo>
                  <a:pt x="418221" y="356517"/>
                </a:lnTo>
                <a:lnTo>
                  <a:pt x="439269" y="317682"/>
                </a:lnTo>
                <a:lnTo>
                  <a:pt x="452565" y="274739"/>
                </a:lnTo>
                <a:lnTo>
                  <a:pt x="457200" y="228599"/>
                </a:lnTo>
                <a:lnTo>
                  <a:pt x="452565" y="182460"/>
                </a:lnTo>
                <a:lnTo>
                  <a:pt x="439269" y="139517"/>
                </a:lnTo>
                <a:lnTo>
                  <a:pt x="418221" y="100682"/>
                </a:lnTo>
                <a:lnTo>
                  <a:pt x="390334" y="66865"/>
                </a:lnTo>
                <a:lnTo>
                  <a:pt x="356517" y="38978"/>
                </a:lnTo>
                <a:lnTo>
                  <a:pt x="317682" y="17930"/>
                </a:lnTo>
                <a:lnTo>
                  <a:pt x="274739" y="4634"/>
                </a:lnTo>
                <a:lnTo>
                  <a:pt x="228600" y="0"/>
                </a:lnTo>
                <a:close/>
              </a:path>
            </a:pathLst>
          </a:custGeom>
          <a:ln w="38100">
            <a:solidFill>
              <a:srgbClr val="65659A"/>
            </a:solidFill>
          </a:ln>
        </p:spPr>
        <p:txBody>
          <a:bodyPr wrap="square" lIns="0" tIns="0" rIns="0" bIns="0" rtlCol="0"/>
          <a:lstStyle/>
          <a:p>
            <a:endParaRPr/>
          </a:p>
        </p:txBody>
      </p:sp>
      <p:sp>
        <p:nvSpPr>
          <p:cNvPr id="40" name="object 40"/>
          <p:cNvSpPr/>
          <p:nvPr/>
        </p:nvSpPr>
        <p:spPr>
          <a:xfrm>
            <a:off x="9191206" y="2152495"/>
            <a:ext cx="330271" cy="42703"/>
          </a:xfrm>
          <a:custGeom>
            <a:avLst/>
            <a:gdLst/>
            <a:ahLst/>
            <a:cxnLst/>
            <a:rect l="l" t="t" r="r" b="b"/>
            <a:pathLst>
              <a:path w="247015" h="42544">
                <a:moveTo>
                  <a:pt x="0" y="0"/>
                </a:moveTo>
                <a:lnTo>
                  <a:pt x="41148" y="23494"/>
                </a:lnTo>
                <a:lnTo>
                  <a:pt x="82296" y="37591"/>
                </a:lnTo>
                <a:lnTo>
                  <a:pt x="123444" y="42290"/>
                </a:lnTo>
                <a:lnTo>
                  <a:pt x="164592" y="37591"/>
                </a:lnTo>
                <a:lnTo>
                  <a:pt x="205740" y="23494"/>
                </a:lnTo>
                <a:lnTo>
                  <a:pt x="246888" y="0"/>
                </a:lnTo>
              </a:path>
            </a:pathLst>
          </a:custGeom>
          <a:ln w="38100">
            <a:solidFill>
              <a:srgbClr val="65659A"/>
            </a:solidFill>
          </a:ln>
        </p:spPr>
        <p:txBody>
          <a:bodyPr wrap="square" lIns="0" tIns="0" rIns="0" bIns="0" rtlCol="0"/>
          <a:lstStyle/>
          <a:p>
            <a:endParaRPr/>
          </a:p>
        </p:txBody>
      </p:sp>
      <p:sp>
        <p:nvSpPr>
          <p:cNvPr id="41" name="object 41"/>
          <p:cNvSpPr/>
          <p:nvPr/>
        </p:nvSpPr>
        <p:spPr>
          <a:xfrm>
            <a:off x="9201394" y="1940636"/>
            <a:ext cx="114109" cy="86425"/>
          </a:xfrm>
          <a:prstGeom prst="rect">
            <a:avLst/>
          </a:prstGeom>
          <a:blipFill>
            <a:blip r:embed="rId2" cstate="print"/>
            <a:stretch>
              <a:fillRect/>
            </a:stretch>
          </a:blipFill>
        </p:spPr>
        <p:txBody>
          <a:bodyPr wrap="square" lIns="0" tIns="0" rIns="0" bIns="0" rtlCol="0"/>
          <a:lstStyle/>
          <a:p>
            <a:endParaRPr/>
          </a:p>
        </p:txBody>
      </p:sp>
      <p:sp>
        <p:nvSpPr>
          <p:cNvPr id="42" name="object 42"/>
          <p:cNvSpPr/>
          <p:nvPr/>
        </p:nvSpPr>
        <p:spPr>
          <a:xfrm>
            <a:off x="9397009" y="1940636"/>
            <a:ext cx="114109" cy="86425"/>
          </a:xfrm>
          <a:prstGeom prst="rect">
            <a:avLst/>
          </a:prstGeom>
          <a:blipFill>
            <a:blip r:embed="rId2" cstate="print"/>
            <a:stretch>
              <a:fillRect/>
            </a:stretch>
          </a:blipFill>
        </p:spPr>
        <p:txBody>
          <a:bodyPr wrap="square" lIns="0" tIns="0" rIns="0" bIns="0" rtlCol="0"/>
          <a:lstStyle/>
          <a:p>
            <a:endParaRPr/>
          </a:p>
        </p:txBody>
      </p:sp>
      <p:sp>
        <p:nvSpPr>
          <p:cNvPr id="43" name="object 43"/>
          <p:cNvSpPr txBox="1"/>
          <p:nvPr/>
        </p:nvSpPr>
        <p:spPr>
          <a:xfrm>
            <a:off x="9202753" y="2304186"/>
            <a:ext cx="1234482" cy="461590"/>
          </a:xfrm>
          <a:prstGeom prst="rect">
            <a:avLst/>
          </a:prstGeom>
        </p:spPr>
        <p:txBody>
          <a:bodyPr vert="horz" wrap="square" lIns="0" tIns="15166" rIns="0" bIns="0" rtlCol="0">
            <a:spAutoFit/>
          </a:bodyPr>
          <a:lstStyle/>
          <a:p>
            <a:pPr marL="15166">
              <a:spcBef>
                <a:spcPts val="119"/>
              </a:spcBef>
              <a:tabLst>
                <a:tab pos="823532" algn="l"/>
              </a:tabLst>
            </a:pPr>
            <a:r>
              <a:rPr sz="2900" b="1" dirty="0">
                <a:latin typeface="Times New Roman"/>
                <a:cs typeface="Times New Roman"/>
              </a:rPr>
              <a:t>B	</a:t>
            </a:r>
            <a:r>
              <a:rPr sz="2900" b="1" spc="-6" dirty="0">
                <a:latin typeface="Times New Roman"/>
                <a:cs typeface="Times New Roman"/>
              </a:rPr>
              <a:t>C</a:t>
            </a:r>
            <a:endParaRPr sz="2900">
              <a:latin typeface="Times New Roman"/>
              <a:cs typeface="Times New Roman"/>
            </a:endParaRPr>
          </a:p>
        </p:txBody>
      </p:sp>
      <p:sp>
        <p:nvSpPr>
          <p:cNvPr id="44" name="object 44"/>
          <p:cNvSpPr txBox="1"/>
          <p:nvPr/>
        </p:nvSpPr>
        <p:spPr>
          <a:xfrm>
            <a:off x="8247089" y="3915688"/>
            <a:ext cx="2524152" cy="1086377"/>
          </a:xfrm>
          <a:prstGeom prst="rect">
            <a:avLst/>
          </a:prstGeom>
        </p:spPr>
        <p:txBody>
          <a:bodyPr vert="horz" wrap="square" lIns="0" tIns="15166" rIns="0" bIns="0" rtlCol="0">
            <a:spAutoFit/>
          </a:bodyPr>
          <a:lstStyle/>
          <a:p>
            <a:pPr marL="498973" marR="6067" indent="-484565">
              <a:lnSpc>
                <a:spcPct val="119800"/>
              </a:lnSpc>
              <a:spcBef>
                <a:spcPts val="119"/>
              </a:spcBef>
            </a:pPr>
            <a:r>
              <a:rPr sz="2900" b="1" spc="-6" dirty="0">
                <a:solidFill>
                  <a:srgbClr val="FF0000"/>
                </a:solidFill>
              </a:rPr>
              <a:t>Also called</a:t>
            </a:r>
            <a:r>
              <a:rPr sz="2900" b="1" spc="-107" dirty="0">
                <a:solidFill>
                  <a:srgbClr val="FF0000"/>
                </a:solidFill>
              </a:rPr>
              <a:t> </a:t>
            </a:r>
            <a:r>
              <a:rPr sz="2900" b="1" spc="-6" dirty="0">
                <a:solidFill>
                  <a:srgbClr val="FF0000"/>
                </a:solidFill>
              </a:rPr>
              <a:t>a  STACK</a:t>
            </a:r>
            <a:endParaRPr sz="2900"/>
          </a:p>
        </p:txBody>
      </p:sp>
      <p:grpSp>
        <p:nvGrpSpPr>
          <p:cNvPr id="45" name="object 5"/>
          <p:cNvGrpSpPr>
            <a:grpSpLocks/>
          </p:cNvGrpSpPr>
          <p:nvPr/>
        </p:nvGrpSpPr>
        <p:grpSpPr bwMode="auto">
          <a:xfrm>
            <a:off x="0" y="0"/>
            <a:ext cx="12192000" cy="6858000"/>
            <a:chOff x="0" y="0"/>
            <a:chExt cx="16217900" cy="9118600"/>
          </a:xfrm>
        </p:grpSpPr>
        <p:sp>
          <p:nvSpPr>
            <p:cNvPr id="49" name="object 6"/>
            <p:cNvSpPr>
              <a:spLocks noChangeArrowheads="1"/>
            </p:cNvSpPr>
            <p:nvPr/>
          </p:nvSpPr>
          <p:spPr bwMode="auto">
            <a:xfrm>
              <a:off x="0" y="0"/>
              <a:ext cx="10033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967" y="2281751"/>
            <a:ext cx="10392067" cy="1350061"/>
          </a:xfrm>
          <a:prstGeom prst="rect">
            <a:avLst/>
          </a:prstGeom>
          <a:ln w="9144">
            <a:solidFill>
              <a:srgbClr val="9A3300"/>
            </a:solidFill>
          </a:ln>
        </p:spPr>
        <p:txBody>
          <a:bodyPr vert="horz" wrap="square" lIns="0" tIns="376884" rIns="0" bIns="0" rtlCol="0">
            <a:spAutoFit/>
          </a:bodyPr>
          <a:lstStyle/>
          <a:p>
            <a:pPr algn="ctr">
              <a:lnSpc>
                <a:spcPct val="100000"/>
              </a:lnSpc>
              <a:spcBef>
                <a:spcPts val="2968"/>
              </a:spcBef>
            </a:pPr>
            <a:r>
              <a:rPr sz="3800" spc="-12" dirty="0">
                <a:solidFill>
                  <a:srgbClr val="A50021"/>
                </a:solidFill>
                <a:latin typeface="Arial"/>
                <a:cs typeface="Arial"/>
              </a:rPr>
              <a:t>Abstract Data</a:t>
            </a:r>
            <a:r>
              <a:rPr sz="3800" spc="-6" dirty="0">
                <a:solidFill>
                  <a:srgbClr val="A50021"/>
                </a:solidFill>
                <a:latin typeface="Arial"/>
                <a:cs typeface="Arial"/>
              </a:rPr>
              <a:t> </a:t>
            </a:r>
            <a:r>
              <a:rPr sz="3800" spc="-12" dirty="0">
                <a:solidFill>
                  <a:srgbClr val="A50021"/>
                </a:solidFill>
                <a:latin typeface="Arial"/>
                <a:cs typeface="Arial"/>
              </a:rPr>
              <a:t>Types</a:t>
            </a:r>
            <a:endParaRPr sz="3800">
              <a:latin typeface="Arial"/>
              <a:cs typeface="Arial"/>
            </a:endParaRPr>
          </a:p>
        </p:txBody>
      </p:sp>
      <p:grpSp>
        <p:nvGrpSpPr>
          <p:cNvPr id="3" name="object 5"/>
          <p:cNvGrpSpPr>
            <a:grpSpLocks/>
          </p:cNvGrpSpPr>
          <p:nvPr/>
        </p:nvGrpSpPr>
        <p:grpSpPr bwMode="auto">
          <a:xfrm>
            <a:off x="0" y="0"/>
            <a:ext cx="12192000" cy="6858000"/>
            <a:chOff x="0" y="0"/>
            <a:chExt cx="16217900" cy="9118600"/>
          </a:xfrm>
        </p:grpSpPr>
        <p:sp>
          <p:nvSpPr>
            <p:cNvPr id="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4049</Words>
  <Application>Microsoft Office PowerPoint</Application>
  <PresentationFormat>Custom</PresentationFormat>
  <Paragraphs>922</Paragraphs>
  <Slides>143</Slides>
  <Notes>62</Notes>
  <HiddenSlides>0</HiddenSlides>
  <MMClips>0</MMClips>
  <ScaleCrop>false</ScaleCrop>
  <HeadingPairs>
    <vt:vector size="4" baseType="variant">
      <vt:variant>
        <vt:lpstr>Theme</vt:lpstr>
      </vt:variant>
      <vt:variant>
        <vt:i4>1</vt:i4>
      </vt:variant>
      <vt:variant>
        <vt:lpstr>Slide Titles</vt:lpstr>
      </vt:variant>
      <vt:variant>
        <vt:i4>143</vt:i4>
      </vt:variant>
    </vt:vector>
  </HeadingPairs>
  <TitlesOfParts>
    <vt:vector size="14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Operations on Deque:</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Queue operations work as follows:</vt:lpstr>
      <vt:lpstr>Slide 37</vt:lpstr>
      <vt:lpstr>Slide 38</vt:lpstr>
      <vt:lpstr>Slide 39</vt:lpstr>
      <vt:lpstr>Slide 40</vt:lpstr>
      <vt:lpstr>Slide 41</vt:lpstr>
      <vt:lpstr>Operations on Deque:</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Operations </vt:lpstr>
      <vt:lpstr>Slide 58</vt:lpstr>
      <vt:lpstr>Priority Queue Representation </vt:lpstr>
      <vt:lpstr>Insert / Enqueue Operation </vt:lpstr>
      <vt:lpstr>Slide 61</vt:lpstr>
      <vt:lpstr>Remove / Dequeue Operation</vt:lpstr>
      <vt:lpstr>Linked List</vt:lpstr>
      <vt:lpstr>Introduction</vt:lpstr>
      <vt:lpstr>Slide 65</vt:lpstr>
      <vt:lpstr>Illustration: Insertion</vt:lpstr>
      <vt:lpstr>Illustration: Deletion</vt:lpstr>
      <vt:lpstr>In essence ...</vt:lpstr>
      <vt:lpstr>Array versus Linked Lists</vt:lpstr>
      <vt:lpstr>Types of Lists</vt:lpstr>
      <vt:lpstr>Slide 71</vt:lpstr>
      <vt:lpstr>Slide 72</vt:lpstr>
      <vt:lpstr>Basic Operations on a List</vt:lpstr>
      <vt:lpstr>List is an Abstract Data Type</vt:lpstr>
      <vt:lpstr>Conceptual Idea</vt:lpstr>
      <vt:lpstr>Example: Working with linked list</vt:lpstr>
      <vt:lpstr> Creating a List</vt:lpstr>
      <vt:lpstr>How to begin?</vt:lpstr>
      <vt:lpstr>Contd.</vt:lpstr>
      <vt:lpstr>Slide 80</vt:lpstr>
      <vt:lpstr>Slide 81</vt:lpstr>
      <vt:lpstr> Traversing the List</vt:lpstr>
      <vt:lpstr>What is to be done?</vt:lpstr>
      <vt:lpstr>Slide 84</vt:lpstr>
      <vt:lpstr>Slide 85</vt:lpstr>
      <vt:lpstr> Inserting a Node in a List</vt:lpstr>
      <vt:lpstr>How to do?</vt:lpstr>
      <vt:lpstr>Contd.</vt:lpstr>
      <vt:lpstr>Slide 89</vt:lpstr>
      <vt:lpstr>else {</vt:lpstr>
      <vt:lpstr>Slide 91</vt:lpstr>
      <vt:lpstr> Deleting a node from the list</vt:lpstr>
      <vt:lpstr>What is to be done?</vt:lpstr>
      <vt:lpstr>Slide 94</vt:lpstr>
      <vt:lpstr>Slide 95</vt:lpstr>
      <vt:lpstr>Few Exercises to Try Out</vt:lpstr>
      <vt:lpstr>A First-in First-out (FIFO) List</vt:lpstr>
      <vt:lpstr>A Last-in First-out (LIFO) List</vt:lpstr>
      <vt:lpstr>Abstract Data Types</vt:lpstr>
      <vt:lpstr>Example 1 :: Complex numbers</vt:lpstr>
      <vt:lpstr>Complex  Number</vt:lpstr>
      <vt:lpstr>Example 2 :: Set manipulation</vt:lpstr>
      <vt:lpstr>union</vt:lpstr>
      <vt:lpstr>Example 3 :: Last-In-First-Out STACK</vt:lpstr>
      <vt:lpstr>push</vt:lpstr>
      <vt:lpstr>Contd.</vt:lpstr>
      <vt:lpstr>Example 4 :: First-In-First-Out QUEUE</vt:lpstr>
      <vt:lpstr>enqueue</vt:lpstr>
      <vt:lpstr>Stack Implementations: Using Array  and Linked List</vt:lpstr>
      <vt:lpstr>STACK USING ARRAY</vt:lpstr>
      <vt:lpstr>STACK USING ARRAY</vt:lpstr>
      <vt:lpstr>Stack: Linked List Structure</vt:lpstr>
      <vt:lpstr>Stack: Linked List Structure</vt:lpstr>
      <vt:lpstr>Basic Idea</vt:lpstr>
      <vt:lpstr>Declaration</vt:lpstr>
      <vt:lpstr>Stack Creation</vt:lpstr>
      <vt:lpstr>Pushing an element into the stack</vt:lpstr>
      <vt:lpstr>Slide 118</vt:lpstr>
      <vt:lpstr>Popping an element from the stack</vt:lpstr>
      <vt:lpstr>Slide 120</vt:lpstr>
      <vt:lpstr>Checking for stack empty</vt:lpstr>
      <vt:lpstr>Checking for stack full</vt:lpstr>
      <vt:lpstr>Example main function :: array</vt:lpstr>
      <vt:lpstr>Example main function :: linked list</vt:lpstr>
      <vt:lpstr>Queue Implementation using Linked  List</vt:lpstr>
      <vt:lpstr>Basic Idea</vt:lpstr>
      <vt:lpstr>QUEUE: LINKED LIST STRUCTURE</vt:lpstr>
      <vt:lpstr>QUEUE: LINKED LIST STRUCTURE</vt:lpstr>
      <vt:lpstr>QUEUE using Linked List</vt:lpstr>
      <vt:lpstr>_QNODE *enqueue (_QUEUE *q, char x[])</vt:lpstr>
      <vt:lpstr>Slide 131</vt:lpstr>
      <vt:lpstr>Slide 132</vt:lpstr>
      <vt:lpstr>Slide 133</vt:lpstr>
      <vt:lpstr>Slide 134</vt:lpstr>
      <vt:lpstr>Problem With Array Implementation</vt:lpstr>
      <vt:lpstr>Queue: Example with Array Implementation</vt:lpstr>
      <vt:lpstr>Queue Example: Contd.</vt:lpstr>
      <vt:lpstr>Queue Example: Contd.</vt:lpstr>
      <vt:lpstr>Queue Example: Contd.</vt:lpstr>
      <vt:lpstr>Queue Example: Contd.</vt:lpstr>
      <vt:lpstr>Queue Example: Contd.</vt:lpstr>
      <vt:lpstr>Queue Example: Contd.</vt:lpstr>
      <vt:lpstr>Slide 143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student</cp:lastModifiedBy>
  <cp:revision>21</cp:revision>
  <dcterms:modified xsi:type="dcterms:W3CDTF">2021-11-10T06:57:41Z</dcterms:modified>
</cp:coreProperties>
</file>