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79"/>
  </p:notesMasterIdLst>
  <p:sldIdLst>
    <p:sldId id="256" r:id="rId2"/>
    <p:sldId id="336" r:id="rId3"/>
    <p:sldId id="258" r:id="rId4"/>
    <p:sldId id="33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287" r:id="rId78"/>
  </p:sldIdLst>
  <p:sldSz cx="16217900" cy="9118600"/>
  <p:notesSz cx="16217900" cy="9118600"/>
  <p:embeddedFontLst>
    <p:embeddedFont>
      <p:font typeface="Calibri" pitchFamily="34" charset="0"/>
      <p:regular r:id="rId80"/>
      <p:bold r:id="rId81"/>
      <p:italic r:id="rId82"/>
      <p:boldItalic r:id="rId83"/>
    </p:embeddedFont>
    <p:embeddedFont>
      <p:font typeface="Arial Black" pitchFamily="34" charset="0"/>
      <p:bold r:id="rId84"/>
    </p:embeddedFont>
    <p:embeddedFont>
      <p:font typeface="Comic Sans MS" pitchFamily="66" charset="0"/>
      <p:regular r:id="rId85"/>
      <p:bold r:id="rId86"/>
    </p:embeddedFont>
    <p:embeddedFont>
      <p:font typeface="Helvetica Neue"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4C94252-1280-4EC8-A58B-BE20612227BB}">
  <a:tblStyle styleId="{24C94252-1280-4EC8-A58B-BE20612227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2005D14-788F-46E2-AD4C-25D08B1E017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1" d="100"/>
          <a:sy n="51" d="100"/>
        </p:scale>
        <p:origin x="-792"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027863" cy="4556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9186863" y="0"/>
            <a:ext cx="7027862" cy="4556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61400"/>
            <a:ext cx="7027863" cy="4556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1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p1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p1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p1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p1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p1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p1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p1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3836735" y="4318670"/>
            <a:ext cx="30678861" cy="409228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2:notes"/>
          <p:cNvSpPr>
            <a:spLocks noGrp="1" noRot="1" noChangeAspect="1"/>
          </p:cNvSpPr>
          <p:nvPr>
            <p:ph type="sldImg" idx="2"/>
          </p:nvPr>
        </p:nvSpPr>
        <p:spPr>
          <a:xfrm>
            <a:off x="16143288" y="682625"/>
            <a:ext cx="6065837"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26478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p1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2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4" name="Google Shape;294;p2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5" name="Google Shape;305;p2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6" name="Google Shape;316;p2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p2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6" name="Google Shape;336;p2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7" name="Google Shape;347;p2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1" name="Google Shape;361;p2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8" name="Google Shape;378;p2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3" name="Google Shape;393;p3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80312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p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1621790" y="4331335"/>
            <a:ext cx="12974320" cy="4103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txBox="1">
            <a:spLocks noGrp="1"/>
          </p:cNvSpPr>
          <p:nvPr>
            <p:ph type="sldNum" idx="12"/>
          </p:nvPr>
        </p:nvSpPr>
        <p:spPr>
          <a:xfrm>
            <a:off x="9186390" y="8661087"/>
            <a:ext cx="7027757" cy="45593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8: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9: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0: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2: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3: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5: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7:notes"/>
          <p:cNvSpPr txBox="1">
            <a:spLocks noGrp="1"/>
          </p:cNvSpPr>
          <p:nvPr>
            <p:ph type="body" idx="1"/>
          </p:nvPr>
        </p:nvSpPr>
        <p:spPr>
          <a:xfrm>
            <a:off x="1621790" y="4331335"/>
            <a:ext cx="12974320" cy="4103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7:notes"/>
          <p:cNvSpPr txBox="1">
            <a:spLocks noGrp="1"/>
          </p:cNvSpPr>
          <p:nvPr>
            <p:ph type="sldNum" idx="12"/>
          </p:nvPr>
        </p:nvSpPr>
        <p:spPr>
          <a:xfrm>
            <a:off x="9186390" y="8661087"/>
            <a:ext cx="7027757" cy="45593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8: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9: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3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 name="Google Shape;119;p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 name="Google Shape;131;p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lvl1pPr marL="457134" lvl="0" indent="-380945" algn="l">
              <a:spcBef>
                <a:spcPts val="480"/>
              </a:spcBef>
              <a:spcAft>
                <a:spcPts val="0"/>
              </a:spcAft>
              <a:buClr>
                <a:srgbClr val="6F2FA0"/>
              </a:buClr>
              <a:buSzPts val="2400"/>
              <a:buFont typeface="Arial Black"/>
              <a:buChar char="•"/>
              <a:defRPr sz="2400" b="0" i="0">
                <a:solidFill>
                  <a:srgbClr val="6F2FA0"/>
                </a:solidFill>
                <a:latin typeface="Arial Black"/>
                <a:ea typeface="Arial Black"/>
                <a:cs typeface="Arial Black"/>
                <a:sym typeface="Arial Black"/>
              </a:defRPr>
            </a:lvl1pPr>
            <a:lvl2pPr marL="914267" lvl="1" indent="-342849" algn="l">
              <a:spcBef>
                <a:spcPts val="359"/>
              </a:spcBef>
              <a:spcAft>
                <a:spcPts val="0"/>
              </a:spcAft>
              <a:buClr>
                <a:schemeClr val="dk1"/>
              </a:buClr>
              <a:buSzPts val="1800"/>
              <a:buChar char="–"/>
              <a:defRPr/>
            </a:lvl2pPr>
            <a:lvl3pPr marL="1371399" lvl="2" indent="-342849" algn="l">
              <a:spcBef>
                <a:spcPts val="359"/>
              </a:spcBef>
              <a:spcAft>
                <a:spcPts val="0"/>
              </a:spcAft>
              <a:buClr>
                <a:schemeClr val="dk1"/>
              </a:buClr>
              <a:buSzPts val="1800"/>
              <a:buChar char="•"/>
              <a:defRPr/>
            </a:lvl3pPr>
            <a:lvl4pPr marL="1828533" lvl="3" indent="-342849" algn="l">
              <a:spcBef>
                <a:spcPts val="359"/>
              </a:spcBef>
              <a:spcAft>
                <a:spcPts val="0"/>
              </a:spcAft>
              <a:buClr>
                <a:schemeClr val="dk1"/>
              </a:buClr>
              <a:buSzPts val="1800"/>
              <a:buChar char="–"/>
              <a:defRPr/>
            </a:lvl4pPr>
            <a:lvl5pPr marL="2285666" lvl="4" indent="-342849" algn="l">
              <a:spcBef>
                <a:spcPts val="359"/>
              </a:spcBef>
              <a:spcAft>
                <a:spcPts val="0"/>
              </a:spcAft>
              <a:buClr>
                <a:schemeClr val="dk1"/>
              </a:buClr>
              <a:buSzPts val="1800"/>
              <a:buChar char="»"/>
              <a:defRPr/>
            </a:lvl5pPr>
            <a:lvl6pPr marL="2742800" lvl="5" indent="-228567" algn="l">
              <a:spcBef>
                <a:spcPts val="0"/>
              </a:spcBef>
              <a:spcAft>
                <a:spcPts val="0"/>
              </a:spcAft>
              <a:buSzPts val="1400"/>
              <a:buNone/>
              <a:defRPr/>
            </a:lvl6pPr>
            <a:lvl7pPr marL="3199933" lvl="6" indent="-228567" algn="l">
              <a:spcBef>
                <a:spcPts val="0"/>
              </a:spcBef>
              <a:spcAft>
                <a:spcPts val="0"/>
              </a:spcAft>
              <a:buSzPts val="1400"/>
              <a:buNone/>
              <a:defRPr/>
            </a:lvl7pPr>
            <a:lvl8pPr marL="3657065" lvl="7" indent="-228567" algn="l">
              <a:spcBef>
                <a:spcPts val="0"/>
              </a:spcBef>
              <a:spcAft>
                <a:spcPts val="0"/>
              </a:spcAft>
              <a:buSzPts val="1400"/>
              <a:buNone/>
              <a:defRPr/>
            </a:lvl8pPr>
            <a:lvl9pPr marL="4114199" lvl="8" indent="-228567"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21" name="Google Shape;21;p2"/>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3"/>
        <p:cNvGrpSpPr/>
        <p:nvPr/>
      </p:nvGrpSpPr>
      <p:grpSpPr>
        <a:xfrm>
          <a:off x="0" y="0"/>
          <a:ext cx="0" cy="0"/>
          <a:chOff x="0" y="0"/>
          <a:chExt cx="0" cy="0"/>
        </a:xfrm>
      </p:grpSpPr>
      <p:sp>
        <p:nvSpPr>
          <p:cNvPr id="24" name="Google Shape;24;p3"/>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25" name="Google Shape;25;p3"/>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30" name="Google Shape;30;p4"/>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216346" y="2826766"/>
            <a:ext cx="1378521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2432685" y="5106416"/>
            <a:ext cx="11352530" cy="369333"/>
          </a:xfrm>
          <a:prstGeom prst="rect">
            <a:avLst/>
          </a:prstGeom>
          <a:noFill/>
          <a:ln>
            <a:noFill/>
          </a:ln>
        </p:spPr>
        <p:txBody>
          <a:bodyPr spcFirstLastPara="1" wrap="square" lIns="0" tIns="0" rIns="0" bIns="0" anchor="t" anchorCtr="0">
            <a:noAutofit/>
          </a:bodyPr>
          <a:lstStyle>
            <a:lvl1pPr lvl="0" algn="l">
              <a:spcBef>
                <a:spcPts val="640"/>
              </a:spcBef>
              <a:spcAft>
                <a:spcPts val="0"/>
              </a:spcAft>
              <a:buClr>
                <a:schemeClr val="dk1"/>
              </a:buClr>
              <a:buSzPts val="3200"/>
              <a:buFont typeface="Calibri"/>
              <a:buChar char="•"/>
              <a:defRPr/>
            </a:lvl1pPr>
            <a:lvl2pPr lvl="1" algn="l">
              <a:spcBef>
                <a:spcPts val="359"/>
              </a:spcBef>
              <a:spcAft>
                <a:spcPts val="0"/>
              </a:spcAft>
              <a:buClr>
                <a:schemeClr val="dk1"/>
              </a:buClr>
              <a:buSzPts val="1800"/>
              <a:buChar char="–"/>
              <a:defRPr/>
            </a:lvl2pPr>
            <a:lvl3pPr lvl="2" algn="l">
              <a:spcBef>
                <a:spcPts val="359"/>
              </a:spcBef>
              <a:spcAft>
                <a:spcPts val="0"/>
              </a:spcAft>
              <a:buClr>
                <a:schemeClr val="dk1"/>
              </a:buClr>
              <a:buSzPts val="1800"/>
              <a:buChar char="•"/>
              <a:defRPr/>
            </a:lvl3pPr>
            <a:lvl4pPr lvl="3" algn="l">
              <a:spcBef>
                <a:spcPts val="359"/>
              </a:spcBef>
              <a:spcAft>
                <a:spcPts val="0"/>
              </a:spcAft>
              <a:buClr>
                <a:schemeClr val="dk1"/>
              </a:buClr>
              <a:buSzPts val="1800"/>
              <a:buChar char="–"/>
              <a:defRPr/>
            </a:lvl4pPr>
            <a:lvl5pPr lvl="4" algn="l">
              <a:spcBef>
                <a:spcPts val="359"/>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36" name="Google Shape;36;p5"/>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2120900" y="2811781"/>
            <a:ext cx="6071234" cy="415499"/>
          </a:xfrm>
          <a:prstGeom prst="rect">
            <a:avLst/>
          </a:prstGeom>
          <a:noFill/>
          <a:ln>
            <a:noFill/>
          </a:ln>
        </p:spPr>
        <p:txBody>
          <a:bodyPr spcFirstLastPara="1" wrap="square" lIns="0" tIns="0" rIns="0" bIns="0" anchor="t" anchorCtr="0">
            <a:noAutofit/>
          </a:bodyPr>
          <a:lstStyle>
            <a:lvl1pPr marL="457134" lvl="0" indent="-399992" algn="l">
              <a:spcBef>
                <a:spcPts val="540"/>
              </a:spcBef>
              <a:spcAft>
                <a:spcPts val="0"/>
              </a:spcAft>
              <a:buClr>
                <a:schemeClr val="dk1"/>
              </a:buClr>
              <a:buSzPts val="2700"/>
              <a:buFont typeface="Arial"/>
              <a:buChar char="•"/>
              <a:defRPr sz="2700" b="0" i="0">
                <a:solidFill>
                  <a:schemeClr val="dk1"/>
                </a:solidFill>
                <a:latin typeface="Arial"/>
                <a:ea typeface="Arial"/>
                <a:cs typeface="Arial"/>
                <a:sym typeface="Arial"/>
              </a:defRPr>
            </a:lvl1pPr>
            <a:lvl2pPr marL="914267" lvl="1" indent="-342849" algn="l">
              <a:spcBef>
                <a:spcPts val="359"/>
              </a:spcBef>
              <a:spcAft>
                <a:spcPts val="0"/>
              </a:spcAft>
              <a:buClr>
                <a:schemeClr val="dk1"/>
              </a:buClr>
              <a:buSzPts val="1800"/>
              <a:buChar char="–"/>
              <a:defRPr/>
            </a:lvl2pPr>
            <a:lvl3pPr marL="1371399" lvl="2" indent="-342849" algn="l">
              <a:spcBef>
                <a:spcPts val="359"/>
              </a:spcBef>
              <a:spcAft>
                <a:spcPts val="0"/>
              </a:spcAft>
              <a:buClr>
                <a:schemeClr val="dk1"/>
              </a:buClr>
              <a:buSzPts val="1800"/>
              <a:buChar char="•"/>
              <a:defRPr/>
            </a:lvl3pPr>
            <a:lvl4pPr marL="1828533" lvl="3" indent="-342849" algn="l">
              <a:spcBef>
                <a:spcPts val="359"/>
              </a:spcBef>
              <a:spcAft>
                <a:spcPts val="0"/>
              </a:spcAft>
              <a:buClr>
                <a:schemeClr val="dk1"/>
              </a:buClr>
              <a:buSzPts val="1800"/>
              <a:buChar char="–"/>
              <a:defRPr/>
            </a:lvl4pPr>
            <a:lvl5pPr marL="2285666" lvl="4" indent="-342849" algn="l">
              <a:spcBef>
                <a:spcPts val="359"/>
              </a:spcBef>
              <a:spcAft>
                <a:spcPts val="0"/>
              </a:spcAft>
              <a:buClr>
                <a:schemeClr val="dk1"/>
              </a:buClr>
              <a:buSzPts val="1800"/>
              <a:buChar char="»"/>
              <a:defRPr/>
            </a:lvl5pPr>
            <a:lvl6pPr marL="2742800" lvl="5" indent="-228567" algn="l">
              <a:spcBef>
                <a:spcPts val="0"/>
              </a:spcBef>
              <a:spcAft>
                <a:spcPts val="0"/>
              </a:spcAft>
              <a:buSzPts val="1400"/>
              <a:buNone/>
              <a:defRPr/>
            </a:lvl6pPr>
            <a:lvl7pPr marL="3199933" lvl="6" indent="-228567" algn="l">
              <a:spcBef>
                <a:spcPts val="0"/>
              </a:spcBef>
              <a:spcAft>
                <a:spcPts val="0"/>
              </a:spcAft>
              <a:buSzPts val="1400"/>
              <a:buNone/>
              <a:defRPr/>
            </a:lvl7pPr>
            <a:lvl8pPr marL="3657065" lvl="7" indent="-228567" algn="l">
              <a:spcBef>
                <a:spcPts val="0"/>
              </a:spcBef>
              <a:spcAft>
                <a:spcPts val="0"/>
              </a:spcAft>
              <a:buSzPts val="1400"/>
              <a:buNone/>
              <a:defRPr/>
            </a:lvl8pPr>
            <a:lvl9pPr marL="4114199" lvl="8" indent="-228567" algn="l">
              <a:spcBef>
                <a:spcPts val="0"/>
              </a:spcBef>
              <a:spcAft>
                <a:spcPts val="0"/>
              </a:spcAft>
              <a:buSzPts val="1400"/>
              <a:buNone/>
              <a:defRPr/>
            </a:lvl9pPr>
          </a:lstStyle>
          <a:p>
            <a:endParaRPr/>
          </a:p>
        </p:txBody>
      </p:sp>
      <p:sp>
        <p:nvSpPr>
          <p:cNvPr id="41" name="Google Shape;41;p6"/>
          <p:cNvSpPr txBox="1">
            <a:spLocks noGrp="1"/>
          </p:cNvSpPr>
          <p:nvPr>
            <p:ph type="body" idx="2"/>
          </p:nvPr>
        </p:nvSpPr>
        <p:spPr>
          <a:xfrm>
            <a:off x="8352218" y="2097278"/>
            <a:ext cx="7054787" cy="369333"/>
          </a:xfrm>
          <a:prstGeom prst="rect">
            <a:avLst/>
          </a:prstGeom>
          <a:noFill/>
          <a:ln>
            <a:noFill/>
          </a:ln>
        </p:spPr>
        <p:txBody>
          <a:bodyPr spcFirstLastPara="1" wrap="square" lIns="0" tIns="0" rIns="0" bIns="0" anchor="t" anchorCtr="0">
            <a:noAutofit/>
          </a:bodyPr>
          <a:lstStyle>
            <a:lvl1pPr marL="457134" lvl="0" indent="-431737" algn="l">
              <a:spcBef>
                <a:spcPts val="640"/>
              </a:spcBef>
              <a:spcAft>
                <a:spcPts val="0"/>
              </a:spcAft>
              <a:buClr>
                <a:schemeClr val="dk1"/>
              </a:buClr>
              <a:buSzPts val="3200"/>
              <a:buFont typeface="Calibri"/>
              <a:buChar char="•"/>
              <a:defRPr/>
            </a:lvl1pPr>
            <a:lvl2pPr marL="914267" lvl="1" indent="-342849" algn="l">
              <a:spcBef>
                <a:spcPts val="359"/>
              </a:spcBef>
              <a:spcAft>
                <a:spcPts val="0"/>
              </a:spcAft>
              <a:buClr>
                <a:schemeClr val="dk1"/>
              </a:buClr>
              <a:buSzPts val="1800"/>
              <a:buChar char="–"/>
              <a:defRPr/>
            </a:lvl2pPr>
            <a:lvl3pPr marL="1371399" lvl="2" indent="-342849" algn="l">
              <a:spcBef>
                <a:spcPts val="359"/>
              </a:spcBef>
              <a:spcAft>
                <a:spcPts val="0"/>
              </a:spcAft>
              <a:buClr>
                <a:schemeClr val="dk1"/>
              </a:buClr>
              <a:buSzPts val="1800"/>
              <a:buChar char="•"/>
              <a:defRPr/>
            </a:lvl3pPr>
            <a:lvl4pPr marL="1828533" lvl="3" indent="-342849" algn="l">
              <a:spcBef>
                <a:spcPts val="359"/>
              </a:spcBef>
              <a:spcAft>
                <a:spcPts val="0"/>
              </a:spcAft>
              <a:buClr>
                <a:schemeClr val="dk1"/>
              </a:buClr>
              <a:buSzPts val="1800"/>
              <a:buChar char="–"/>
              <a:defRPr/>
            </a:lvl4pPr>
            <a:lvl5pPr marL="2285666" lvl="4" indent="-342849" algn="l">
              <a:spcBef>
                <a:spcPts val="359"/>
              </a:spcBef>
              <a:spcAft>
                <a:spcPts val="0"/>
              </a:spcAft>
              <a:buClr>
                <a:schemeClr val="dk1"/>
              </a:buClr>
              <a:buSzPts val="1800"/>
              <a:buChar char="»"/>
              <a:defRPr/>
            </a:lvl5pPr>
            <a:lvl6pPr marL="2742800" lvl="5" indent="-228567" algn="l">
              <a:spcBef>
                <a:spcPts val="0"/>
              </a:spcBef>
              <a:spcAft>
                <a:spcPts val="0"/>
              </a:spcAft>
              <a:buSzPts val="1400"/>
              <a:buNone/>
              <a:defRPr/>
            </a:lvl6pPr>
            <a:lvl7pPr marL="3199933" lvl="6" indent="-228567" algn="l">
              <a:spcBef>
                <a:spcPts val="0"/>
              </a:spcBef>
              <a:spcAft>
                <a:spcPts val="0"/>
              </a:spcAft>
              <a:buSzPts val="1400"/>
              <a:buNone/>
              <a:defRPr/>
            </a:lvl7pPr>
            <a:lvl8pPr marL="3657065" lvl="7" indent="-228567" algn="l">
              <a:spcBef>
                <a:spcPts val="0"/>
              </a:spcBef>
              <a:spcAft>
                <a:spcPts val="0"/>
              </a:spcAft>
              <a:buSzPts val="1400"/>
              <a:buNone/>
              <a:defRPr/>
            </a:lvl8pPr>
            <a:lvl9pPr marL="4114199" lvl="8" indent="-228567"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43" name="Google Shape;43;p6"/>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079501" y="8470901"/>
            <a:ext cx="558799" cy="457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sp>
        <p:nvSpPr>
          <p:cNvPr id="11" name="Google Shape;11;p1"/>
          <p:cNvSpPr/>
          <p:nvPr/>
        </p:nvSpPr>
        <p:spPr>
          <a:xfrm>
            <a:off x="1181102" y="8559801"/>
            <a:ext cx="368299" cy="292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7480301" y="1676400"/>
            <a:ext cx="7446964" cy="661988"/>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a:spLocks noGrp="1"/>
          </p:cNvSpPr>
          <p:nvPr>
            <p:ph type="body" idx="1"/>
          </p:nvPr>
        </p:nvSpPr>
        <p:spPr>
          <a:xfrm>
            <a:off x="8724900" y="3060701"/>
            <a:ext cx="6540500" cy="369888"/>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r>
              <a:rPr lang="en-US" smtClean="0"/>
              <a:t>Neha Solanki  (Assistant Professor, CSE) , JECRC, JAIPUR</a:t>
            </a:r>
            <a:endParaRPr/>
          </a:p>
        </p:txBody>
      </p:sp>
      <p:sp>
        <p:nvSpPr>
          <p:cNvPr id="15" name="Google Shape;15;p1"/>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imple.wikipedia.org/w/index.php?title=Last-in-first-out&amp;action=edit&amp;redlink=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49" name="Google Shape;49;p7"/>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50" name="Google Shape;50;p7"/>
          <p:cNvGrpSpPr/>
          <p:nvPr/>
        </p:nvGrpSpPr>
        <p:grpSpPr>
          <a:xfrm>
            <a:off x="0" y="0"/>
            <a:ext cx="16217900" cy="9118600"/>
            <a:chOff x="0" y="0"/>
            <a:chExt cx="16217900" cy="9118600"/>
          </a:xfrm>
        </p:grpSpPr>
        <p:sp>
          <p:nvSpPr>
            <p:cNvPr id="51" name="Google Shape;51;p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52" name="Google Shape;52;p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53" name="Google Shape;53;p7"/>
          <p:cNvSpPr txBox="1"/>
          <p:nvPr/>
        </p:nvSpPr>
        <p:spPr>
          <a:xfrm>
            <a:off x="1936751" y="4406901"/>
            <a:ext cx="13868399" cy="2862229"/>
          </a:xfrm>
          <a:prstGeom prst="rect">
            <a:avLst/>
          </a:prstGeom>
          <a:noFill/>
          <a:ln>
            <a:noFill/>
          </a:ln>
        </p:spPr>
        <p:txBody>
          <a:bodyPr spcFirstLastPara="1" wrap="square" lIns="91312" tIns="45643" rIns="91312" bIns="45643" anchor="t" anchorCtr="0">
            <a:noAutofit/>
          </a:bodyPr>
          <a:lstStyle/>
          <a:p>
            <a:r>
              <a:rPr lang="en-US" sz="3600" dirty="0">
                <a:solidFill>
                  <a:schemeClr val="dk1"/>
                </a:solidFill>
                <a:latin typeface="Times New Roman"/>
                <a:ea typeface="Times New Roman"/>
                <a:cs typeface="Times New Roman"/>
                <a:sym typeface="Times New Roman"/>
              </a:rPr>
              <a:t>Year &amp; </a:t>
            </a:r>
            <a:r>
              <a:rPr lang="en-US" sz="3600" dirty="0" err="1">
                <a:solidFill>
                  <a:schemeClr val="dk1"/>
                </a:solidFill>
                <a:latin typeface="Times New Roman"/>
                <a:ea typeface="Times New Roman"/>
                <a:cs typeface="Times New Roman"/>
                <a:sym typeface="Times New Roman"/>
              </a:rPr>
              <a:t>Sem</a:t>
            </a:r>
            <a:r>
              <a:rPr lang="en-US" sz="3600" dirty="0">
                <a:solidFill>
                  <a:schemeClr val="dk1"/>
                </a:solidFill>
                <a:latin typeface="Times New Roman"/>
                <a:ea typeface="Times New Roman"/>
                <a:cs typeface="Times New Roman"/>
                <a:sym typeface="Times New Roman"/>
              </a:rPr>
              <a:t> –  II &amp; </a:t>
            </a:r>
            <a:r>
              <a:rPr lang="en-US" sz="3600" dirty="0" smtClean="0">
                <a:solidFill>
                  <a:schemeClr val="dk1"/>
                </a:solidFill>
                <a:latin typeface="Times New Roman"/>
                <a:ea typeface="Times New Roman"/>
                <a:cs typeface="Times New Roman"/>
                <a:sym typeface="Times New Roman"/>
              </a:rPr>
              <a:t>III  </a:t>
            </a:r>
          </a:p>
          <a:p>
            <a:r>
              <a:rPr lang="en-US" sz="3600" dirty="0" smtClean="0">
                <a:solidFill>
                  <a:schemeClr val="dk1"/>
                </a:solidFill>
                <a:latin typeface="Times New Roman"/>
                <a:ea typeface="Times New Roman"/>
                <a:cs typeface="Times New Roman"/>
                <a:sym typeface="Times New Roman"/>
              </a:rPr>
              <a:t>Subject </a:t>
            </a:r>
            <a:r>
              <a:rPr lang="en-US" sz="3600" dirty="0">
                <a:solidFill>
                  <a:schemeClr val="dk1"/>
                </a:solidFill>
                <a:latin typeface="Times New Roman"/>
                <a:ea typeface="Times New Roman"/>
                <a:cs typeface="Times New Roman"/>
                <a:sym typeface="Times New Roman"/>
              </a:rPr>
              <a:t>– Data Structures &amp; Algorithms</a:t>
            </a:r>
            <a:endParaRPr sz="3600" dirty="0">
              <a:solidFill>
                <a:schemeClr val="dk1"/>
              </a:solidFill>
              <a:latin typeface="Times New Roman"/>
              <a:ea typeface="Times New Roman"/>
              <a:cs typeface="Times New Roman"/>
              <a:sym typeface="Times New Roman"/>
            </a:endParaRPr>
          </a:p>
          <a:p>
            <a:r>
              <a:rPr lang="en-US" sz="3600" dirty="0">
                <a:solidFill>
                  <a:schemeClr val="dk1"/>
                </a:solidFill>
                <a:latin typeface="Times New Roman"/>
                <a:ea typeface="Times New Roman"/>
                <a:cs typeface="Times New Roman"/>
                <a:sym typeface="Times New Roman"/>
              </a:rPr>
              <a:t>Unit – </a:t>
            </a:r>
            <a:r>
              <a:rPr lang="en-US" sz="3600" dirty="0" smtClean="0">
                <a:solidFill>
                  <a:schemeClr val="dk1"/>
                </a:solidFill>
                <a:latin typeface="Times New Roman"/>
                <a:ea typeface="Times New Roman"/>
                <a:cs typeface="Times New Roman"/>
                <a:sym typeface="Times New Roman"/>
              </a:rPr>
              <a:t>I</a:t>
            </a:r>
            <a:endParaRPr sz="3600" dirty="0">
              <a:solidFill>
                <a:schemeClr val="dk1"/>
              </a:solidFill>
              <a:latin typeface="Times New Roman"/>
              <a:ea typeface="Times New Roman"/>
              <a:cs typeface="Times New Roman"/>
              <a:sym typeface="Times New Roman"/>
            </a:endParaRPr>
          </a:p>
        </p:txBody>
      </p:sp>
      <p:pic>
        <p:nvPicPr>
          <p:cNvPr id="55" name="Google Shape;55;p7"/>
          <p:cNvPicPr preferRelativeResize="0"/>
          <p:nvPr/>
        </p:nvPicPr>
        <p:blipFill rotWithShape="1">
          <a:blip r:embed="rId4">
            <a:alphaModFix/>
          </a:blip>
          <a:srcRect/>
          <a:stretch/>
        </p:blipFill>
        <p:spPr>
          <a:xfrm>
            <a:off x="2927350" y="520700"/>
            <a:ext cx="3252789" cy="1676400"/>
          </a:xfrm>
          <a:prstGeom prst="rect">
            <a:avLst/>
          </a:prstGeom>
          <a:noFill/>
          <a:ln>
            <a:noFill/>
          </a:ln>
        </p:spPr>
      </p:pic>
      <p:pic>
        <p:nvPicPr>
          <p:cNvPr id="56" name="Google Shape;56;p7"/>
          <p:cNvPicPr preferRelativeResize="0"/>
          <p:nvPr/>
        </p:nvPicPr>
        <p:blipFill rotWithShape="1">
          <a:blip r:embed="rId5">
            <a:alphaModFix/>
          </a:blip>
          <a:srcRect/>
          <a:stretch/>
        </p:blipFill>
        <p:spPr>
          <a:xfrm>
            <a:off x="11461749" y="673100"/>
            <a:ext cx="2667000" cy="2122488"/>
          </a:xfrm>
          <a:prstGeom prst="rect">
            <a:avLst/>
          </a:prstGeom>
          <a:noFill/>
          <a:ln>
            <a:noFill/>
          </a:ln>
        </p:spPr>
      </p:pic>
      <p:sp>
        <p:nvSpPr>
          <p:cNvPr id="57" name="Google Shape;57;p7"/>
          <p:cNvSpPr txBox="1"/>
          <p:nvPr/>
        </p:nvSpPr>
        <p:spPr>
          <a:xfrm>
            <a:off x="1327151" y="3111501"/>
            <a:ext cx="14249401" cy="584199"/>
          </a:xfrm>
          <a:prstGeom prst="rect">
            <a:avLst/>
          </a:prstGeom>
          <a:noFill/>
          <a:ln>
            <a:noFill/>
          </a:ln>
        </p:spPr>
        <p:txBody>
          <a:bodyPr spcFirstLastPara="1" wrap="square" lIns="91412" tIns="45694" rIns="91412" bIns="45694" anchor="t" anchorCtr="0">
            <a:noAutofit/>
          </a:bodyPr>
          <a:lstStyle/>
          <a:p>
            <a:r>
              <a:rPr lang="en-US" sz="3200" dirty="0">
                <a:solidFill>
                  <a:schemeClr val="dk1"/>
                </a:solidFill>
              </a:rPr>
              <a:t>JAIPUR ENGINEERING COLLEGE AND RESEARCH CENTRE</a:t>
            </a:r>
            <a:endParaRPr sz="3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793750" y="1054100"/>
            <a:ext cx="13828395" cy="738664"/>
          </a:xfrm>
          <a:prstGeom prst="rect">
            <a:avLst/>
          </a:prstGeom>
          <a:noFill/>
          <a:ln>
            <a:noFill/>
          </a:ln>
        </p:spPr>
        <p:txBody>
          <a:bodyPr spcFirstLastPara="1" wrap="square" lIns="0" tIns="0" rIns="0" bIns="0" anchor="t" anchorCtr="0">
            <a:noAutofit/>
          </a:bodyPr>
          <a:lstStyle/>
          <a:p>
            <a:r>
              <a:rPr lang="en-US" sz="4700" dirty="0">
                <a:latin typeface="Calibri"/>
                <a:ea typeface="Calibri"/>
                <a:cs typeface="Calibri"/>
                <a:sym typeface="Calibri"/>
              </a:rPr>
              <a:t>Stack (Last in First Out)</a:t>
            </a:r>
            <a:endParaRPr sz="4700">
              <a:latin typeface="Calibri"/>
              <a:ea typeface="Calibri"/>
              <a:cs typeface="Calibri"/>
              <a:sym typeface="Calibri"/>
            </a:endParaRPr>
          </a:p>
        </p:txBody>
      </p:sp>
      <p:sp>
        <p:nvSpPr>
          <p:cNvPr id="175" name="Google Shape;175;p15"/>
          <p:cNvSpPr txBox="1">
            <a:spLocks noGrp="1"/>
          </p:cNvSpPr>
          <p:nvPr>
            <p:ph type="body" idx="1"/>
          </p:nvPr>
        </p:nvSpPr>
        <p:spPr>
          <a:xfrm>
            <a:off x="1327151" y="2120900"/>
            <a:ext cx="13861416" cy="5952911"/>
          </a:xfrm>
          <a:prstGeom prst="rect">
            <a:avLst/>
          </a:prstGeom>
          <a:noFill/>
          <a:ln>
            <a:noFill/>
          </a:ln>
        </p:spPr>
        <p:txBody>
          <a:bodyPr spcFirstLastPara="1" wrap="square" lIns="0" tIns="0" rIns="0" bIns="0" anchor="t" anchorCtr="0">
            <a:noAutofit/>
          </a:bodyPr>
          <a:lstStyle/>
          <a:p>
            <a:pPr marL="561934" marR="8042" indent="-542834">
              <a:spcBef>
                <a:spcPts val="0"/>
              </a:spcBef>
              <a:buClr>
                <a:srgbClr val="2CA1BE"/>
              </a:buClr>
              <a:buSzPts val="2553"/>
              <a:buFont typeface="Calibri"/>
              <a:buChar char="•"/>
            </a:pPr>
            <a:r>
              <a:rPr lang="en-US" sz="3800" dirty="0">
                <a:latin typeface="Calibri"/>
                <a:ea typeface="Calibri"/>
                <a:cs typeface="Calibri"/>
                <a:sym typeface="Calibri"/>
              </a:rPr>
              <a:t>A stack is called a</a:t>
            </a:r>
            <a:r>
              <a:rPr lang="en-US" sz="3800" dirty="0">
                <a:solidFill>
                  <a:srgbClr val="FF8118"/>
                </a:solidFill>
                <a:latin typeface="Calibri"/>
                <a:ea typeface="Calibri"/>
                <a:cs typeface="Calibri"/>
                <a:sym typeface="Calibri"/>
              </a:rPr>
              <a:t> </a:t>
            </a:r>
            <a:r>
              <a:rPr lang="en-US" sz="3800" u="sng" dirty="0">
                <a:solidFill>
                  <a:schemeClr val="hlink"/>
                </a:solidFill>
                <a:latin typeface="Calibri"/>
                <a:ea typeface="Calibri"/>
                <a:cs typeface="Calibri"/>
                <a:sym typeface="Calibri"/>
                <a:hlinkClick r:id="rId3"/>
              </a:rPr>
              <a:t>last-in-first-out </a:t>
            </a:r>
            <a:r>
              <a:rPr lang="en-US" sz="3800" dirty="0">
                <a:latin typeface="Calibri"/>
                <a:ea typeface="Calibri"/>
                <a:cs typeface="Calibri"/>
                <a:sym typeface="Calibri"/>
              </a:rPr>
              <a:t>(LIFO)  collection. This means that the last thing  we added (pushed) is the first thing that  gets pulled (popped) off.</a:t>
            </a:r>
            <a:endParaRPr/>
          </a:p>
          <a:p>
            <a:pPr marL="342849" indent="-63490">
              <a:spcBef>
                <a:spcPts val="55"/>
              </a:spcBef>
              <a:buSzPts val="4400"/>
              <a:buNone/>
            </a:pPr>
            <a:endParaRPr sz="4400">
              <a:latin typeface="Calibri"/>
              <a:ea typeface="Calibri"/>
              <a:cs typeface="Calibri"/>
              <a:sym typeface="Calibri"/>
            </a:endParaRPr>
          </a:p>
          <a:p>
            <a:pPr marL="425221" marR="70368" indent="-406120">
              <a:spcBef>
                <a:spcPts val="8"/>
              </a:spcBef>
              <a:buSzPts val="3800"/>
              <a:buFont typeface="Calibri"/>
              <a:buChar char="•"/>
            </a:pPr>
            <a:r>
              <a:rPr lang="en-US" sz="3800" dirty="0">
                <a:latin typeface="Calibri"/>
                <a:ea typeface="Calibri"/>
                <a:cs typeface="Calibri"/>
                <a:sym typeface="Calibri"/>
              </a:rPr>
              <a:t>A stack is a sequence of items that are  accessible at only one end of the sequence</a:t>
            </a:r>
            <a:endParaRPr>
              <a:latin typeface="Calibri"/>
              <a:ea typeface="Calibri"/>
              <a:cs typeface="Calibri"/>
              <a:sym typeface="Calibri"/>
            </a:endParaRPr>
          </a:p>
        </p:txBody>
      </p:sp>
      <p:grpSp>
        <p:nvGrpSpPr>
          <p:cNvPr id="176" name="Google Shape;176;p15"/>
          <p:cNvGrpSpPr/>
          <p:nvPr/>
        </p:nvGrpSpPr>
        <p:grpSpPr>
          <a:xfrm>
            <a:off x="0" y="0"/>
            <a:ext cx="16217900" cy="9118600"/>
            <a:chOff x="0" y="0"/>
            <a:chExt cx="16217900" cy="9118600"/>
          </a:xfrm>
        </p:grpSpPr>
        <p:sp>
          <p:nvSpPr>
            <p:cNvPr id="177" name="Google Shape;177;p15"/>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78" name="Google Shape;178;p1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p:nvPr/>
        </p:nvSpPr>
        <p:spPr>
          <a:xfrm>
            <a:off x="9460442" y="1925038"/>
            <a:ext cx="5946563" cy="628170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84" name="Google Shape;184;p16"/>
          <p:cNvSpPr txBox="1">
            <a:spLocks noGrp="1"/>
          </p:cNvSpPr>
          <p:nvPr>
            <p:ph type="title"/>
          </p:nvPr>
        </p:nvSpPr>
        <p:spPr>
          <a:xfrm>
            <a:off x="739717" y="307669"/>
            <a:ext cx="11919030" cy="1189855"/>
          </a:xfrm>
          <a:prstGeom prst="rect">
            <a:avLst/>
          </a:prstGeom>
          <a:noFill/>
          <a:ln>
            <a:noFill/>
          </a:ln>
        </p:spPr>
        <p:txBody>
          <a:bodyPr spcFirstLastPara="1" wrap="square" lIns="0" tIns="20097" rIns="0" bIns="0" anchor="t" anchorCtr="0">
            <a:noAutofit/>
          </a:bodyPr>
          <a:lstStyle/>
          <a:p>
            <a:pPr marL="20105"/>
            <a:r>
              <a:rPr lang="en-US" sz="7600" dirty="0">
                <a:latin typeface="Calibri"/>
                <a:ea typeface="Calibri"/>
                <a:cs typeface="Calibri"/>
                <a:sym typeface="Calibri"/>
              </a:rPr>
              <a:t>EXAMPLES OF STACK:</a:t>
            </a:r>
            <a:endParaRPr sz="7600">
              <a:latin typeface="Calibri"/>
              <a:ea typeface="Calibri"/>
              <a:cs typeface="Calibri"/>
              <a:sym typeface="Calibri"/>
            </a:endParaRPr>
          </a:p>
        </p:txBody>
      </p:sp>
      <p:sp>
        <p:nvSpPr>
          <p:cNvPr id="185" name="Google Shape;185;p16"/>
          <p:cNvSpPr/>
          <p:nvPr/>
        </p:nvSpPr>
        <p:spPr>
          <a:xfrm>
            <a:off x="405449" y="1317130"/>
            <a:ext cx="5868177" cy="705779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grpSp>
        <p:nvGrpSpPr>
          <p:cNvPr id="186" name="Google Shape;186;p16"/>
          <p:cNvGrpSpPr/>
          <p:nvPr/>
        </p:nvGrpSpPr>
        <p:grpSpPr>
          <a:xfrm>
            <a:off x="0" y="0"/>
            <a:ext cx="16217900" cy="9118600"/>
            <a:chOff x="0" y="0"/>
            <a:chExt cx="16217900" cy="9118600"/>
          </a:xfrm>
        </p:grpSpPr>
        <p:sp>
          <p:nvSpPr>
            <p:cNvPr id="187" name="Google Shape;187;p16"/>
            <p:cNvSpPr/>
            <p:nvPr/>
          </p:nvSpPr>
          <p:spPr>
            <a:xfrm>
              <a:off x="0" y="0"/>
              <a:ext cx="1003300" cy="9118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88" name="Google Shape;188;p1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810895" y="707722"/>
            <a:ext cx="13514917" cy="988786"/>
          </a:xfrm>
          <a:prstGeom prst="rect">
            <a:avLst/>
          </a:prstGeom>
          <a:noFill/>
          <a:ln>
            <a:noFill/>
          </a:ln>
        </p:spPr>
        <p:txBody>
          <a:bodyPr spcFirstLastPara="1" wrap="square" lIns="0" tIns="19098" rIns="0" bIns="0" anchor="t" anchorCtr="0">
            <a:noAutofit/>
          </a:bodyPr>
          <a:lstStyle/>
          <a:p>
            <a:pPr marL="20105" marR="8042"/>
            <a:r>
              <a:rPr lang="en-US" sz="6300" dirty="0"/>
              <a:t>Basic Operations</a:t>
            </a:r>
            <a:endParaRPr sz="6300"/>
          </a:p>
        </p:txBody>
      </p:sp>
      <p:sp>
        <p:nvSpPr>
          <p:cNvPr id="194" name="Google Shape;194;p17"/>
          <p:cNvSpPr txBox="1"/>
          <p:nvPr/>
        </p:nvSpPr>
        <p:spPr>
          <a:xfrm>
            <a:off x="604567" y="3849839"/>
            <a:ext cx="6693488" cy="2421976"/>
          </a:xfrm>
          <a:prstGeom prst="rect">
            <a:avLst/>
          </a:prstGeom>
          <a:noFill/>
          <a:ln>
            <a:noFill/>
          </a:ln>
        </p:spPr>
        <p:txBody>
          <a:bodyPr spcFirstLastPara="1" wrap="square" lIns="0" tIns="21097" rIns="0" bIns="0" anchor="t" anchorCtr="0">
            <a:noAutofit/>
          </a:bodyPr>
          <a:lstStyle/>
          <a:p>
            <a:pPr marL="768010" indent="-748910">
              <a:buClr>
                <a:srgbClr val="2CA1BE"/>
              </a:buClr>
              <a:buSzPts val="2869"/>
              <a:buFont typeface="Noto Sans Symbols"/>
              <a:buChar char="⮚"/>
            </a:pPr>
            <a:r>
              <a:rPr lang="en-US" sz="5100" dirty="0">
                <a:solidFill>
                  <a:schemeClr val="dk1"/>
                </a:solidFill>
                <a:latin typeface="Comic Sans MS"/>
                <a:ea typeface="Comic Sans MS"/>
                <a:cs typeface="Comic Sans MS"/>
                <a:sym typeface="Comic Sans MS"/>
              </a:rPr>
              <a:t>PUSH(Insertion) </a:t>
            </a:r>
            <a:endParaRPr sz="5100">
              <a:solidFill>
                <a:schemeClr val="dk1"/>
              </a:solidFill>
              <a:latin typeface="Comic Sans MS"/>
              <a:ea typeface="Comic Sans MS"/>
              <a:cs typeface="Comic Sans MS"/>
              <a:sym typeface="Comic Sans MS"/>
            </a:endParaRPr>
          </a:p>
          <a:p>
            <a:pPr>
              <a:spcBef>
                <a:spcPts val="8"/>
              </a:spcBef>
              <a:buClr>
                <a:schemeClr val="dk1"/>
              </a:buClr>
              <a:buSzPts val="5400"/>
            </a:pPr>
            <a:endParaRPr sz="5400">
              <a:solidFill>
                <a:schemeClr val="dk1"/>
              </a:solidFill>
              <a:latin typeface="Comic Sans MS"/>
              <a:ea typeface="Comic Sans MS"/>
              <a:cs typeface="Comic Sans MS"/>
              <a:sym typeface="Comic Sans MS"/>
            </a:endParaRPr>
          </a:p>
          <a:p>
            <a:pPr marL="811235" indent="-792136">
              <a:buClr>
                <a:srgbClr val="2CA1BE"/>
              </a:buClr>
              <a:buSzPts val="3427"/>
              <a:buFont typeface="Noto Sans Symbols"/>
              <a:buChar char="⮚"/>
            </a:pPr>
            <a:r>
              <a:rPr lang="en-US" sz="5100" dirty="0">
                <a:solidFill>
                  <a:schemeClr val="dk1"/>
                </a:solidFill>
                <a:latin typeface="Comic Sans MS"/>
                <a:ea typeface="Comic Sans MS"/>
                <a:cs typeface="Comic Sans MS"/>
                <a:sym typeface="Comic Sans MS"/>
              </a:rPr>
              <a:t>POP (Deletion)</a:t>
            </a:r>
            <a:endParaRPr sz="5100">
              <a:solidFill>
                <a:schemeClr val="dk1"/>
              </a:solidFill>
              <a:latin typeface="Comic Sans MS"/>
              <a:ea typeface="Comic Sans MS"/>
              <a:cs typeface="Comic Sans MS"/>
              <a:sym typeface="Comic Sans MS"/>
            </a:endParaRPr>
          </a:p>
        </p:txBody>
      </p:sp>
      <p:sp>
        <p:nvSpPr>
          <p:cNvPr id="195" name="Google Shape;195;p17"/>
          <p:cNvSpPr/>
          <p:nvPr/>
        </p:nvSpPr>
        <p:spPr>
          <a:xfrm>
            <a:off x="8292753" y="1621084"/>
            <a:ext cx="6403368" cy="658565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grpSp>
        <p:nvGrpSpPr>
          <p:cNvPr id="196" name="Google Shape;196;p17"/>
          <p:cNvGrpSpPr/>
          <p:nvPr/>
        </p:nvGrpSpPr>
        <p:grpSpPr>
          <a:xfrm>
            <a:off x="0" y="0"/>
            <a:ext cx="16217900" cy="9118600"/>
            <a:chOff x="0" y="0"/>
            <a:chExt cx="16217900" cy="9118600"/>
          </a:xfrm>
        </p:grpSpPr>
        <p:sp>
          <p:nvSpPr>
            <p:cNvPr id="197" name="Google Shape;197;p17"/>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98" name="Google Shape;198;p1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1826261" y="685805"/>
            <a:ext cx="7446645" cy="661719"/>
          </a:xfrm>
          <a:prstGeom prst="rect">
            <a:avLst/>
          </a:prstGeom>
          <a:noFill/>
          <a:ln>
            <a:noFill/>
          </a:ln>
        </p:spPr>
        <p:txBody>
          <a:bodyPr spcFirstLastPara="1" wrap="square" lIns="0" tIns="0" rIns="0" bIns="0" anchor="t" anchorCtr="0">
            <a:noAutofit/>
          </a:bodyPr>
          <a:lstStyle/>
          <a:p>
            <a:r>
              <a:rPr lang="en-US" dirty="0"/>
              <a:t>Example</a:t>
            </a:r>
            <a:endParaRPr/>
          </a:p>
        </p:txBody>
      </p:sp>
      <p:pic>
        <p:nvPicPr>
          <p:cNvPr id="206" name="Google Shape;206;p18" descr="F:\jecrc\odd sem 2020-21\subjects given\3 sem cs\images\stack-implementation.png"/>
          <p:cNvPicPr preferRelativeResize="0"/>
          <p:nvPr/>
        </p:nvPicPr>
        <p:blipFill rotWithShape="1">
          <a:blip r:embed="rId3">
            <a:alphaModFix/>
          </a:blip>
          <a:srcRect/>
          <a:stretch/>
        </p:blipFill>
        <p:spPr>
          <a:xfrm>
            <a:off x="1708151" y="1892300"/>
            <a:ext cx="12268199" cy="5867402"/>
          </a:xfrm>
          <a:prstGeom prst="rect">
            <a:avLst/>
          </a:prstGeom>
          <a:noFill/>
          <a:ln>
            <a:noFill/>
          </a:ln>
        </p:spPr>
      </p:pic>
      <p:grpSp>
        <p:nvGrpSpPr>
          <p:cNvPr id="207" name="Google Shape;207;p18"/>
          <p:cNvGrpSpPr/>
          <p:nvPr/>
        </p:nvGrpSpPr>
        <p:grpSpPr>
          <a:xfrm>
            <a:off x="0" y="0"/>
            <a:ext cx="16217900" cy="9118600"/>
            <a:chOff x="0" y="0"/>
            <a:chExt cx="16217900" cy="9118600"/>
          </a:xfrm>
        </p:grpSpPr>
        <p:sp>
          <p:nvSpPr>
            <p:cNvPr id="208" name="Google Shape;208;p18"/>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09" name="Google Shape;209;p1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1403350" y="825501"/>
            <a:ext cx="13030199" cy="661719"/>
          </a:xfrm>
          <a:prstGeom prst="rect">
            <a:avLst/>
          </a:prstGeom>
          <a:noFill/>
          <a:ln>
            <a:noFill/>
          </a:ln>
        </p:spPr>
        <p:txBody>
          <a:bodyPr spcFirstLastPara="1" wrap="square" lIns="0" tIns="0" rIns="0" bIns="0" anchor="t" anchorCtr="0">
            <a:noAutofit/>
          </a:bodyPr>
          <a:lstStyle/>
          <a:p>
            <a:r>
              <a:rPr lang="en-US" dirty="0"/>
              <a:t>Example of Stack</a:t>
            </a:r>
            <a:endParaRPr/>
          </a:p>
        </p:txBody>
      </p:sp>
      <p:sp>
        <p:nvSpPr>
          <p:cNvPr id="215" name="Google Shape;215;p19"/>
          <p:cNvSpPr txBox="1">
            <a:spLocks noGrp="1"/>
          </p:cNvSpPr>
          <p:nvPr>
            <p:ph type="body" idx="1"/>
          </p:nvPr>
        </p:nvSpPr>
        <p:spPr>
          <a:xfrm>
            <a:off x="1555751" y="3060700"/>
            <a:ext cx="13709015" cy="508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342849" indent="-190473">
              <a:spcBef>
                <a:spcPts val="0"/>
              </a:spcBef>
              <a:buNone/>
            </a:pPr>
            <a:endParaRPr/>
          </a:p>
        </p:txBody>
      </p:sp>
      <p:grpSp>
        <p:nvGrpSpPr>
          <p:cNvPr id="216" name="Google Shape;216;p19"/>
          <p:cNvGrpSpPr/>
          <p:nvPr/>
        </p:nvGrpSpPr>
        <p:grpSpPr>
          <a:xfrm>
            <a:off x="0" y="0"/>
            <a:ext cx="16217900" cy="9118600"/>
            <a:chOff x="0" y="0"/>
            <a:chExt cx="16217900" cy="9118600"/>
          </a:xfrm>
        </p:grpSpPr>
        <p:sp>
          <p:nvSpPr>
            <p:cNvPr id="217" name="Google Shape;217;p19"/>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18" name="Google Shape;218;p1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874868" y="483397"/>
            <a:ext cx="13039640" cy="682024"/>
          </a:xfrm>
          <a:prstGeom prst="rect">
            <a:avLst/>
          </a:prstGeom>
          <a:noFill/>
          <a:ln>
            <a:noFill/>
          </a:ln>
        </p:spPr>
        <p:txBody>
          <a:bodyPr spcFirstLastPara="1" wrap="square" lIns="0" tIns="20097" rIns="0" bIns="0" anchor="t" anchorCtr="0">
            <a:noAutofit/>
          </a:bodyPr>
          <a:lstStyle/>
          <a:p>
            <a:pPr marL="20105" marR="8042"/>
            <a:r>
              <a:rPr lang="en-US" dirty="0"/>
              <a:t>PUSH Operation </a:t>
            </a:r>
            <a:endParaRPr/>
          </a:p>
        </p:txBody>
      </p:sp>
      <p:sp>
        <p:nvSpPr>
          <p:cNvPr id="224" name="Google Shape;224;p20"/>
          <p:cNvSpPr txBox="1"/>
          <p:nvPr/>
        </p:nvSpPr>
        <p:spPr>
          <a:xfrm>
            <a:off x="874864" y="2273300"/>
            <a:ext cx="13939686" cy="5619966"/>
          </a:xfrm>
          <a:prstGeom prst="rect">
            <a:avLst/>
          </a:prstGeom>
          <a:noFill/>
          <a:ln>
            <a:noFill/>
          </a:ln>
        </p:spPr>
        <p:txBody>
          <a:bodyPr spcFirstLastPara="1" wrap="square" lIns="0" tIns="99510" rIns="0" bIns="0" anchor="t" anchorCtr="0">
            <a:noAutofit/>
          </a:bodyPr>
          <a:lstStyle/>
          <a:p>
            <a:pPr marL="457134" indent="-457134">
              <a:buClr>
                <a:schemeClr val="dk1"/>
              </a:buClr>
              <a:buSzPts val="3200"/>
              <a:buFont typeface="Arial"/>
              <a:buChar char="•"/>
            </a:pPr>
            <a:r>
              <a:rPr lang="en-US" sz="3200" dirty="0">
                <a:solidFill>
                  <a:schemeClr val="dk1"/>
                </a:solidFill>
                <a:latin typeface="Calibri"/>
                <a:ea typeface="Calibri"/>
                <a:cs typeface="Calibri"/>
                <a:sym typeface="Calibri"/>
              </a:rPr>
              <a:t>In a stack, push() is a function used to insert an element into the stack. In a stack, the new element is always inserted at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position. Push function takes one integer value as parameter and inserts that value into the stack. We can use the following steps to push an element on to the stack...</a:t>
            </a:r>
            <a:endParaRPr/>
          </a:p>
          <a:p>
            <a:endParaRPr sz="3200" b="1">
              <a:solidFill>
                <a:schemeClr val="dk1"/>
              </a:solidFill>
              <a:latin typeface="Calibri"/>
              <a:ea typeface="Calibri"/>
              <a:cs typeface="Calibri"/>
              <a:sym typeface="Calibri"/>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1 - </a:t>
            </a:r>
            <a:r>
              <a:rPr lang="en-US" sz="3200" dirty="0">
                <a:solidFill>
                  <a:schemeClr val="dk1"/>
                </a:solidFill>
                <a:latin typeface="Calibri"/>
                <a:ea typeface="Calibri"/>
                <a:cs typeface="Calibri"/>
                <a:sym typeface="Calibri"/>
              </a:rPr>
              <a:t>Check whether </a:t>
            </a:r>
            <a:r>
              <a:rPr lang="en-US" sz="3200" b="1" dirty="0">
                <a:solidFill>
                  <a:schemeClr val="dk1"/>
                </a:solidFill>
                <a:latin typeface="Calibri"/>
                <a:ea typeface="Calibri"/>
                <a:cs typeface="Calibri"/>
                <a:sym typeface="Calibri"/>
              </a:rPr>
              <a:t>stack</a:t>
            </a:r>
            <a:r>
              <a:rPr lang="en-US" sz="3200" dirty="0">
                <a:solidFill>
                  <a:schemeClr val="dk1"/>
                </a:solidFill>
                <a:latin typeface="Calibri"/>
                <a:ea typeface="Calibri"/>
                <a:cs typeface="Calibri"/>
                <a:sym typeface="Calibri"/>
              </a:rPr>
              <a:t> is </a:t>
            </a:r>
            <a:r>
              <a:rPr lang="en-US" sz="3200" b="1" dirty="0">
                <a:solidFill>
                  <a:schemeClr val="dk1"/>
                </a:solidFill>
                <a:latin typeface="Calibri"/>
                <a:ea typeface="Calibri"/>
                <a:cs typeface="Calibri"/>
                <a:sym typeface="Calibri"/>
              </a:rPr>
              <a:t>FULL</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top == SIZE-1</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2 -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FULL</a:t>
            </a:r>
            <a:r>
              <a:rPr lang="en-US" sz="3200" dirty="0">
                <a:solidFill>
                  <a:schemeClr val="dk1"/>
                </a:solidFill>
                <a:latin typeface="Calibri"/>
                <a:ea typeface="Calibri"/>
                <a:cs typeface="Calibri"/>
                <a:sym typeface="Calibri"/>
              </a:rPr>
              <a:t>, then display </a:t>
            </a:r>
            <a:r>
              <a:rPr lang="en-US" sz="3200" b="1" dirty="0">
                <a:solidFill>
                  <a:schemeClr val="dk1"/>
                </a:solidFill>
                <a:latin typeface="Calibri"/>
                <a:ea typeface="Calibri"/>
                <a:cs typeface="Calibri"/>
                <a:sym typeface="Calibri"/>
              </a:rPr>
              <a:t>"Stack is FULL!!! Insertion is not possible!!!"</a:t>
            </a:r>
            <a:r>
              <a:rPr lang="en-US" sz="3200" dirty="0">
                <a:solidFill>
                  <a:schemeClr val="dk1"/>
                </a:solidFill>
                <a:latin typeface="Calibri"/>
                <a:ea typeface="Calibri"/>
                <a:cs typeface="Calibri"/>
                <a:sym typeface="Calibri"/>
              </a:rPr>
              <a:t> and terminate the function.</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NOT FULL</a:t>
            </a:r>
            <a:r>
              <a:rPr lang="en-US" sz="3200" dirty="0">
                <a:solidFill>
                  <a:schemeClr val="dk1"/>
                </a:solidFill>
                <a:latin typeface="Calibri"/>
                <a:ea typeface="Calibri"/>
                <a:cs typeface="Calibri"/>
                <a:sym typeface="Calibri"/>
              </a:rPr>
              <a:t>, then increment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value by one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and set stack[top] to value (</a:t>
            </a:r>
            <a:r>
              <a:rPr lang="en-US" sz="3200" b="1" dirty="0">
                <a:solidFill>
                  <a:schemeClr val="dk1"/>
                </a:solidFill>
                <a:latin typeface="Calibri"/>
                <a:ea typeface="Calibri"/>
                <a:cs typeface="Calibri"/>
                <a:sym typeface="Calibri"/>
              </a:rPr>
              <a:t>stack[top] = value</a:t>
            </a:r>
            <a:r>
              <a:rPr lang="en-US" sz="3200" dirty="0">
                <a:solidFill>
                  <a:schemeClr val="dk1"/>
                </a:solidFill>
                <a:latin typeface="Calibri"/>
                <a:ea typeface="Calibri"/>
                <a:cs typeface="Calibri"/>
                <a:sym typeface="Calibri"/>
              </a:rPr>
              <a:t>).</a:t>
            </a:r>
            <a:endParaRPr/>
          </a:p>
          <a:p>
            <a:pPr marL="19101">
              <a:spcBef>
                <a:spcPts val="784"/>
              </a:spcBef>
            </a:pPr>
            <a:endParaRPr sz="3200">
              <a:solidFill>
                <a:schemeClr val="dk1"/>
              </a:solidFill>
              <a:latin typeface="Calibri"/>
              <a:ea typeface="Calibri"/>
              <a:cs typeface="Calibri"/>
              <a:sym typeface="Calibri"/>
            </a:endParaRPr>
          </a:p>
        </p:txBody>
      </p:sp>
      <p:grpSp>
        <p:nvGrpSpPr>
          <p:cNvPr id="225" name="Google Shape;225;p20"/>
          <p:cNvGrpSpPr/>
          <p:nvPr/>
        </p:nvGrpSpPr>
        <p:grpSpPr>
          <a:xfrm>
            <a:off x="0" y="0"/>
            <a:ext cx="16217900" cy="9118600"/>
            <a:chOff x="0" y="0"/>
            <a:chExt cx="16217900" cy="9118600"/>
          </a:xfrm>
        </p:grpSpPr>
        <p:sp>
          <p:nvSpPr>
            <p:cNvPr id="226" name="Google Shape;226;p2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27" name="Google Shape;227;p2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810895" y="645912"/>
            <a:ext cx="13514917" cy="682024"/>
          </a:xfrm>
          <a:prstGeom prst="rect">
            <a:avLst/>
          </a:prstGeom>
          <a:noFill/>
          <a:ln>
            <a:noFill/>
          </a:ln>
        </p:spPr>
        <p:txBody>
          <a:bodyPr spcFirstLastPara="1" wrap="square" lIns="0" tIns="20097" rIns="0" bIns="0" anchor="t" anchorCtr="0">
            <a:noAutofit/>
          </a:bodyPr>
          <a:lstStyle/>
          <a:p>
            <a:pPr marL="140735" marR="8042"/>
            <a:r>
              <a:rPr lang="en-US" dirty="0"/>
              <a:t>POP Operation</a:t>
            </a:r>
            <a:endParaRPr/>
          </a:p>
        </p:txBody>
      </p:sp>
      <p:sp>
        <p:nvSpPr>
          <p:cNvPr id="233" name="Google Shape;233;p21"/>
          <p:cNvSpPr txBox="1"/>
          <p:nvPr/>
        </p:nvSpPr>
        <p:spPr>
          <a:xfrm>
            <a:off x="739717" y="1695671"/>
            <a:ext cx="14074833" cy="4969363"/>
          </a:xfrm>
          <a:prstGeom prst="rect">
            <a:avLst/>
          </a:prstGeom>
          <a:noFill/>
          <a:ln>
            <a:noFill/>
          </a:ln>
        </p:spPr>
        <p:txBody>
          <a:bodyPr spcFirstLastPara="1" wrap="square" lIns="0" tIns="19098" rIns="0" bIns="0" anchor="t" anchorCtr="0">
            <a:noAutofit/>
          </a:bodyPr>
          <a:lstStyle/>
          <a:p>
            <a:pPr marL="457134" indent="-457134">
              <a:buClr>
                <a:schemeClr val="dk1"/>
              </a:buClr>
              <a:buSzPts val="3200"/>
              <a:buFont typeface="Arial"/>
              <a:buChar char="•"/>
            </a:pPr>
            <a:r>
              <a:rPr lang="en-US" sz="3200" dirty="0">
                <a:solidFill>
                  <a:schemeClr val="dk1"/>
                </a:solidFill>
                <a:latin typeface="Calibri"/>
                <a:ea typeface="Calibri"/>
                <a:cs typeface="Calibri"/>
                <a:sym typeface="Calibri"/>
              </a:rPr>
              <a:t>In a stack, pop() is a function used to delete an element from the stack. In a stack, the element is always deleted from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position. Pop function does not take any value as parameter. We can use the following steps to pop an element from the stack...</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1 - </a:t>
            </a:r>
            <a:r>
              <a:rPr lang="en-US" sz="3200" dirty="0">
                <a:solidFill>
                  <a:schemeClr val="dk1"/>
                </a:solidFill>
                <a:latin typeface="Calibri"/>
                <a:ea typeface="Calibri"/>
                <a:cs typeface="Calibri"/>
                <a:sym typeface="Calibri"/>
              </a:rPr>
              <a:t>Check whether </a:t>
            </a:r>
            <a:r>
              <a:rPr lang="en-US" sz="3200" b="1" dirty="0">
                <a:solidFill>
                  <a:schemeClr val="dk1"/>
                </a:solidFill>
                <a:latin typeface="Calibri"/>
                <a:ea typeface="Calibri"/>
                <a:cs typeface="Calibri"/>
                <a:sym typeface="Calibri"/>
              </a:rPr>
              <a:t>stack</a:t>
            </a:r>
            <a:r>
              <a:rPr lang="en-US" sz="3200" dirty="0">
                <a:solidFill>
                  <a:schemeClr val="dk1"/>
                </a:solidFill>
                <a:latin typeface="Calibri"/>
                <a:ea typeface="Calibri"/>
                <a:cs typeface="Calibri"/>
                <a:sym typeface="Calibri"/>
              </a:rPr>
              <a: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top == -1</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2 -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then display </a:t>
            </a:r>
            <a:r>
              <a:rPr lang="en-US" sz="3200" b="1" dirty="0">
                <a:solidFill>
                  <a:schemeClr val="dk1"/>
                </a:solidFill>
                <a:latin typeface="Calibri"/>
                <a:ea typeface="Calibri"/>
                <a:cs typeface="Calibri"/>
                <a:sym typeface="Calibri"/>
              </a:rPr>
              <a:t>"Stack is EMPTY!!! Deletion is not possible!!!"</a:t>
            </a:r>
            <a:r>
              <a:rPr lang="en-US" sz="3200" dirty="0">
                <a:solidFill>
                  <a:schemeClr val="dk1"/>
                </a:solidFill>
                <a:latin typeface="Calibri"/>
                <a:ea typeface="Calibri"/>
                <a:cs typeface="Calibri"/>
                <a:sym typeface="Calibri"/>
              </a:rPr>
              <a:t> and terminate the function.</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NOT EMPTY</a:t>
            </a:r>
            <a:r>
              <a:rPr lang="en-US" sz="3200" dirty="0">
                <a:solidFill>
                  <a:schemeClr val="dk1"/>
                </a:solidFill>
                <a:latin typeface="Calibri"/>
                <a:ea typeface="Calibri"/>
                <a:cs typeface="Calibri"/>
                <a:sym typeface="Calibri"/>
              </a:rPr>
              <a:t>, then delete </a:t>
            </a:r>
            <a:r>
              <a:rPr lang="en-US" sz="3200" b="1" dirty="0">
                <a:solidFill>
                  <a:schemeClr val="dk1"/>
                </a:solidFill>
                <a:latin typeface="Calibri"/>
                <a:ea typeface="Calibri"/>
                <a:cs typeface="Calibri"/>
                <a:sym typeface="Calibri"/>
              </a:rPr>
              <a:t>stack[top]</a:t>
            </a:r>
            <a:r>
              <a:rPr lang="en-US" sz="3200" dirty="0">
                <a:solidFill>
                  <a:schemeClr val="dk1"/>
                </a:solidFill>
                <a:latin typeface="Calibri"/>
                <a:ea typeface="Calibri"/>
                <a:cs typeface="Calibri"/>
                <a:sym typeface="Calibri"/>
              </a:rPr>
              <a:t> and decrement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value by one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a:t>
            </a:r>
            <a:endParaRPr/>
          </a:p>
          <a:p>
            <a:pPr marL="19101">
              <a:spcBef>
                <a:spcPts val="150"/>
              </a:spcBef>
            </a:pPr>
            <a:endParaRPr sz="3200">
              <a:solidFill>
                <a:schemeClr val="dk1"/>
              </a:solidFill>
              <a:latin typeface="Calibri"/>
              <a:ea typeface="Calibri"/>
              <a:cs typeface="Calibri"/>
              <a:sym typeface="Calibri"/>
            </a:endParaRPr>
          </a:p>
        </p:txBody>
      </p:sp>
      <p:grpSp>
        <p:nvGrpSpPr>
          <p:cNvPr id="234" name="Google Shape;234;p21"/>
          <p:cNvGrpSpPr/>
          <p:nvPr/>
        </p:nvGrpSpPr>
        <p:grpSpPr>
          <a:xfrm>
            <a:off x="0" y="0"/>
            <a:ext cx="16217900" cy="9118600"/>
            <a:chOff x="0" y="0"/>
            <a:chExt cx="16217900" cy="9118600"/>
          </a:xfrm>
        </p:grpSpPr>
        <p:sp>
          <p:nvSpPr>
            <p:cNvPr id="235" name="Google Shape;235;p2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36" name="Google Shape;236;p2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604570" y="585036"/>
            <a:ext cx="11655489" cy="682024"/>
          </a:xfrm>
          <a:prstGeom prst="rect">
            <a:avLst/>
          </a:prstGeom>
          <a:noFill/>
          <a:ln>
            <a:noFill/>
          </a:ln>
        </p:spPr>
        <p:txBody>
          <a:bodyPr spcFirstLastPara="1" wrap="square" lIns="0" tIns="20097" rIns="0" bIns="0" anchor="t" anchorCtr="0">
            <a:noAutofit/>
          </a:bodyPr>
          <a:lstStyle/>
          <a:p>
            <a:pPr marL="20105" marR="8042"/>
            <a:r>
              <a:rPr lang="en-US" dirty="0"/>
              <a:t>Display Stack items:</a:t>
            </a:r>
            <a:endParaRPr/>
          </a:p>
        </p:txBody>
      </p:sp>
      <p:sp>
        <p:nvSpPr>
          <p:cNvPr id="242" name="Google Shape;242;p22"/>
          <p:cNvSpPr txBox="1"/>
          <p:nvPr/>
        </p:nvSpPr>
        <p:spPr>
          <a:xfrm>
            <a:off x="717553" y="2354794"/>
            <a:ext cx="14667180" cy="4541927"/>
          </a:xfrm>
          <a:prstGeom prst="rect">
            <a:avLst/>
          </a:prstGeom>
          <a:noFill/>
          <a:ln>
            <a:noFill/>
          </a:ln>
        </p:spPr>
        <p:txBody>
          <a:bodyPr spcFirstLastPara="1" wrap="square" lIns="0" tIns="20097" rIns="0" bIns="0" anchor="t" anchorCtr="0">
            <a:noAutofit/>
          </a:bodyPr>
          <a:lstStyle/>
          <a:p>
            <a:pPr marL="457134" indent="-457134">
              <a:buClr>
                <a:schemeClr val="dk1"/>
              </a:buClr>
              <a:buSzPts val="3200"/>
              <a:buFont typeface="Arial"/>
              <a:buChar char="•"/>
            </a:pPr>
            <a:r>
              <a:rPr lang="en-US" sz="3200" dirty="0">
                <a:solidFill>
                  <a:schemeClr val="dk1"/>
                </a:solidFill>
                <a:latin typeface="Calibri"/>
                <a:ea typeface="Calibri"/>
                <a:cs typeface="Calibri"/>
                <a:sym typeface="Calibri"/>
              </a:rPr>
              <a:t>The steps to display the elements of a stack...</a:t>
            </a:r>
            <a:endParaRPr/>
          </a:p>
          <a:p>
            <a:pPr marL="455547" lvl="1"/>
            <a:endParaRPr sz="3200">
              <a:solidFill>
                <a:schemeClr val="dk1"/>
              </a:solidFill>
              <a:latin typeface="Calibri"/>
              <a:ea typeface="Calibri"/>
              <a:cs typeface="Calibri"/>
              <a:sym typeface="Calibri"/>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1 - </a:t>
            </a:r>
            <a:r>
              <a:rPr lang="en-US" sz="3200" dirty="0">
                <a:solidFill>
                  <a:schemeClr val="dk1"/>
                </a:solidFill>
                <a:latin typeface="Calibri"/>
                <a:ea typeface="Calibri"/>
                <a:cs typeface="Calibri"/>
                <a:sym typeface="Calibri"/>
              </a:rPr>
              <a:t>Check whether </a:t>
            </a:r>
            <a:r>
              <a:rPr lang="en-US" sz="3200" b="1" dirty="0">
                <a:solidFill>
                  <a:schemeClr val="dk1"/>
                </a:solidFill>
                <a:latin typeface="Calibri"/>
                <a:ea typeface="Calibri"/>
                <a:cs typeface="Calibri"/>
                <a:sym typeface="Calibri"/>
              </a:rPr>
              <a:t>stack</a:t>
            </a:r>
            <a:r>
              <a:rPr lang="en-US" sz="3200" dirty="0">
                <a:solidFill>
                  <a:schemeClr val="dk1"/>
                </a:solidFill>
                <a:latin typeface="Calibri"/>
                <a:ea typeface="Calibri"/>
                <a:cs typeface="Calibri"/>
                <a:sym typeface="Calibri"/>
              </a:rPr>
              <a: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top == -1</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2 -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then display </a:t>
            </a:r>
            <a:r>
              <a:rPr lang="en-US" sz="3200" b="1" dirty="0">
                <a:solidFill>
                  <a:schemeClr val="dk1"/>
                </a:solidFill>
                <a:latin typeface="Calibri"/>
                <a:ea typeface="Calibri"/>
                <a:cs typeface="Calibri"/>
                <a:sym typeface="Calibri"/>
              </a:rPr>
              <a:t>"Stack is EMPTY!!!"</a:t>
            </a:r>
            <a:r>
              <a:rPr lang="en-US" sz="3200" dirty="0">
                <a:solidFill>
                  <a:schemeClr val="dk1"/>
                </a:solidFill>
                <a:latin typeface="Calibri"/>
                <a:ea typeface="Calibri"/>
                <a:cs typeface="Calibri"/>
                <a:sym typeface="Calibri"/>
              </a:rPr>
              <a:t> and terminate the function.</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NOT EMPTY</a:t>
            </a:r>
            <a:r>
              <a:rPr lang="en-US" sz="3200" dirty="0">
                <a:solidFill>
                  <a:schemeClr val="dk1"/>
                </a:solidFill>
                <a:latin typeface="Calibri"/>
                <a:ea typeface="Calibri"/>
                <a:cs typeface="Calibri"/>
                <a:sym typeface="Calibri"/>
              </a:rPr>
              <a:t>, then define a variable '</a:t>
            </a:r>
            <a:r>
              <a:rPr lang="en-US" sz="3200" b="1" dirty="0" err="1">
                <a:solidFill>
                  <a:schemeClr val="dk1"/>
                </a:solidFill>
                <a:latin typeface="Calibri"/>
                <a:ea typeface="Calibri"/>
                <a:cs typeface="Calibri"/>
                <a:sym typeface="Calibri"/>
              </a:rPr>
              <a:t>i</a:t>
            </a:r>
            <a:r>
              <a:rPr lang="en-US" sz="3200" dirty="0">
                <a:solidFill>
                  <a:schemeClr val="dk1"/>
                </a:solidFill>
                <a:latin typeface="Calibri"/>
                <a:ea typeface="Calibri"/>
                <a:cs typeface="Calibri"/>
                <a:sym typeface="Calibri"/>
              </a:rPr>
              <a:t>' and initialize with top. Display </a:t>
            </a:r>
            <a:r>
              <a:rPr lang="en-US" sz="3200" b="1" dirty="0">
                <a:solidFill>
                  <a:schemeClr val="dk1"/>
                </a:solidFill>
                <a:latin typeface="Calibri"/>
                <a:ea typeface="Calibri"/>
                <a:cs typeface="Calibri"/>
                <a:sym typeface="Calibri"/>
              </a:rPr>
              <a:t>stack[</a:t>
            </a:r>
            <a:r>
              <a:rPr lang="en-US" sz="3200" b="1" dirty="0" err="1">
                <a:solidFill>
                  <a:schemeClr val="dk1"/>
                </a:solidFill>
                <a:latin typeface="Calibri"/>
                <a:ea typeface="Calibri"/>
                <a:cs typeface="Calibri"/>
                <a:sym typeface="Calibri"/>
              </a:rPr>
              <a:t>i</a:t>
            </a:r>
            <a:r>
              <a:rPr lang="en-US" sz="3200" b="1" dirty="0">
                <a:solidFill>
                  <a:schemeClr val="dk1"/>
                </a:solidFill>
                <a:latin typeface="Calibri"/>
                <a:ea typeface="Calibri"/>
                <a:cs typeface="Calibri"/>
                <a:sym typeface="Calibri"/>
              </a:rPr>
              <a:t>]</a:t>
            </a:r>
            <a:r>
              <a:rPr lang="en-US" sz="3200" dirty="0">
                <a:solidFill>
                  <a:schemeClr val="dk1"/>
                </a:solidFill>
                <a:latin typeface="Calibri"/>
                <a:ea typeface="Calibri"/>
                <a:cs typeface="Calibri"/>
                <a:sym typeface="Calibri"/>
              </a:rPr>
              <a:t> value and decrement </a:t>
            </a:r>
            <a:r>
              <a:rPr lang="en-US" sz="3200" b="1" dirty="0" err="1">
                <a:solidFill>
                  <a:schemeClr val="dk1"/>
                </a:solidFill>
                <a:latin typeface="Calibri"/>
                <a:ea typeface="Calibri"/>
                <a:cs typeface="Calibri"/>
                <a:sym typeface="Calibri"/>
              </a:rPr>
              <a:t>i</a:t>
            </a:r>
            <a:r>
              <a:rPr lang="en-US" sz="3200" dirty="0">
                <a:solidFill>
                  <a:schemeClr val="dk1"/>
                </a:solidFill>
                <a:latin typeface="Calibri"/>
                <a:ea typeface="Calibri"/>
                <a:cs typeface="Calibri"/>
                <a:sym typeface="Calibri"/>
              </a:rPr>
              <a:t> value by one (</a:t>
            </a:r>
            <a:r>
              <a:rPr lang="en-US" sz="3200" b="1" dirty="0" err="1">
                <a:solidFill>
                  <a:schemeClr val="dk1"/>
                </a:solidFill>
                <a:latin typeface="Calibri"/>
                <a:ea typeface="Calibri"/>
                <a:cs typeface="Calibri"/>
                <a:sym typeface="Calibri"/>
              </a:rPr>
              <a:t>i</a:t>
            </a:r>
            <a:r>
              <a:rPr lang="en-US" sz="3200" b="1" dirty="0">
                <a:solidFill>
                  <a:schemeClr val="dk1"/>
                </a:solidFill>
                <a:latin typeface="Calibri"/>
                <a:ea typeface="Calibri"/>
                <a:cs typeface="Calibri"/>
                <a:sym typeface="Calibri"/>
              </a:rPr>
              <a:t>--</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Repeat above step until </a:t>
            </a:r>
            <a:r>
              <a:rPr lang="en-US" sz="3200" b="1" dirty="0" err="1">
                <a:solidFill>
                  <a:schemeClr val="dk1"/>
                </a:solidFill>
                <a:latin typeface="Calibri"/>
                <a:ea typeface="Calibri"/>
                <a:cs typeface="Calibri"/>
                <a:sym typeface="Calibri"/>
              </a:rPr>
              <a:t>i</a:t>
            </a:r>
            <a:r>
              <a:rPr lang="en-US" sz="3200" dirty="0">
                <a:solidFill>
                  <a:schemeClr val="dk1"/>
                </a:solidFill>
                <a:latin typeface="Calibri"/>
                <a:ea typeface="Calibri"/>
                <a:cs typeface="Calibri"/>
                <a:sym typeface="Calibri"/>
              </a:rPr>
              <a:t> value becomes '0'.</a:t>
            </a:r>
            <a:endParaRPr/>
          </a:p>
          <a:p>
            <a:pPr marL="20105" marR="582038">
              <a:lnSpc>
                <a:spcPct val="112599"/>
              </a:lnSpc>
              <a:spcBef>
                <a:spcPts val="158"/>
              </a:spcBef>
            </a:pPr>
            <a:endParaRPr sz="3200">
              <a:solidFill>
                <a:schemeClr val="dk1"/>
              </a:solidFill>
              <a:latin typeface="Calibri"/>
              <a:ea typeface="Calibri"/>
              <a:cs typeface="Calibri"/>
              <a:sym typeface="Calibri"/>
            </a:endParaRPr>
          </a:p>
        </p:txBody>
      </p:sp>
      <p:grpSp>
        <p:nvGrpSpPr>
          <p:cNvPr id="243" name="Google Shape;243;p22"/>
          <p:cNvGrpSpPr/>
          <p:nvPr/>
        </p:nvGrpSpPr>
        <p:grpSpPr>
          <a:xfrm>
            <a:off x="0" y="0"/>
            <a:ext cx="16217900" cy="9118600"/>
            <a:chOff x="0" y="0"/>
            <a:chExt cx="16217900" cy="9118600"/>
          </a:xfrm>
        </p:grpSpPr>
        <p:sp>
          <p:nvSpPr>
            <p:cNvPr id="244" name="Google Shape;244;p2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45" name="Google Shape;245;p2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txBox="1">
            <a:spLocks noGrp="1"/>
          </p:cNvSpPr>
          <p:nvPr>
            <p:ph type="title"/>
          </p:nvPr>
        </p:nvSpPr>
        <p:spPr>
          <a:xfrm>
            <a:off x="739716" y="220292"/>
            <a:ext cx="13287416" cy="682024"/>
          </a:xfrm>
          <a:prstGeom prst="rect">
            <a:avLst/>
          </a:prstGeom>
          <a:noFill/>
          <a:ln>
            <a:noFill/>
          </a:ln>
        </p:spPr>
        <p:txBody>
          <a:bodyPr spcFirstLastPara="1" wrap="square" lIns="0" tIns="20097" rIns="0" bIns="0" anchor="t" anchorCtr="0">
            <a:noAutofit/>
          </a:bodyPr>
          <a:lstStyle/>
          <a:p>
            <a:pPr marL="20105"/>
            <a:r>
              <a:rPr lang="en-US" dirty="0">
                <a:latin typeface="Calibri"/>
                <a:ea typeface="Calibri"/>
                <a:cs typeface="Calibri"/>
                <a:sym typeface="Calibri"/>
              </a:rPr>
              <a:t>Applications</a:t>
            </a:r>
            <a:endParaRPr>
              <a:latin typeface="Calibri"/>
              <a:ea typeface="Calibri"/>
              <a:cs typeface="Calibri"/>
              <a:sym typeface="Calibri"/>
            </a:endParaRPr>
          </a:p>
        </p:txBody>
      </p:sp>
      <p:sp>
        <p:nvSpPr>
          <p:cNvPr id="251" name="Google Shape;251;p23"/>
          <p:cNvSpPr txBox="1"/>
          <p:nvPr/>
        </p:nvSpPr>
        <p:spPr>
          <a:xfrm>
            <a:off x="739717" y="1881284"/>
            <a:ext cx="14126690" cy="6135866"/>
          </a:xfrm>
          <a:prstGeom prst="rect">
            <a:avLst/>
          </a:prstGeom>
          <a:noFill/>
          <a:ln>
            <a:noFill/>
          </a:ln>
        </p:spPr>
        <p:txBody>
          <a:bodyPr spcFirstLastPara="1" wrap="square" lIns="0" tIns="64315" rIns="0" bIns="0" anchor="t" anchorCtr="0">
            <a:noAutofit/>
          </a:bodyPr>
          <a:lstStyle/>
          <a:p>
            <a:pPr marL="834356" indent="-814252" algn="just">
              <a:buClr>
                <a:schemeClr val="dk1"/>
              </a:buClr>
              <a:buSzPts val="4300"/>
              <a:buFont typeface="Calibri"/>
              <a:buAutoNum type="arabicPeriod"/>
            </a:pPr>
            <a:r>
              <a:rPr lang="en-US" sz="4300" u="sng" dirty="0">
                <a:solidFill>
                  <a:schemeClr val="dk1"/>
                </a:solidFill>
                <a:latin typeface="Calibri"/>
                <a:ea typeface="Calibri"/>
                <a:cs typeface="Calibri"/>
                <a:sym typeface="Calibri"/>
              </a:rPr>
              <a:t>Reversing Strings:</a:t>
            </a:r>
            <a:endParaRPr sz="4300">
              <a:solidFill>
                <a:schemeClr val="dk1"/>
              </a:solidFill>
              <a:latin typeface="Calibri"/>
              <a:ea typeface="Calibri"/>
              <a:cs typeface="Calibri"/>
              <a:sym typeface="Calibri"/>
            </a:endParaRPr>
          </a:p>
          <a:p>
            <a:pPr marL="1508793" lvl="2" indent="-577013" algn="just">
              <a:spcBef>
                <a:spcPts val="348"/>
              </a:spcBef>
              <a:buClr>
                <a:srgbClr val="2CA1BE"/>
              </a:buClr>
              <a:buSzPts val="2867"/>
              <a:buFont typeface="Arial"/>
              <a:buChar char="•"/>
            </a:pPr>
            <a:r>
              <a:rPr lang="en-US" sz="4300" dirty="0">
                <a:solidFill>
                  <a:schemeClr val="dk1"/>
                </a:solidFill>
                <a:latin typeface="Calibri"/>
                <a:ea typeface="Calibri"/>
                <a:cs typeface="Calibri"/>
                <a:sym typeface="Calibri"/>
              </a:rPr>
              <a:t>A simple application of stack is reversing strings.</a:t>
            </a:r>
            <a:endParaRPr sz="4300">
              <a:solidFill>
                <a:schemeClr val="dk1"/>
              </a:solidFill>
              <a:latin typeface="Calibri"/>
              <a:ea typeface="Calibri"/>
              <a:cs typeface="Calibri"/>
              <a:sym typeface="Calibri"/>
            </a:endParaRPr>
          </a:p>
          <a:p>
            <a:pPr marL="1508793" lvl="2" indent="-577013" algn="just">
              <a:spcBef>
                <a:spcPts val="348"/>
              </a:spcBef>
              <a:buClr>
                <a:srgbClr val="2CA1BE"/>
              </a:buClr>
              <a:buSzPts val="2867"/>
              <a:buFont typeface="Arial"/>
              <a:buChar char="•"/>
            </a:pPr>
            <a:r>
              <a:rPr lang="en-US" sz="4300" dirty="0">
                <a:solidFill>
                  <a:schemeClr val="dk1"/>
                </a:solidFill>
                <a:latin typeface="Calibri"/>
                <a:ea typeface="Calibri"/>
                <a:cs typeface="Calibri"/>
                <a:sym typeface="Calibri"/>
              </a:rPr>
              <a:t>To reverse a string , the characters of string are  pushed onto the stack one by one as the string  is read from left to right.</a:t>
            </a:r>
            <a:endParaRPr sz="4300">
              <a:solidFill>
                <a:schemeClr val="dk1"/>
              </a:solidFill>
              <a:latin typeface="Calibri"/>
              <a:ea typeface="Calibri"/>
              <a:cs typeface="Calibri"/>
              <a:sym typeface="Calibri"/>
            </a:endParaRPr>
          </a:p>
          <a:p>
            <a:pPr marL="1508793" lvl="2" indent="-577013" algn="just">
              <a:spcBef>
                <a:spcPts val="348"/>
              </a:spcBef>
              <a:buClr>
                <a:srgbClr val="2CA1BE"/>
              </a:buClr>
              <a:buSzPts val="2867"/>
              <a:buFont typeface="Arial"/>
              <a:buChar char="•"/>
            </a:pPr>
            <a:r>
              <a:rPr lang="en-US" sz="4300" dirty="0">
                <a:solidFill>
                  <a:schemeClr val="dk1"/>
                </a:solidFill>
                <a:latin typeface="Calibri"/>
                <a:ea typeface="Calibri"/>
                <a:cs typeface="Calibri"/>
                <a:sym typeface="Calibri"/>
              </a:rPr>
              <a:t>Once all the characters of string are pushed onto stack, they are popped one by one. Since the character last  pushed in comes out first, subsequent pop  operation results in the reversal of the string</a:t>
            </a:r>
            <a:r>
              <a:rPr lang="en-US" sz="4300" dirty="0">
                <a:solidFill>
                  <a:schemeClr val="dk1"/>
                </a:solidFill>
                <a:latin typeface="Comic Sans MS"/>
                <a:ea typeface="Comic Sans MS"/>
                <a:cs typeface="Comic Sans MS"/>
                <a:sym typeface="Comic Sans MS"/>
              </a:rPr>
              <a:t>.</a:t>
            </a:r>
            <a:endParaRPr/>
          </a:p>
        </p:txBody>
      </p:sp>
      <p:grpSp>
        <p:nvGrpSpPr>
          <p:cNvPr id="252" name="Google Shape;252;p23"/>
          <p:cNvGrpSpPr/>
          <p:nvPr/>
        </p:nvGrpSpPr>
        <p:grpSpPr>
          <a:xfrm>
            <a:off x="0" y="0"/>
            <a:ext cx="16217900" cy="9118600"/>
            <a:chOff x="0" y="0"/>
            <a:chExt cx="16217900" cy="9118600"/>
          </a:xfrm>
        </p:grpSpPr>
        <p:sp>
          <p:nvSpPr>
            <p:cNvPr id="253" name="Google Shape;253;p2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54" name="Google Shape;254;p2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1631951" y="749301"/>
            <a:ext cx="7446645" cy="661719"/>
          </a:xfrm>
          <a:prstGeom prst="rect">
            <a:avLst/>
          </a:prstGeom>
          <a:noFill/>
          <a:ln>
            <a:noFill/>
          </a:ln>
        </p:spPr>
        <p:txBody>
          <a:bodyPr spcFirstLastPara="1" wrap="square" lIns="0" tIns="0" rIns="0" bIns="0" anchor="t" anchorCtr="0">
            <a:noAutofit/>
          </a:bodyPr>
          <a:lstStyle/>
          <a:p>
            <a:r>
              <a:rPr lang="en-US" dirty="0"/>
              <a:t>Example</a:t>
            </a:r>
            <a:endParaRPr/>
          </a:p>
        </p:txBody>
      </p:sp>
      <p:sp>
        <p:nvSpPr>
          <p:cNvPr id="260" name="Google Shape;260;p24"/>
          <p:cNvSpPr txBox="1">
            <a:spLocks noGrp="1"/>
          </p:cNvSpPr>
          <p:nvPr>
            <p:ph type="body" idx="1"/>
          </p:nvPr>
        </p:nvSpPr>
        <p:spPr>
          <a:xfrm>
            <a:off x="869951" y="1888584"/>
            <a:ext cx="14394816" cy="2271006"/>
          </a:xfrm>
          <a:prstGeom prst="rect">
            <a:avLst/>
          </a:prstGeom>
          <a:noFill/>
          <a:ln>
            <a:noFill/>
          </a:ln>
        </p:spPr>
        <p:txBody>
          <a:bodyPr spcFirstLastPara="1" wrap="square" lIns="0" tIns="0" rIns="0" bIns="0" anchor="t" anchorCtr="0">
            <a:noAutofit/>
          </a:bodyPr>
          <a:lstStyle/>
          <a:p>
            <a:pPr marL="190997" marR="8042" indent="-170892" algn="just">
              <a:lnSpc>
                <a:spcPct val="102499"/>
              </a:lnSpc>
              <a:spcBef>
                <a:spcPts val="0"/>
              </a:spcBef>
              <a:buSzPts val="3800"/>
              <a:buFont typeface="Calibri"/>
              <a:buChar char="•"/>
            </a:pPr>
            <a:r>
              <a:rPr lang="en-US" sz="3800" dirty="0">
                <a:latin typeface="Calibri"/>
                <a:ea typeface="Calibri"/>
                <a:cs typeface="Calibri"/>
                <a:sym typeface="Calibri"/>
              </a:rPr>
              <a:t>To reverse the string ‘REVERSE’ the string is  read from left to right and its characters are  pushed .</a:t>
            </a:r>
            <a:endParaRPr/>
          </a:p>
          <a:p>
            <a:pPr marL="20105" marR="8042" indent="0" algn="just">
              <a:lnSpc>
                <a:spcPct val="102499"/>
              </a:lnSpc>
              <a:spcBef>
                <a:spcPts val="293"/>
              </a:spcBef>
              <a:buSzPts val="3800"/>
              <a:buNone/>
            </a:pPr>
            <a:r>
              <a:rPr lang="en-US" sz="3800" dirty="0">
                <a:latin typeface="Calibri"/>
                <a:ea typeface="Calibri"/>
                <a:cs typeface="Calibri"/>
                <a:sym typeface="Calibri"/>
              </a:rPr>
              <a:t> LIKE: onto a stack.</a:t>
            </a:r>
            <a:endParaRPr sz="3800">
              <a:latin typeface="Calibri"/>
              <a:ea typeface="Calibri"/>
              <a:cs typeface="Calibri"/>
              <a:sym typeface="Calibri"/>
            </a:endParaRPr>
          </a:p>
          <a:p>
            <a:pPr marL="342849" indent="-190473">
              <a:buNone/>
            </a:pPr>
            <a:endParaRPr/>
          </a:p>
        </p:txBody>
      </p:sp>
      <p:sp>
        <p:nvSpPr>
          <p:cNvPr id="261" name="Google Shape;261;p24"/>
          <p:cNvSpPr/>
          <p:nvPr/>
        </p:nvSpPr>
        <p:spPr>
          <a:xfrm>
            <a:off x="3460751" y="3951393"/>
            <a:ext cx="11270509" cy="466061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grpSp>
        <p:nvGrpSpPr>
          <p:cNvPr id="262" name="Google Shape;262;p24"/>
          <p:cNvGrpSpPr/>
          <p:nvPr/>
        </p:nvGrpSpPr>
        <p:grpSpPr>
          <a:xfrm>
            <a:off x="0" y="0"/>
            <a:ext cx="16217900" cy="9118600"/>
            <a:chOff x="0" y="0"/>
            <a:chExt cx="16217900" cy="9118600"/>
          </a:xfrm>
        </p:grpSpPr>
        <p:sp>
          <p:nvSpPr>
            <p:cNvPr id="263" name="Google Shape;263;p24"/>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64" name="Google Shape;264;p2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14871702" y="8494589"/>
            <a:ext cx="138113" cy="258650"/>
          </a:xfrm>
          <a:prstGeom prst="rect">
            <a:avLst/>
          </a:prstGeom>
          <a:noFill/>
          <a:ln>
            <a:noFill/>
          </a:ln>
        </p:spPr>
        <p:txBody>
          <a:bodyPr spcFirstLastPara="1" wrap="square" lIns="0" tIns="12671" rIns="0" bIns="0" anchor="t" anchorCtr="0">
            <a:noAutofit/>
          </a:bodyPr>
          <a:lstStyle/>
          <a:p>
            <a:pPr marL="11111"/>
            <a:r>
              <a:rPr lang="en-US" sz="1600" dirty="0">
                <a:solidFill>
                  <a:srgbClr val="898989"/>
                </a:solidFill>
              </a:rPr>
              <a:t>1</a:t>
            </a:r>
            <a:endParaRPr sz="1600">
              <a:solidFill>
                <a:schemeClr val="dk1"/>
              </a:solidFill>
            </a:endParaRPr>
          </a:p>
        </p:txBody>
      </p:sp>
      <p:grpSp>
        <p:nvGrpSpPr>
          <p:cNvPr id="2" name="Google Shape;64;p8"/>
          <p:cNvGrpSpPr/>
          <p:nvPr/>
        </p:nvGrpSpPr>
        <p:grpSpPr>
          <a:xfrm>
            <a:off x="31749" y="-13250"/>
            <a:ext cx="16217900" cy="9114632"/>
            <a:chOff x="0" y="0"/>
            <a:chExt cx="16217900" cy="9118600"/>
          </a:xfrm>
        </p:grpSpPr>
        <p:sp>
          <p:nvSpPr>
            <p:cNvPr id="65" name="Google Shape;65;p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66" name="Google Shape;66;p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67" name="Google Shape;67;p8"/>
          <p:cNvSpPr txBox="1"/>
          <p:nvPr/>
        </p:nvSpPr>
        <p:spPr>
          <a:xfrm>
            <a:off x="1250952" y="1055625"/>
            <a:ext cx="14249401" cy="829902"/>
          </a:xfrm>
          <a:prstGeom prst="rect">
            <a:avLst/>
          </a:prstGeom>
          <a:noFill/>
          <a:ln>
            <a:noFill/>
          </a:ln>
        </p:spPr>
        <p:txBody>
          <a:bodyPr spcFirstLastPara="1" wrap="square" lIns="91398" tIns="45687" rIns="91398" bIns="45687" anchor="t" anchorCtr="0">
            <a:noAutofit/>
          </a:bodyPr>
          <a:lstStyle/>
          <a:p>
            <a:r>
              <a:rPr lang="en-US" sz="4700" dirty="0">
                <a:solidFill>
                  <a:schemeClr val="dk1"/>
                </a:solidFill>
              </a:rPr>
              <a:t>VISSION AND MISSION OF INSTITUTE</a:t>
            </a:r>
            <a:endParaRPr sz="4700">
              <a:solidFill>
                <a:schemeClr val="dk1"/>
              </a:solidFill>
            </a:endParaRPr>
          </a:p>
        </p:txBody>
      </p:sp>
      <p:sp>
        <p:nvSpPr>
          <p:cNvPr id="70" name="Google Shape;70;p8"/>
          <p:cNvSpPr txBox="1"/>
          <p:nvPr/>
        </p:nvSpPr>
        <p:spPr>
          <a:xfrm>
            <a:off x="1138335" y="2425960"/>
            <a:ext cx="14029792" cy="5804026"/>
          </a:xfrm>
          <a:prstGeom prst="rect">
            <a:avLst/>
          </a:prstGeom>
          <a:noFill/>
          <a:ln>
            <a:noFill/>
          </a:ln>
        </p:spPr>
        <p:txBody>
          <a:bodyPr spcFirstLastPara="1" wrap="square" lIns="91398" tIns="45687" rIns="91398" bIns="45687" anchor="t" anchorCtr="0">
            <a:noAutofit/>
          </a:bodyPr>
          <a:lstStyle/>
          <a:p>
            <a:r>
              <a:rPr lang="en-US" sz="2800" b="1" dirty="0">
                <a:solidFill>
                  <a:schemeClr val="dk1"/>
                </a:solidFill>
                <a:latin typeface="Calibri"/>
                <a:ea typeface="Calibri"/>
                <a:cs typeface="Calibri"/>
                <a:sym typeface="Calibri"/>
              </a:rPr>
              <a:t>Vision of the Institute</a:t>
            </a:r>
            <a:endParaRPr sz="2800" b="1" dirty="0">
              <a:solidFill>
                <a:schemeClr val="dk1"/>
              </a:solidFill>
              <a:latin typeface="Calibri"/>
              <a:ea typeface="Calibri"/>
              <a:cs typeface="Calibri"/>
              <a:sym typeface="Calibri"/>
            </a:endParaRPr>
          </a:p>
          <a:p>
            <a:r>
              <a:rPr lang="en-US" sz="2800" dirty="0">
                <a:solidFill>
                  <a:schemeClr val="dk1"/>
                </a:solidFill>
                <a:latin typeface="+mn-lt"/>
                <a:ea typeface="Calibri"/>
                <a:cs typeface="Calibri"/>
                <a:sym typeface="Calibri"/>
              </a:rPr>
              <a:t>To become a renowned Centre of higher learning, and work towards academic, professional, cultural and social enrichment of the lives of individuals and communities.</a:t>
            </a:r>
            <a:endParaRPr dirty="0">
              <a:latin typeface="+mn-lt"/>
            </a:endParaRPr>
          </a:p>
          <a:p>
            <a:endParaRPr sz="2800" dirty="0">
              <a:solidFill>
                <a:schemeClr val="dk1"/>
              </a:solidFill>
              <a:latin typeface="Calibri"/>
              <a:ea typeface="Calibri"/>
              <a:cs typeface="Calibri"/>
              <a:sym typeface="Calibri"/>
            </a:endParaRPr>
          </a:p>
          <a:p>
            <a:r>
              <a:rPr lang="en-US" sz="2800" b="1" dirty="0">
                <a:solidFill>
                  <a:schemeClr val="dk1"/>
                </a:solidFill>
                <a:latin typeface="Calibri"/>
                <a:ea typeface="Calibri"/>
                <a:cs typeface="Calibri"/>
                <a:sym typeface="Calibri"/>
              </a:rPr>
              <a:t>Mission of the Institute</a:t>
            </a:r>
            <a:endParaRPr sz="2800" b="1" dirty="0">
              <a:solidFill>
                <a:schemeClr val="dk1"/>
              </a:solidFill>
              <a:latin typeface="Calibri"/>
              <a:ea typeface="Calibri"/>
              <a:cs typeface="Calibri"/>
              <a:sym typeface="Calibri"/>
            </a:endParaRPr>
          </a:p>
          <a:p>
            <a:r>
              <a:rPr lang="en-US" sz="2800" b="1" dirty="0" smtClean="0"/>
              <a:t>M1: </a:t>
            </a:r>
            <a:r>
              <a:rPr lang="en-US" sz="2800" dirty="0" smtClean="0"/>
              <a:t>Focus on evaluation of learning outcomes and motivate students to inculcate research aptitude by project based learning.</a:t>
            </a:r>
          </a:p>
          <a:p>
            <a:r>
              <a:rPr lang="en-US" sz="2800" b="1" dirty="0" smtClean="0"/>
              <a:t>M2: </a:t>
            </a:r>
            <a:r>
              <a:rPr lang="en-US" sz="2800" dirty="0" smtClean="0"/>
              <a:t>Identify, based on informed perception of Indian, regional and global needs, the areas of focus and provide platform to gain knowledge and solutions.</a:t>
            </a:r>
          </a:p>
          <a:p>
            <a:r>
              <a:rPr lang="en-US" sz="2800" b="1" dirty="0" smtClean="0"/>
              <a:t>M3: </a:t>
            </a:r>
            <a:r>
              <a:rPr lang="en-US" sz="2800" dirty="0" smtClean="0"/>
              <a:t>Offer opportunities for interaction between academia and industry.</a:t>
            </a:r>
          </a:p>
          <a:p>
            <a:r>
              <a:rPr lang="en-US" sz="2800" b="1" dirty="0" smtClean="0"/>
              <a:t>M4: </a:t>
            </a:r>
            <a:r>
              <a:rPr lang="en-US" sz="2800" dirty="0" smtClean="0"/>
              <a:t>Develop human potential to its fullest extent so that intellectually capable and imaginatively gifted leaders can emerge in a range of professions.</a:t>
            </a:r>
            <a:endParaRPr lang="en-US" sz="2800" dirty="0"/>
          </a:p>
        </p:txBody>
      </p:sp>
    </p:spTree>
    <p:extLst>
      <p:ext uri="{BB962C8B-B14F-4D97-AF65-F5344CB8AC3E}">
        <p14:creationId xmlns="" xmlns:p14="http://schemas.microsoft.com/office/powerpoint/2010/main" val="399857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1174752" y="901701"/>
            <a:ext cx="13868399" cy="661719"/>
          </a:xfrm>
          <a:prstGeom prst="rect">
            <a:avLst/>
          </a:prstGeom>
          <a:noFill/>
          <a:ln>
            <a:noFill/>
          </a:ln>
        </p:spPr>
        <p:txBody>
          <a:bodyPr spcFirstLastPara="1" wrap="square" lIns="0" tIns="0" rIns="0" bIns="0" anchor="t" anchorCtr="0">
            <a:noAutofit/>
          </a:bodyPr>
          <a:lstStyle/>
          <a:p>
            <a:r>
              <a:rPr lang="en-US" dirty="0"/>
              <a:t>Applications</a:t>
            </a:r>
            <a:endParaRPr/>
          </a:p>
        </p:txBody>
      </p:sp>
      <p:sp>
        <p:nvSpPr>
          <p:cNvPr id="270" name="Google Shape;270;p25"/>
          <p:cNvSpPr txBox="1">
            <a:spLocks noGrp="1"/>
          </p:cNvSpPr>
          <p:nvPr>
            <p:ph type="body" idx="1"/>
          </p:nvPr>
        </p:nvSpPr>
        <p:spPr>
          <a:xfrm>
            <a:off x="946152" y="2273300"/>
            <a:ext cx="14318616" cy="5181600"/>
          </a:xfrm>
          <a:prstGeom prst="rect">
            <a:avLst/>
          </a:prstGeom>
          <a:noFill/>
          <a:ln>
            <a:noFill/>
          </a:ln>
        </p:spPr>
        <p:txBody>
          <a:bodyPr spcFirstLastPara="1" wrap="square" lIns="0" tIns="0" rIns="0" bIns="0" anchor="t" anchorCtr="0">
            <a:noAutofit/>
          </a:bodyPr>
          <a:lstStyle/>
          <a:p>
            <a:pPr marL="0" indent="0">
              <a:spcBef>
                <a:spcPts val="0"/>
              </a:spcBef>
              <a:buSzPts val="3800"/>
              <a:buNone/>
            </a:pPr>
            <a:r>
              <a:rPr lang="en-US" sz="3800" dirty="0"/>
              <a:t>2. Checking the validity of an expression  containing nested parenthesis:</a:t>
            </a:r>
            <a:endParaRPr/>
          </a:p>
          <a:p>
            <a:pPr marL="1206299" marR="721768" lvl="1" indent="-490562" algn="just">
              <a:lnSpc>
                <a:spcPct val="115199"/>
              </a:lnSpc>
              <a:spcBef>
                <a:spcPts val="317"/>
              </a:spcBef>
              <a:buClr>
                <a:srgbClr val="2CA1BE"/>
              </a:buClr>
              <a:buSzPts val="1867"/>
              <a:buFont typeface="Arial"/>
              <a:buChar char="•"/>
            </a:pPr>
            <a:r>
              <a:rPr lang="en-US" dirty="0"/>
              <a:t>Stacks are also used to check whether a given  arithmetic expressions containing nested  parenthesis is properly parenthesized.</a:t>
            </a:r>
            <a:endParaRPr/>
          </a:p>
          <a:p>
            <a:pPr marL="1206299" marR="721768" lvl="1" indent="-490562" algn="just">
              <a:lnSpc>
                <a:spcPct val="115199"/>
              </a:lnSpc>
              <a:spcBef>
                <a:spcPts val="317"/>
              </a:spcBef>
              <a:buClr>
                <a:srgbClr val="2CA1BE"/>
              </a:buClr>
              <a:buSzPts val="1867"/>
              <a:buFont typeface="Arial"/>
              <a:buChar char="•"/>
            </a:pPr>
            <a:r>
              <a:rPr lang="en-US" dirty="0"/>
              <a:t>The program for checking the validity of an expression verifies that for each left parenthesis  braces or bracket ,there is a corresponding  closing symbol and symbols are appropriately  nested.</a:t>
            </a:r>
            <a:endParaRPr/>
          </a:p>
          <a:p>
            <a:pPr marL="457134" lvl="1" indent="176185">
              <a:spcBef>
                <a:spcPts val="560"/>
              </a:spcBef>
              <a:buSzPts val="2800"/>
              <a:buNone/>
            </a:pPr>
            <a:endParaRPr/>
          </a:p>
        </p:txBody>
      </p:sp>
      <p:grpSp>
        <p:nvGrpSpPr>
          <p:cNvPr id="271" name="Google Shape;271;p25"/>
          <p:cNvGrpSpPr/>
          <p:nvPr/>
        </p:nvGrpSpPr>
        <p:grpSpPr>
          <a:xfrm>
            <a:off x="0" y="0"/>
            <a:ext cx="16217900" cy="9118600"/>
            <a:chOff x="0" y="0"/>
            <a:chExt cx="16217900" cy="9118600"/>
          </a:xfrm>
        </p:grpSpPr>
        <p:sp>
          <p:nvSpPr>
            <p:cNvPr id="272" name="Google Shape;272;p2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73" name="Google Shape;273;p2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739716" y="319083"/>
            <a:ext cx="4369823" cy="806149"/>
          </a:xfrm>
          <a:prstGeom prst="rect">
            <a:avLst/>
          </a:prstGeom>
          <a:noFill/>
          <a:ln>
            <a:noFill/>
          </a:ln>
        </p:spPr>
        <p:txBody>
          <a:bodyPr spcFirstLastPara="1" wrap="square" lIns="0" tIns="21097" rIns="0" bIns="0" anchor="t" anchorCtr="0">
            <a:noAutofit/>
          </a:bodyPr>
          <a:lstStyle/>
          <a:p>
            <a:pPr marL="20105"/>
            <a:r>
              <a:rPr lang="en-US" sz="5100" dirty="0"/>
              <a:t>For example:</a:t>
            </a:r>
            <a:endParaRPr sz="5100"/>
          </a:p>
        </p:txBody>
      </p:sp>
      <p:graphicFrame>
        <p:nvGraphicFramePr>
          <p:cNvPr id="279" name="Google Shape;279;p26"/>
          <p:cNvGraphicFramePr/>
          <p:nvPr/>
        </p:nvGraphicFramePr>
        <p:xfrm>
          <a:off x="1205080" y="1106054"/>
          <a:ext cx="13920350" cy="6300425"/>
        </p:xfrm>
        <a:graphic>
          <a:graphicData uri="http://schemas.openxmlformats.org/drawingml/2006/table">
            <a:tbl>
              <a:tblPr firstRow="1" bandRow="1">
                <a:noFill/>
                <a:tableStyleId>{42005D14-788F-46E2-AD4C-25D08B1E0173}</a:tableStyleId>
              </a:tblPr>
              <a:tblGrid>
                <a:gridCol w="6960175">
                  <a:extLst>
                    <a:ext uri="{9D8B030D-6E8A-4147-A177-3AD203B41FA5}">
                      <a16:colId xmlns="" xmlns:a16="http://schemas.microsoft.com/office/drawing/2014/main" val="20000"/>
                    </a:ext>
                  </a:extLst>
                </a:gridCol>
                <a:gridCol w="6960175">
                  <a:extLst>
                    <a:ext uri="{9D8B030D-6E8A-4147-A177-3AD203B41FA5}">
                      <a16:colId xmlns="" xmlns:a16="http://schemas.microsoft.com/office/drawing/2014/main" val="20001"/>
                    </a:ext>
                  </a:extLst>
                </a:gridCol>
              </a:tblGrid>
              <a:tr h="950875">
                <a:tc>
                  <a:txBody>
                    <a:bodyPr/>
                    <a:lstStyle/>
                    <a:p>
                      <a:pPr marL="91440" marR="0" lvl="0" indent="0" algn="l" rtl="0">
                        <a:lnSpc>
                          <a:spcPct val="100000"/>
                        </a:lnSpc>
                        <a:spcBef>
                          <a:spcPts val="0"/>
                        </a:spcBef>
                        <a:spcAft>
                          <a:spcPts val="0"/>
                        </a:spcAft>
                        <a:buNone/>
                      </a:pPr>
                      <a:r>
                        <a:rPr lang="en-US" sz="4800" b="1">
                          <a:solidFill>
                            <a:srgbClr val="FFFFFF"/>
                          </a:solidFill>
                          <a:latin typeface="Arial"/>
                          <a:ea typeface="Arial"/>
                          <a:cs typeface="Arial"/>
                          <a:sym typeface="Arial"/>
                        </a:rPr>
                        <a:t>VALID INPUTS</a:t>
                      </a:r>
                      <a:endParaRPr sz="4800">
                        <a:latin typeface="Arial"/>
                        <a:ea typeface="Arial"/>
                        <a:cs typeface="Arial"/>
                        <a:sym typeface="Arial"/>
                      </a:endParaRPr>
                    </a:p>
                  </a:txBody>
                  <a:tcPr marL="0" marR="0" marT="44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2075" marR="0" lvl="0" indent="0" algn="l" rtl="0">
                        <a:lnSpc>
                          <a:spcPct val="100000"/>
                        </a:lnSpc>
                        <a:spcBef>
                          <a:spcPts val="0"/>
                        </a:spcBef>
                        <a:spcAft>
                          <a:spcPts val="0"/>
                        </a:spcAft>
                        <a:buNone/>
                      </a:pPr>
                      <a:r>
                        <a:rPr lang="en-US" sz="4800" b="1">
                          <a:solidFill>
                            <a:srgbClr val="FFFFFF"/>
                          </a:solidFill>
                          <a:latin typeface="Arial"/>
                          <a:ea typeface="Arial"/>
                          <a:cs typeface="Arial"/>
                          <a:sym typeface="Arial"/>
                        </a:rPr>
                        <a:t>INVALID INPUTS</a:t>
                      </a:r>
                      <a:endParaRPr sz="4800">
                        <a:latin typeface="Arial"/>
                        <a:ea typeface="Arial"/>
                        <a:cs typeface="Arial"/>
                        <a:sym typeface="Arial"/>
                      </a:endParaRPr>
                    </a:p>
                  </a:txBody>
                  <a:tcPr marL="0" marR="0" marT="44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extLst>
                  <a:ext uri="{0D108BD9-81ED-4DB2-BD59-A6C34878D82A}">
                    <a16:rowId xmlns="" xmlns:a16="http://schemas.microsoft.com/office/drawing/2014/main" val="10000"/>
                  </a:ext>
                </a:extLst>
              </a:tr>
              <a:tr h="1054850">
                <a:tc>
                  <a:txBody>
                    <a:bodyPr/>
                    <a:lstStyle/>
                    <a:p>
                      <a:pPr marL="91440" marR="0" lvl="0" indent="0" algn="l" rtl="0">
                        <a:lnSpc>
                          <a:spcPct val="100000"/>
                        </a:lnSpc>
                        <a:spcBef>
                          <a:spcPts val="0"/>
                        </a:spcBef>
                        <a:spcAft>
                          <a:spcPts val="0"/>
                        </a:spcAft>
                        <a:buNone/>
                      </a:pPr>
                      <a:r>
                        <a:rPr lang="en-US" sz="6400">
                          <a:latin typeface="Arial"/>
                          <a:ea typeface="Arial"/>
                          <a:cs typeface="Arial"/>
                          <a:sym typeface="Arial"/>
                        </a:rPr>
                        <a:t>{ }</a:t>
                      </a:r>
                      <a:endParaRPr sz="6400">
                        <a:latin typeface="Arial"/>
                        <a:ea typeface="Arial"/>
                        <a:cs typeface="Arial"/>
                        <a:sym typeface="Arial"/>
                      </a:endParaRPr>
                    </a:p>
                  </a:txBody>
                  <a:tcPr marL="0" marR="0" marT="38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CDDFE8"/>
                    </a:solidFill>
                  </a:tcPr>
                </a:tc>
                <a:tc>
                  <a:txBody>
                    <a:bodyPr/>
                    <a:lstStyle/>
                    <a:p>
                      <a:pPr marL="92075" marR="0" lvl="0" indent="0" algn="l" rtl="0">
                        <a:lnSpc>
                          <a:spcPct val="100000"/>
                        </a:lnSpc>
                        <a:spcBef>
                          <a:spcPts val="0"/>
                        </a:spcBef>
                        <a:spcAft>
                          <a:spcPts val="0"/>
                        </a:spcAft>
                        <a:buNone/>
                      </a:pPr>
                      <a:r>
                        <a:rPr lang="en-US" sz="6400">
                          <a:latin typeface="Arial"/>
                          <a:ea typeface="Arial"/>
                          <a:cs typeface="Arial"/>
                          <a:sym typeface="Arial"/>
                        </a:rPr>
                        <a:t>{ ( }</a:t>
                      </a:r>
                      <a:endParaRPr sz="6400">
                        <a:latin typeface="Arial"/>
                        <a:ea typeface="Arial"/>
                        <a:cs typeface="Arial"/>
                        <a:sym typeface="Arial"/>
                      </a:endParaRPr>
                    </a:p>
                  </a:txBody>
                  <a:tcPr marL="0" marR="0" marT="38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CDDFE8"/>
                    </a:solidFill>
                  </a:tcPr>
                </a:tc>
                <a:extLst>
                  <a:ext uri="{0D108BD9-81ED-4DB2-BD59-A6C34878D82A}">
                    <a16:rowId xmlns="" xmlns:a16="http://schemas.microsoft.com/office/drawing/2014/main" val="10001"/>
                  </a:ext>
                </a:extLst>
              </a:tr>
              <a:tr h="973125">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tc>
                  <a:txBody>
                    <a:bodyPr/>
                    <a:lstStyle/>
                    <a:p>
                      <a:pPr marL="92075" marR="0" lvl="0" indent="0" algn="l" rtl="0">
                        <a:lnSpc>
                          <a:spcPct val="86015"/>
                        </a:lnSpc>
                        <a:spcBef>
                          <a:spcPts val="0"/>
                        </a:spcBef>
                        <a:spcAft>
                          <a:spcPts val="0"/>
                        </a:spcAft>
                        <a:buNone/>
                      </a:pPr>
                      <a:r>
                        <a:rPr lang="en-US" sz="6400">
                          <a:latin typeface="Arial"/>
                          <a:ea typeface="Arial"/>
                          <a:cs typeface="Arial"/>
                          <a:sym typeface="Arial"/>
                        </a:rPr>
                        <a:t>( [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extLst>
                  <a:ext uri="{0D108BD9-81ED-4DB2-BD59-A6C34878D82A}">
                    <a16:rowId xmlns="" xmlns:a16="http://schemas.microsoft.com/office/drawing/2014/main" val="10002"/>
                  </a:ext>
                </a:extLst>
              </a:tr>
              <a:tr h="972675">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tc>
                  <a:txBody>
                    <a:bodyPr/>
                    <a:lstStyle/>
                    <a:p>
                      <a:pPr marL="92075" marR="0" lvl="0" indent="0" algn="l" rtl="0">
                        <a:lnSpc>
                          <a:spcPct val="86015"/>
                        </a:lnSpc>
                        <a:spcBef>
                          <a:spcPts val="0"/>
                        </a:spcBef>
                        <a:spcAft>
                          <a:spcPts val="0"/>
                        </a:spcAft>
                        <a:buNone/>
                      </a:pPr>
                      <a:r>
                        <a:rPr lang="en-US" sz="6400">
                          <a:latin typeface="Arial"/>
                          <a:ea typeface="Arial"/>
                          <a:cs typeface="Arial"/>
                          <a:sym typeface="Arial"/>
                        </a:rPr>
                        <a:t>{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extLst>
                  <a:ext uri="{0D108BD9-81ED-4DB2-BD59-A6C34878D82A}">
                    <a16:rowId xmlns="" xmlns:a16="http://schemas.microsoft.com/office/drawing/2014/main" val="10003"/>
                  </a:ext>
                </a:extLst>
              </a:tr>
              <a:tr h="973050">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 { ( {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tc>
                  <a:txBody>
                    <a:bodyPr/>
                    <a:lstStyle/>
                    <a:p>
                      <a:pPr marL="92075" marR="0" lvl="0" indent="0" algn="l" rtl="0">
                        <a:lnSpc>
                          <a:spcPct val="86015"/>
                        </a:lnSpc>
                        <a:spcBef>
                          <a:spcPts val="0"/>
                        </a:spcBef>
                        <a:spcAft>
                          <a:spcPts val="0"/>
                        </a:spcAft>
                        <a:buNone/>
                      </a:pPr>
                      <a:r>
                        <a:rPr lang="en-US" sz="6400">
                          <a:latin typeface="Arial"/>
                          <a:ea typeface="Arial"/>
                          <a:cs typeface="Arial"/>
                          <a:sym typeface="Arial"/>
                        </a:rPr>
                        <a:t>[ { )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extLst>
                  <a:ext uri="{0D108BD9-81ED-4DB2-BD59-A6C34878D82A}">
                    <a16:rowId xmlns="" xmlns:a16="http://schemas.microsoft.com/office/drawing/2014/main" val="10004"/>
                  </a:ext>
                </a:extLst>
              </a:tr>
              <a:tr h="1375850">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56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05"/>
                  </a:ext>
                </a:extLst>
              </a:tr>
            </a:tbl>
          </a:graphicData>
        </a:graphic>
      </p:graphicFrame>
      <p:grpSp>
        <p:nvGrpSpPr>
          <p:cNvPr id="280" name="Google Shape;280;p26"/>
          <p:cNvGrpSpPr/>
          <p:nvPr/>
        </p:nvGrpSpPr>
        <p:grpSpPr>
          <a:xfrm>
            <a:off x="0" y="0"/>
            <a:ext cx="16217900" cy="9118600"/>
            <a:chOff x="0" y="0"/>
            <a:chExt cx="16217900" cy="9118600"/>
          </a:xfrm>
        </p:grpSpPr>
        <p:sp>
          <p:nvSpPr>
            <p:cNvPr id="281" name="Google Shape;281;p2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82" name="Google Shape;282;p2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7"/>
          <p:cNvSpPr txBox="1">
            <a:spLocks noGrp="1"/>
          </p:cNvSpPr>
          <p:nvPr>
            <p:ph type="title"/>
          </p:nvPr>
        </p:nvSpPr>
        <p:spPr>
          <a:xfrm>
            <a:off x="1555749" y="977900"/>
            <a:ext cx="13335002" cy="661719"/>
          </a:xfrm>
          <a:prstGeom prst="rect">
            <a:avLst/>
          </a:prstGeom>
          <a:noFill/>
          <a:ln>
            <a:noFill/>
          </a:ln>
        </p:spPr>
        <p:txBody>
          <a:bodyPr spcFirstLastPara="1" wrap="square" lIns="0" tIns="0" rIns="0" bIns="0" anchor="t" anchorCtr="0">
            <a:noAutofit/>
          </a:bodyPr>
          <a:lstStyle/>
          <a:p>
            <a:r>
              <a:rPr lang="en-US" dirty="0"/>
              <a:t>Applications</a:t>
            </a:r>
            <a:endParaRPr/>
          </a:p>
        </p:txBody>
      </p:sp>
      <p:sp>
        <p:nvSpPr>
          <p:cNvPr id="288" name="Google Shape;288;p27"/>
          <p:cNvSpPr txBox="1">
            <a:spLocks noGrp="1"/>
          </p:cNvSpPr>
          <p:nvPr>
            <p:ph type="body" idx="1"/>
          </p:nvPr>
        </p:nvSpPr>
        <p:spPr>
          <a:xfrm>
            <a:off x="717551" y="1968499"/>
            <a:ext cx="14547217" cy="5486400"/>
          </a:xfrm>
          <a:prstGeom prst="rect">
            <a:avLst/>
          </a:prstGeom>
          <a:noFill/>
          <a:ln>
            <a:noFill/>
          </a:ln>
        </p:spPr>
        <p:txBody>
          <a:bodyPr spcFirstLastPara="1" wrap="square" lIns="0" tIns="0" rIns="0" bIns="0" anchor="t" anchorCtr="0">
            <a:noAutofit/>
          </a:bodyPr>
          <a:lstStyle/>
          <a:p>
            <a:pPr marL="0" indent="0">
              <a:spcBef>
                <a:spcPts val="0"/>
              </a:spcBef>
              <a:buSzPts val="3800"/>
              <a:buNone/>
            </a:pPr>
            <a:r>
              <a:rPr lang="en-US" sz="3800" dirty="0"/>
              <a:t>3. Evaluating arithmetic expressions</a:t>
            </a:r>
            <a:endParaRPr/>
          </a:p>
          <a:p>
            <a:pPr marL="457134" lvl="1" indent="-1588">
              <a:spcBef>
                <a:spcPts val="600"/>
              </a:spcBef>
              <a:buSzPts val="3000"/>
            </a:pPr>
            <a:r>
              <a:rPr lang="en-US" sz="3000" u="sng" dirty="0"/>
              <a:t>INFIX notation:</a:t>
            </a:r>
            <a:endParaRPr sz="3000"/>
          </a:p>
          <a:p>
            <a:pPr marL="1507026" marR="8042" lvl="3" indent="-3175">
              <a:lnSpc>
                <a:spcPct val="112300"/>
              </a:lnSpc>
              <a:spcBef>
                <a:spcPts val="16"/>
              </a:spcBef>
              <a:buSzPts val="3300"/>
            </a:pPr>
            <a:r>
              <a:rPr lang="en-US" sz="3300" dirty="0"/>
              <a:t>The general way of writing arithmetic  expressions is known as infix notation.  </a:t>
            </a:r>
            <a:r>
              <a:rPr lang="en-US" sz="3300" dirty="0" err="1"/>
              <a:t>e.g</a:t>
            </a:r>
            <a:r>
              <a:rPr lang="en-US" sz="3300" dirty="0"/>
              <a:t>, (</a:t>
            </a:r>
            <a:r>
              <a:rPr lang="en-US" sz="3300" dirty="0" err="1"/>
              <a:t>a+b</a:t>
            </a:r>
            <a:r>
              <a:rPr lang="en-US" sz="3300" dirty="0"/>
              <a:t>)</a:t>
            </a:r>
            <a:endParaRPr/>
          </a:p>
          <a:p>
            <a:pPr marL="1141961" marR="8042" lvl="3" indent="0">
              <a:lnSpc>
                <a:spcPct val="112300"/>
              </a:lnSpc>
              <a:spcBef>
                <a:spcPts val="16"/>
              </a:spcBef>
              <a:buSzPts val="3300"/>
              <a:buNone/>
            </a:pPr>
            <a:endParaRPr sz="3300"/>
          </a:p>
          <a:p>
            <a:pPr marL="1071172" marR="8042" lvl="2" indent="-1586">
              <a:lnSpc>
                <a:spcPct val="112300"/>
              </a:lnSpc>
              <a:spcBef>
                <a:spcPts val="16"/>
              </a:spcBef>
              <a:buSzPts val="3600"/>
            </a:pPr>
            <a:r>
              <a:rPr lang="en-US" sz="3600" u="sng" dirty="0"/>
              <a:t>PREFIX notation: </a:t>
            </a:r>
            <a:r>
              <a:rPr lang="en-US" sz="3600" dirty="0"/>
              <a:t> </a:t>
            </a:r>
            <a:r>
              <a:rPr lang="en-US" sz="3600" dirty="0" err="1"/>
              <a:t>e.g</a:t>
            </a:r>
            <a:r>
              <a:rPr lang="en-US" sz="3600" dirty="0"/>
              <a:t>, +AB</a:t>
            </a:r>
            <a:endParaRPr/>
          </a:p>
          <a:p>
            <a:pPr marL="707694" marR="8042" lvl="2" indent="0">
              <a:lnSpc>
                <a:spcPct val="112300"/>
              </a:lnSpc>
              <a:spcBef>
                <a:spcPts val="16"/>
              </a:spcBef>
              <a:buSzPts val="3600"/>
              <a:buNone/>
            </a:pPr>
            <a:endParaRPr sz="3600"/>
          </a:p>
          <a:p>
            <a:pPr marL="1071172" marR="8042" lvl="2" indent="-1586">
              <a:lnSpc>
                <a:spcPct val="112300"/>
              </a:lnSpc>
              <a:spcBef>
                <a:spcPts val="16"/>
              </a:spcBef>
              <a:buSzPts val="3600"/>
            </a:pPr>
            <a:r>
              <a:rPr lang="en-US" sz="3600" u="sng" dirty="0"/>
              <a:t>POSTFIX notation: </a:t>
            </a:r>
            <a:r>
              <a:rPr lang="en-US" sz="3600" dirty="0"/>
              <a:t> </a:t>
            </a:r>
            <a:r>
              <a:rPr lang="en-US" sz="3600" dirty="0" err="1"/>
              <a:t>e.g</a:t>
            </a:r>
            <a:r>
              <a:rPr lang="en-US" sz="3600" dirty="0"/>
              <a:t>: AB+</a:t>
            </a:r>
            <a:endParaRPr sz="3600"/>
          </a:p>
          <a:p>
            <a:pPr marL="457134" lvl="1" indent="176185">
              <a:spcBef>
                <a:spcPts val="560"/>
              </a:spcBef>
              <a:buSzPts val="2800"/>
              <a:buNone/>
            </a:pPr>
            <a:endParaRPr/>
          </a:p>
        </p:txBody>
      </p:sp>
      <p:grpSp>
        <p:nvGrpSpPr>
          <p:cNvPr id="289" name="Google Shape;289;p27"/>
          <p:cNvGrpSpPr/>
          <p:nvPr/>
        </p:nvGrpSpPr>
        <p:grpSpPr>
          <a:xfrm>
            <a:off x="0" y="0"/>
            <a:ext cx="16217900" cy="9118600"/>
            <a:chOff x="0" y="0"/>
            <a:chExt cx="16217900" cy="9118600"/>
          </a:xfrm>
        </p:grpSpPr>
        <p:sp>
          <p:nvSpPr>
            <p:cNvPr id="290" name="Google Shape;290;p2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91" name="Google Shape;291;p2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title"/>
          </p:nvPr>
        </p:nvSpPr>
        <p:spPr>
          <a:xfrm>
            <a:off x="488951" y="749301"/>
            <a:ext cx="14209395" cy="661719"/>
          </a:xfrm>
          <a:prstGeom prst="rect">
            <a:avLst/>
          </a:prstGeom>
          <a:noFill/>
          <a:ln>
            <a:noFill/>
          </a:ln>
        </p:spPr>
        <p:txBody>
          <a:bodyPr spcFirstLastPara="1" wrap="square" lIns="0" tIns="0" rIns="0" bIns="0" anchor="t" anchorCtr="0">
            <a:noAutofit/>
          </a:bodyPr>
          <a:lstStyle/>
          <a:p>
            <a:r>
              <a:rPr lang="en-US" dirty="0"/>
              <a:t>Conversion of Infix to Postfix</a:t>
            </a:r>
            <a:endParaRPr/>
          </a:p>
        </p:txBody>
      </p:sp>
      <p:sp>
        <p:nvSpPr>
          <p:cNvPr id="297" name="Google Shape;297;p28"/>
          <p:cNvSpPr txBox="1">
            <a:spLocks noGrp="1"/>
          </p:cNvSpPr>
          <p:nvPr>
            <p:ph type="body" idx="1"/>
          </p:nvPr>
        </p:nvSpPr>
        <p:spPr>
          <a:xfrm>
            <a:off x="793751" y="1587501"/>
            <a:ext cx="14471015" cy="6234527"/>
          </a:xfrm>
          <a:prstGeom prst="rect">
            <a:avLst/>
          </a:prstGeom>
          <a:noFill/>
          <a:ln>
            <a:noFill/>
          </a:ln>
        </p:spPr>
        <p:txBody>
          <a:bodyPr spcFirstLastPara="1" wrap="square" lIns="0" tIns="0" rIns="0" bIns="0" anchor="t" anchorCtr="0">
            <a:noAutofit/>
          </a:bodyPr>
          <a:lstStyle/>
          <a:p>
            <a:pPr marR="6349" indent="-457134">
              <a:spcBef>
                <a:spcPts val="0"/>
              </a:spcBef>
              <a:buClr>
                <a:schemeClr val="dk1"/>
              </a:buClr>
              <a:buSzPts val="3200"/>
              <a:buFont typeface="Calibri"/>
              <a:buAutoNum type="arabicPeriod"/>
            </a:pPr>
            <a:r>
              <a:rPr lang="en-US" sz="3200" dirty="0">
                <a:solidFill>
                  <a:schemeClr val="dk1"/>
                </a:solidFill>
                <a:latin typeface="Calibri"/>
                <a:ea typeface="Calibri"/>
                <a:cs typeface="Calibri"/>
                <a:sym typeface="Calibri"/>
              </a:rPr>
              <a:t>Scan	the	Infix	expression	from	left	to	right	for	tokens (Operators, Operands &amp; Parentheses) and perform the steps 2 to 5 for each token in the Expression.</a:t>
            </a:r>
            <a:endParaRPr/>
          </a:p>
          <a:p>
            <a:pPr marR="6349" indent="-457134">
              <a:spcBef>
                <a:spcPts val="95"/>
              </a:spcBef>
              <a:buClr>
                <a:schemeClr val="dk1"/>
              </a:buClr>
              <a:buSzPts val="3200"/>
              <a:buFont typeface="Calibri"/>
              <a:buAutoNum type="arabicPeriod"/>
            </a:pPr>
            <a:r>
              <a:rPr lang="en-US" sz="3200" dirty="0">
                <a:solidFill>
                  <a:schemeClr val="dk1"/>
                </a:solidFill>
                <a:latin typeface="Calibri"/>
                <a:ea typeface="Calibri"/>
                <a:cs typeface="Calibri"/>
                <a:sym typeface="Calibri"/>
              </a:rPr>
              <a:t>If token is </a:t>
            </a:r>
            <a:r>
              <a:rPr lang="en-US" sz="3200" b="1" dirty="0">
                <a:solidFill>
                  <a:schemeClr val="dk1"/>
                </a:solidFill>
                <a:latin typeface="Calibri"/>
                <a:ea typeface="Calibri"/>
                <a:cs typeface="Calibri"/>
                <a:sym typeface="Calibri"/>
              </a:rPr>
              <a:t>operand, Append it </a:t>
            </a:r>
            <a:r>
              <a:rPr lang="en-US" sz="3200" dirty="0">
                <a:solidFill>
                  <a:schemeClr val="dk1"/>
                </a:solidFill>
                <a:latin typeface="Calibri"/>
                <a:ea typeface="Calibri"/>
                <a:cs typeface="Calibri"/>
                <a:sym typeface="Calibri"/>
              </a:rPr>
              <a:t>in postfix expression</a:t>
            </a:r>
            <a:endParaRPr sz="3200">
              <a:solidFill>
                <a:schemeClr val="dk1"/>
              </a:solidFill>
              <a:latin typeface="Calibri"/>
              <a:ea typeface="Calibri"/>
              <a:cs typeface="Calibri"/>
              <a:sym typeface="Calibri"/>
            </a:endParaRPr>
          </a:p>
          <a:p>
            <a:pPr marR="6349" indent="-457134">
              <a:spcBef>
                <a:spcPts val="95"/>
              </a:spcBef>
              <a:buClr>
                <a:schemeClr val="dk1"/>
              </a:buClr>
              <a:buSzPts val="3200"/>
              <a:buFont typeface="Calibri"/>
              <a:buAutoNum type="arabicPeriod"/>
            </a:pPr>
            <a:r>
              <a:rPr lang="en-US" sz="3200" dirty="0">
                <a:solidFill>
                  <a:schemeClr val="dk1"/>
                </a:solidFill>
                <a:latin typeface="Calibri"/>
                <a:ea typeface="Calibri"/>
                <a:cs typeface="Calibri"/>
                <a:sym typeface="Calibri"/>
              </a:rPr>
              <a:t>If token is a </a:t>
            </a:r>
            <a:r>
              <a:rPr lang="en-US" sz="3200" b="1" dirty="0">
                <a:solidFill>
                  <a:schemeClr val="dk1"/>
                </a:solidFill>
                <a:latin typeface="Calibri"/>
                <a:ea typeface="Calibri"/>
                <a:cs typeface="Calibri"/>
                <a:sym typeface="Calibri"/>
              </a:rPr>
              <a:t>left parentheses “(“</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push it </a:t>
            </a:r>
            <a:r>
              <a:rPr lang="en-US" sz="3200" dirty="0">
                <a:solidFill>
                  <a:schemeClr val="dk1"/>
                </a:solidFill>
                <a:latin typeface="Calibri"/>
                <a:ea typeface="Calibri"/>
                <a:cs typeface="Calibri"/>
                <a:sym typeface="Calibri"/>
              </a:rPr>
              <a:t>in stack</a:t>
            </a:r>
            <a:endParaRPr/>
          </a:p>
          <a:p>
            <a:pPr marR="6349" indent="-457134">
              <a:spcBef>
                <a:spcPts val="95"/>
              </a:spcBef>
              <a:buClr>
                <a:schemeClr val="dk1"/>
              </a:buClr>
              <a:buSzPts val="3200"/>
              <a:buFont typeface="Calibri"/>
              <a:buAutoNum type="arabicPeriod"/>
            </a:pPr>
            <a:r>
              <a:rPr lang="en-US" sz="3200" dirty="0">
                <a:solidFill>
                  <a:schemeClr val="dk1"/>
                </a:solidFill>
                <a:latin typeface="Calibri"/>
                <a:ea typeface="Calibri"/>
                <a:cs typeface="Calibri"/>
                <a:sym typeface="Calibri"/>
              </a:rPr>
              <a:t>If token is an </a:t>
            </a:r>
            <a:r>
              <a:rPr lang="en-US" sz="3200" b="1" dirty="0">
                <a:solidFill>
                  <a:schemeClr val="dk1"/>
                </a:solidFill>
                <a:latin typeface="Calibri"/>
                <a:ea typeface="Calibri"/>
                <a:cs typeface="Calibri"/>
                <a:sym typeface="Calibri"/>
              </a:rPr>
              <a:t>operator</a:t>
            </a:r>
            <a:r>
              <a:rPr lang="en-US" sz="3200" dirty="0">
                <a:solidFill>
                  <a:schemeClr val="dk1"/>
                </a:solidFill>
                <a:latin typeface="Calibri"/>
                <a:ea typeface="Calibri"/>
                <a:cs typeface="Calibri"/>
                <a:sym typeface="Calibri"/>
              </a:rPr>
              <a:t>,</a:t>
            </a:r>
            <a:endParaRPr/>
          </a:p>
          <a:p>
            <a:pPr marL="1315528" marR="5079" lvl="1" algn="just">
              <a:spcBef>
                <a:spcPts val="600"/>
              </a:spcBef>
              <a:buClr>
                <a:srgbClr val="C00000"/>
              </a:buClr>
              <a:buSzPts val="2880"/>
            </a:pPr>
            <a:r>
              <a:rPr lang="en-US" sz="3200" b="1" dirty="0"/>
              <a:t>Pop all the operators </a:t>
            </a:r>
            <a:r>
              <a:rPr lang="en-US" sz="3200" dirty="0"/>
              <a:t>which are of higher or equal  precedence then the incoming token and </a:t>
            </a:r>
            <a:r>
              <a:rPr lang="en-US" sz="3200" b="1" dirty="0"/>
              <a:t>append them </a:t>
            </a:r>
            <a:r>
              <a:rPr lang="en-US" sz="3200" dirty="0"/>
              <a:t>(in  the same order) to the output Expression.</a:t>
            </a:r>
            <a:endParaRPr sz="3200"/>
          </a:p>
          <a:p>
            <a:pPr marL="1314893" lvl="1">
              <a:spcBef>
                <a:spcPts val="640"/>
              </a:spcBef>
              <a:buClr>
                <a:srgbClr val="C00000"/>
              </a:buClr>
              <a:buSzPts val="2880"/>
            </a:pPr>
            <a:r>
              <a:rPr lang="en-US" sz="3200" dirty="0"/>
              <a:t>After popping out all such operators, </a:t>
            </a:r>
            <a:r>
              <a:rPr lang="en-US" sz="3200" b="1" dirty="0"/>
              <a:t>push the new token</a:t>
            </a:r>
            <a:r>
              <a:rPr lang="en-US" sz="3200" dirty="0"/>
              <a:t> on stack.</a:t>
            </a:r>
            <a:endParaRPr sz="3200"/>
          </a:p>
          <a:p>
            <a:pPr marR="6349" indent="-253963">
              <a:spcBef>
                <a:spcPts val="95"/>
              </a:spcBef>
              <a:buSzPts val="3200"/>
              <a:buNone/>
            </a:pPr>
            <a:endParaRPr sz="3200">
              <a:solidFill>
                <a:schemeClr val="dk1"/>
              </a:solidFill>
              <a:latin typeface="Calibri"/>
              <a:ea typeface="Calibri"/>
              <a:cs typeface="Calibri"/>
              <a:sym typeface="Calibri"/>
            </a:endParaRPr>
          </a:p>
          <a:p>
            <a:pPr marL="342849" indent="-139680">
              <a:spcBef>
                <a:spcPts val="640"/>
              </a:spcBef>
              <a:buSzPts val="3200"/>
              <a:buNone/>
            </a:pPr>
            <a:endParaRPr sz="3200">
              <a:solidFill>
                <a:schemeClr val="dk1"/>
              </a:solidFill>
              <a:latin typeface="Calibri"/>
              <a:ea typeface="Calibri"/>
              <a:cs typeface="Calibri"/>
              <a:sym typeface="Calibri"/>
            </a:endParaRPr>
          </a:p>
        </p:txBody>
      </p:sp>
      <p:grpSp>
        <p:nvGrpSpPr>
          <p:cNvPr id="300" name="Google Shape;300;p28"/>
          <p:cNvGrpSpPr/>
          <p:nvPr/>
        </p:nvGrpSpPr>
        <p:grpSpPr>
          <a:xfrm>
            <a:off x="0" y="0"/>
            <a:ext cx="16217900" cy="9118600"/>
            <a:chOff x="0" y="0"/>
            <a:chExt cx="16217900" cy="9118600"/>
          </a:xfrm>
        </p:grpSpPr>
        <p:sp>
          <p:nvSpPr>
            <p:cNvPr id="301" name="Google Shape;301;p2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02" name="Google Shape;302;p2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9"/>
          <p:cNvSpPr txBox="1">
            <a:spLocks noGrp="1"/>
          </p:cNvSpPr>
          <p:nvPr>
            <p:ph type="title"/>
          </p:nvPr>
        </p:nvSpPr>
        <p:spPr>
          <a:xfrm>
            <a:off x="336550" y="825501"/>
            <a:ext cx="14554200" cy="1219200"/>
          </a:xfrm>
          <a:prstGeom prst="rect">
            <a:avLst/>
          </a:prstGeom>
          <a:noFill/>
          <a:ln>
            <a:noFill/>
          </a:ln>
        </p:spPr>
        <p:txBody>
          <a:bodyPr spcFirstLastPara="1" wrap="square" lIns="0" tIns="0" rIns="0" bIns="0" anchor="t" anchorCtr="0">
            <a:noAutofit/>
          </a:bodyPr>
          <a:lstStyle/>
          <a:p>
            <a:r>
              <a:rPr lang="en-US" dirty="0"/>
              <a:t>Conversion of Infix to Postfix</a:t>
            </a:r>
            <a:endParaRPr/>
          </a:p>
        </p:txBody>
      </p:sp>
      <p:sp>
        <p:nvSpPr>
          <p:cNvPr id="308" name="Google Shape;308;p29"/>
          <p:cNvSpPr txBox="1">
            <a:spLocks noGrp="1"/>
          </p:cNvSpPr>
          <p:nvPr>
            <p:ph type="body" idx="1"/>
          </p:nvPr>
        </p:nvSpPr>
        <p:spPr>
          <a:xfrm>
            <a:off x="717552" y="2044701"/>
            <a:ext cx="14699614" cy="5121402"/>
          </a:xfrm>
          <a:prstGeom prst="rect">
            <a:avLst/>
          </a:prstGeom>
          <a:noFill/>
          <a:ln>
            <a:noFill/>
          </a:ln>
        </p:spPr>
        <p:txBody>
          <a:bodyPr spcFirstLastPara="1" wrap="square" lIns="0" tIns="0" rIns="0" bIns="0" anchor="t" anchorCtr="0">
            <a:noAutofit/>
          </a:bodyPr>
          <a:lstStyle/>
          <a:p>
            <a:pPr marL="12698" indent="0">
              <a:spcBef>
                <a:spcPts val="0"/>
              </a:spcBef>
              <a:buClr>
                <a:srgbClr val="CC00CC"/>
              </a:buClr>
              <a:buSzPts val="2240"/>
              <a:buNone/>
            </a:pPr>
            <a:r>
              <a:rPr lang="en-US" sz="3200" dirty="0">
                <a:latin typeface="Calibri"/>
                <a:ea typeface="Calibri"/>
                <a:cs typeface="Calibri"/>
                <a:sym typeface="Calibri"/>
              </a:rPr>
              <a:t>    5</a:t>
            </a:r>
            <a:r>
              <a:rPr lang="en-US" sz="3200" dirty="0">
                <a:solidFill>
                  <a:schemeClr val="dk1"/>
                </a:solidFill>
                <a:latin typeface="Calibri"/>
                <a:ea typeface="Calibri"/>
                <a:cs typeface="Calibri"/>
                <a:sym typeface="Calibri"/>
              </a:rPr>
              <a:t>. If </a:t>
            </a:r>
            <a:r>
              <a:rPr lang="en-US" sz="3200" b="1"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right parentheses is found,</a:t>
            </a:r>
            <a:endParaRPr/>
          </a:p>
          <a:p>
            <a:pPr marL="1039661" lvl="2" indent="-457134">
              <a:spcBef>
                <a:spcPts val="5"/>
              </a:spcBef>
              <a:buClr>
                <a:srgbClr val="CC00CC"/>
              </a:buClr>
              <a:buSzPts val="2240"/>
            </a:pPr>
            <a:r>
              <a:rPr lang="en-US" sz="3200" b="1" dirty="0"/>
              <a:t>Pop all the operators </a:t>
            </a:r>
            <a:r>
              <a:rPr lang="en-US" sz="3200" dirty="0"/>
              <a:t>from the Stack and append them to  Output String, </a:t>
            </a:r>
            <a:r>
              <a:rPr lang="en-US" sz="3200" b="1" dirty="0"/>
              <a:t>till </a:t>
            </a:r>
            <a:r>
              <a:rPr lang="en-US" sz="3200" dirty="0"/>
              <a:t>you </a:t>
            </a:r>
            <a:r>
              <a:rPr lang="en-US" sz="3200" b="1" dirty="0"/>
              <a:t>encounter the Opening Parenthesis  “(“</a:t>
            </a:r>
            <a:r>
              <a:rPr lang="en-US" sz="3200" dirty="0"/>
              <a:t>.</a:t>
            </a:r>
            <a:endParaRPr/>
          </a:p>
          <a:p>
            <a:pPr marL="1039661" lvl="2" indent="-457134">
              <a:spcBef>
                <a:spcPts val="5"/>
              </a:spcBef>
              <a:buClr>
                <a:srgbClr val="CC00CC"/>
              </a:buClr>
              <a:buSzPts val="2240"/>
            </a:pPr>
            <a:r>
              <a:rPr lang="en-US" sz="3200" b="1" dirty="0"/>
              <a:t>Pop the left parenthesis </a:t>
            </a:r>
            <a:r>
              <a:rPr lang="en-US" sz="3200" dirty="0"/>
              <a:t>but don’t append it to the output string (Postfix notation does not have brackets).</a:t>
            </a:r>
            <a:endParaRPr/>
          </a:p>
          <a:p>
            <a:pPr marL="1039661" lvl="2" indent="-314914">
              <a:spcBef>
                <a:spcPts val="5"/>
              </a:spcBef>
              <a:buClr>
                <a:srgbClr val="CC00CC"/>
              </a:buClr>
              <a:buSzPts val="2240"/>
              <a:buNone/>
            </a:pPr>
            <a:endParaRPr sz="3200"/>
          </a:p>
          <a:p>
            <a:pPr marL="582528" lvl="2" indent="0">
              <a:spcBef>
                <a:spcPts val="5"/>
              </a:spcBef>
              <a:buClr>
                <a:srgbClr val="CC00CC"/>
              </a:buClr>
              <a:buSzPts val="2240"/>
              <a:buNone/>
            </a:pPr>
            <a:r>
              <a:rPr lang="en-US" sz="3200" dirty="0"/>
              <a:t>6. When all tokens of Infix expression have been scanned. </a:t>
            </a:r>
            <a:r>
              <a:rPr lang="en-US" sz="3200" b="1" dirty="0"/>
              <a:t>Pop  all the elements from the stack </a:t>
            </a:r>
            <a:r>
              <a:rPr lang="en-US" sz="3200" dirty="0"/>
              <a:t>and </a:t>
            </a:r>
            <a:r>
              <a:rPr lang="en-US" sz="3200" b="1" dirty="0"/>
              <a:t>append </a:t>
            </a:r>
            <a:r>
              <a:rPr lang="en-US" sz="3200" dirty="0"/>
              <a:t>them to the  Output String.</a:t>
            </a:r>
            <a:endParaRPr sz="3200"/>
          </a:p>
          <a:p>
            <a:pPr marL="12698" indent="0">
              <a:spcBef>
                <a:spcPts val="640"/>
              </a:spcBef>
              <a:buClr>
                <a:srgbClr val="CC00CC"/>
              </a:buClr>
              <a:buSzPts val="2182"/>
              <a:buNone/>
            </a:pPr>
            <a:r>
              <a:rPr lang="en-US" sz="3200" dirty="0">
                <a:solidFill>
                  <a:schemeClr val="dk1"/>
                </a:solidFill>
                <a:latin typeface="Calibri"/>
                <a:ea typeface="Calibri"/>
                <a:cs typeface="Calibri"/>
                <a:sym typeface="Calibri"/>
              </a:rPr>
              <a:t>The Output string is the Corresponding </a:t>
            </a:r>
            <a:r>
              <a:rPr lang="en-US" sz="3200" b="1" dirty="0">
                <a:solidFill>
                  <a:schemeClr val="dk1"/>
                </a:solidFill>
                <a:latin typeface="Calibri"/>
                <a:ea typeface="Calibri"/>
                <a:cs typeface="Calibri"/>
                <a:sym typeface="Calibri"/>
              </a:rPr>
              <a:t>Postfix Notation</a:t>
            </a:r>
            <a:r>
              <a:rPr lang="en-US" sz="3200" dirty="0">
                <a:latin typeface="Calibri"/>
                <a:ea typeface="Calibri"/>
                <a:cs typeface="Calibri"/>
                <a:sym typeface="Calibri"/>
              </a:rPr>
              <a:t>.</a:t>
            </a:r>
            <a:endParaRPr sz="3200">
              <a:latin typeface="Calibri"/>
              <a:ea typeface="Calibri"/>
              <a:cs typeface="Calibri"/>
              <a:sym typeface="Calibri"/>
            </a:endParaRPr>
          </a:p>
          <a:p>
            <a:pPr marL="342849" indent="-139680">
              <a:spcBef>
                <a:spcPts val="640"/>
              </a:spcBef>
              <a:buSzPts val="3200"/>
              <a:buNone/>
            </a:pPr>
            <a:endParaRPr sz="3200">
              <a:latin typeface="Calibri"/>
              <a:ea typeface="Calibri"/>
              <a:cs typeface="Calibri"/>
              <a:sym typeface="Calibri"/>
            </a:endParaRPr>
          </a:p>
        </p:txBody>
      </p:sp>
      <p:grpSp>
        <p:nvGrpSpPr>
          <p:cNvPr id="311" name="Google Shape;311;p29"/>
          <p:cNvGrpSpPr/>
          <p:nvPr/>
        </p:nvGrpSpPr>
        <p:grpSpPr>
          <a:xfrm>
            <a:off x="0" y="0"/>
            <a:ext cx="16217900" cy="9118600"/>
            <a:chOff x="0" y="0"/>
            <a:chExt cx="16217900" cy="9118600"/>
          </a:xfrm>
        </p:grpSpPr>
        <p:sp>
          <p:nvSpPr>
            <p:cNvPr id="312" name="Google Shape;312;p2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13" name="Google Shape;313;p2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p:nvPr/>
        </p:nvSpPr>
        <p:spPr>
          <a:xfrm>
            <a:off x="739718" y="3340100"/>
            <a:ext cx="13514917" cy="52685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19" name="Google Shape;319;p30"/>
          <p:cNvSpPr txBox="1">
            <a:spLocks noGrp="1"/>
          </p:cNvSpPr>
          <p:nvPr>
            <p:ph type="title"/>
          </p:nvPr>
        </p:nvSpPr>
        <p:spPr>
          <a:xfrm>
            <a:off x="739717" y="425197"/>
            <a:ext cx="13605018" cy="696398"/>
          </a:xfrm>
          <a:prstGeom prst="rect">
            <a:avLst/>
          </a:prstGeom>
          <a:noFill/>
          <a:ln>
            <a:noFill/>
          </a:ln>
        </p:spPr>
        <p:txBody>
          <a:bodyPr spcFirstLastPara="1" wrap="square" lIns="0" tIns="19098" rIns="0" bIns="0" anchor="t" anchorCtr="0">
            <a:noAutofit/>
          </a:bodyPr>
          <a:lstStyle/>
          <a:p>
            <a:pPr marL="20105"/>
            <a:endParaRPr sz="4400"/>
          </a:p>
        </p:txBody>
      </p:sp>
      <p:sp>
        <p:nvSpPr>
          <p:cNvPr id="320" name="Google Shape;320;p30"/>
          <p:cNvSpPr txBox="1"/>
          <p:nvPr/>
        </p:nvSpPr>
        <p:spPr>
          <a:xfrm>
            <a:off x="739718" y="994604"/>
            <a:ext cx="5640225" cy="2978217"/>
          </a:xfrm>
          <a:prstGeom prst="rect">
            <a:avLst/>
          </a:prstGeom>
          <a:noFill/>
          <a:ln>
            <a:noFill/>
          </a:ln>
        </p:spPr>
        <p:txBody>
          <a:bodyPr spcFirstLastPara="1" wrap="square" lIns="0" tIns="99510" rIns="0" bIns="0" anchor="t" anchorCtr="0">
            <a:noAutofit/>
          </a:bodyPr>
          <a:lstStyle/>
          <a:p>
            <a:pPr marL="20105"/>
            <a:r>
              <a:rPr lang="en-US" sz="4300" dirty="0">
                <a:solidFill>
                  <a:schemeClr val="dk1"/>
                </a:solidFill>
                <a:latin typeface="Comic Sans MS"/>
                <a:ea typeface="Comic Sans MS"/>
                <a:cs typeface="Comic Sans MS"/>
                <a:sym typeface="Comic Sans MS"/>
              </a:rPr>
              <a:t>Example:	2+(4-1)*3</a:t>
            </a:r>
            <a:endParaRPr sz="4300">
              <a:solidFill>
                <a:schemeClr val="dk1"/>
              </a:solidFill>
              <a:latin typeface="Comic Sans MS"/>
              <a:ea typeface="Comic Sans MS"/>
              <a:cs typeface="Comic Sans MS"/>
              <a:sym typeface="Comic Sans MS"/>
            </a:endParaRPr>
          </a:p>
          <a:p>
            <a:pPr marL="2796602">
              <a:spcBef>
                <a:spcPts val="625"/>
              </a:spcBef>
            </a:pPr>
            <a:r>
              <a:rPr lang="en-US" sz="4300" dirty="0">
                <a:solidFill>
                  <a:schemeClr val="dk1"/>
                </a:solidFill>
                <a:latin typeface="Comic Sans MS"/>
                <a:ea typeface="Comic Sans MS"/>
                <a:cs typeface="Comic Sans MS"/>
                <a:sym typeface="Comic Sans MS"/>
              </a:rPr>
              <a:t>2+41-*3</a:t>
            </a:r>
            <a:endParaRPr sz="4300">
              <a:solidFill>
                <a:schemeClr val="dk1"/>
              </a:solidFill>
              <a:latin typeface="Comic Sans MS"/>
              <a:ea typeface="Comic Sans MS"/>
              <a:cs typeface="Comic Sans MS"/>
              <a:sym typeface="Comic Sans MS"/>
            </a:endParaRPr>
          </a:p>
          <a:p>
            <a:pPr marL="2796602">
              <a:spcBef>
                <a:spcPts val="648"/>
              </a:spcBef>
            </a:pPr>
            <a:r>
              <a:rPr lang="en-US" sz="4300" dirty="0">
                <a:solidFill>
                  <a:schemeClr val="dk1"/>
                </a:solidFill>
                <a:latin typeface="Comic Sans MS"/>
                <a:ea typeface="Comic Sans MS"/>
                <a:cs typeface="Comic Sans MS"/>
                <a:sym typeface="Comic Sans MS"/>
              </a:rPr>
              <a:t>2+41-3*</a:t>
            </a:r>
            <a:endParaRPr sz="4300">
              <a:solidFill>
                <a:schemeClr val="dk1"/>
              </a:solidFill>
              <a:latin typeface="Comic Sans MS"/>
              <a:ea typeface="Comic Sans MS"/>
              <a:cs typeface="Comic Sans MS"/>
              <a:sym typeface="Comic Sans MS"/>
            </a:endParaRPr>
          </a:p>
          <a:p>
            <a:pPr marL="2796602">
              <a:spcBef>
                <a:spcPts val="633"/>
              </a:spcBef>
            </a:pPr>
            <a:r>
              <a:rPr lang="en-US" sz="4300" dirty="0">
                <a:solidFill>
                  <a:schemeClr val="dk1"/>
                </a:solidFill>
                <a:latin typeface="Comic Sans MS"/>
                <a:ea typeface="Comic Sans MS"/>
                <a:cs typeface="Comic Sans MS"/>
                <a:sym typeface="Comic Sans MS"/>
              </a:rPr>
              <a:t>241-3*+</a:t>
            </a:r>
            <a:endParaRPr sz="4300">
              <a:solidFill>
                <a:schemeClr val="dk1"/>
              </a:solidFill>
              <a:latin typeface="Comic Sans MS"/>
              <a:ea typeface="Comic Sans MS"/>
              <a:cs typeface="Comic Sans MS"/>
              <a:sym typeface="Comic Sans MS"/>
            </a:endParaRPr>
          </a:p>
        </p:txBody>
      </p:sp>
      <p:sp>
        <p:nvSpPr>
          <p:cNvPr id="321" name="Google Shape;321;p30"/>
          <p:cNvSpPr txBox="1"/>
          <p:nvPr/>
        </p:nvSpPr>
        <p:spPr>
          <a:xfrm>
            <a:off x="8711960" y="994603"/>
            <a:ext cx="1795231" cy="2983692"/>
          </a:xfrm>
          <a:prstGeom prst="rect">
            <a:avLst/>
          </a:prstGeom>
          <a:noFill/>
          <a:ln>
            <a:noFill/>
          </a:ln>
        </p:spPr>
        <p:txBody>
          <a:bodyPr spcFirstLastPara="1" wrap="square" lIns="0" tIns="19098" rIns="0" bIns="0" anchor="t" anchorCtr="0">
            <a:noAutofit/>
          </a:bodyPr>
          <a:lstStyle/>
          <a:p>
            <a:pPr marL="138724" marR="8042" indent="-119623">
              <a:lnSpc>
                <a:spcPct val="112400"/>
              </a:lnSpc>
            </a:pPr>
            <a:r>
              <a:rPr lang="en-US" sz="4300" dirty="0">
                <a:solidFill>
                  <a:schemeClr val="dk1"/>
                </a:solidFill>
                <a:latin typeface="Comic Sans MS"/>
                <a:ea typeface="Comic Sans MS"/>
                <a:cs typeface="Comic Sans MS"/>
                <a:sym typeface="Comic Sans MS"/>
              </a:rPr>
              <a:t>step1  step2  step3  step4</a:t>
            </a:r>
            <a:endParaRPr sz="4300">
              <a:solidFill>
                <a:schemeClr val="dk1"/>
              </a:solidFill>
              <a:latin typeface="Comic Sans MS"/>
              <a:ea typeface="Comic Sans MS"/>
              <a:cs typeface="Comic Sans MS"/>
              <a:sym typeface="Comic Sans MS"/>
            </a:endParaRPr>
          </a:p>
        </p:txBody>
      </p:sp>
      <p:grpSp>
        <p:nvGrpSpPr>
          <p:cNvPr id="322" name="Google Shape;322;p30"/>
          <p:cNvGrpSpPr/>
          <p:nvPr/>
        </p:nvGrpSpPr>
        <p:grpSpPr>
          <a:xfrm>
            <a:off x="0" y="0"/>
            <a:ext cx="16217900" cy="9118600"/>
            <a:chOff x="0" y="0"/>
            <a:chExt cx="16217900" cy="9118600"/>
          </a:xfrm>
        </p:grpSpPr>
        <p:sp>
          <p:nvSpPr>
            <p:cNvPr id="323" name="Google Shape;323;p30"/>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24" name="Google Shape;324;p3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aphicFrame>
        <p:nvGraphicFramePr>
          <p:cNvPr id="329" name="Google Shape;329;p31"/>
          <p:cNvGraphicFramePr/>
          <p:nvPr/>
        </p:nvGraphicFramePr>
        <p:xfrm>
          <a:off x="1799006" y="1663701"/>
          <a:ext cx="13559696" cy="7321776"/>
        </p:xfrm>
        <a:graphic>
          <a:graphicData uri="http://schemas.openxmlformats.org/drawingml/2006/table">
            <a:tbl>
              <a:tblPr firstRow="1" bandRow="1">
                <a:noFill/>
                <a:tableStyleId>{42005D14-788F-46E2-AD4C-25D08B1E0173}</a:tableStyleId>
              </a:tblPr>
              <a:tblGrid>
                <a:gridCol w="3389924">
                  <a:extLst>
                    <a:ext uri="{9D8B030D-6E8A-4147-A177-3AD203B41FA5}">
                      <a16:colId xmlns="" xmlns:a16="http://schemas.microsoft.com/office/drawing/2014/main" val="20000"/>
                    </a:ext>
                  </a:extLst>
                </a:gridCol>
                <a:gridCol w="3389924">
                  <a:extLst>
                    <a:ext uri="{9D8B030D-6E8A-4147-A177-3AD203B41FA5}">
                      <a16:colId xmlns="" xmlns:a16="http://schemas.microsoft.com/office/drawing/2014/main" val="20001"/>
                    </a:ext>
                  </a:extLst>
                </a:gridCol>
                <a:gridCol w="3389924">
                  <a:extLst>
                    <a:ext uri="{9D8B030D-6E8A-4147-A177-3AD203B41FA5}">
                      <a16:colId xmlns="" xmlns:a16="http://schemas.microsoft.com/office/drawing/2014/main" val="20002"/>
                    </a:ext>
                  </a:extLst>
                </a:gridCol>
                <a:gridCol w="3389924">
                  <a:extLst>
                    <a:ext uri="{9D8B030D-6E8A-4147-A177-3AD203B41FA5}">
                      <a16:colId xmlns="" xmlns:a16="http://schemas.microsoft.com/office/drawing/2014/main" val="20003"/>
                    </a:ext>
                  </a:extLst>
                </a:gridCol>
              </a:tblGrid>
              <a:tr h="1475026">
                <a:tc>
                  <a:txBody>
                    <a:bodyPr/>
                    <a:lstStyle/>
                    <a:p>
                      <a:pPr marL="90805" marR="1043939" lvl="0" indent="0" algn="l" rtl="0">
                        <a:lnSpc>
                          <a:spcPct val="100000"/>
                        </a:lnSpc>
                        <a:spcBef>
                          <a:spcPts val="0"/>
                        </a:spcBef>
                        <a:spcAft>
                          <a:spcPts val="0"/>
                        </a:spcAft>
                        <a:buNone/>
                      </a:pPr>
                      <a:r>
                        <a:rPr lang="en-US" sz="2400" b="1">
                          <a:solidFill>
                            <a:srgbClr val="FFFFFF"/>
                          </a:solidFill>
                          <a:latin typeface="Arial"/>
                          <a:ea typeface="Arial"/>
                          <a:cs typeface="Arial"/>
                          <a:sym typeface="Arial"/>
                        </a:rPr>
                        <a:t>CURRENT  SYMBOL</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1440" marR="755650" lvl="0" indent="0" algn="l" rtl="0">
                        <a:lnSpc>
                          <a:spcPct val="100000"/>
                        </a:lnSpc>
                        <a:spcBef>
                          <a:spcPts val="0"/>
                        </a:spcBef>
                        <a:spcAft>
                          <a:spcPts val="0"/>
                        </a:spcAft>
                        <a:buNone/>
                      </a:pPr>
                      <a:r>
                        <a:rPr lang="en-US" sz="2400" b="1">
                          <a:solidFill>
                            <a:srgbClr val="FFFFFF"/>
                          </a:solidFill>
                          <a:latin typeface="Arial"/>
                          <a:ea typeface="Arial"/>
                          <a:cs typeface="Arial"/>
                          <a:sym typeface="Arial"/>
                        </a:rPr>
                        <a:t>ACTION  PERFORMED</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2075" marR="0" lvl="0" indent="0" algn="l" rtl="0">
                        <a:lnSpc>
                          <a:spcPct val="100000"/>
                        </a:lnSpc>
                        <a:spcBef>
                          <a:spcPts val="0"/>
                        </a:spcBef>
                        <a:spcAft>
                          <a:spcPts val="0"/>
                        </a:spcAft>
                        <a:buNone/>
                      </a:pPr>
                      <a:r>
                        <a:rPr lang="en-US" sz="2400" b="1">
                          <a:solidFill>
                            <a:srgbClr val="FFFFFF"/>
                          </a:solidFill>
                          <a:latin typeface="Arial"/>
                          <a:ea typeface="Arial"/>
                          <a:cs typeface="Arial"/>
                          <a:sym typeface="Arial"/>
                        </a:rPr>
                        <a:t>STACK STATUS</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2075" marR="761365" lvl="0" indent="0" algn="l" rtl="0">
                        <a:lnSpc>
                          <a:spcPct val="100000"/>
                        </a:lnSpc>
                        <a:spcBef>
                          <a:spcPts val="0"/>
                        </a:spcBef>
                        <a:spcAft>
                          <a:spcPts val="0"/>
                        </a:spcAft>
                        <a:buNone/>
                      </a:pPr>
                      <a:r>
                        <a:rPr lang="en-US" sz="2400" b="1">
                          <a:solidFill>
                            <a:srgbClr val="FFFFFF"/>
                          </a:solidFill>
                          <a:latin typeface="Arial"/>
                          <a:ea typeface="Arial"/>
                          <a:cs typeface="Arial"/>
                          <a:sym typeface="Arial"/>
                        </a:rPr>
                        <a:t>POSTFIX  EXPRESSION</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extLst>
                  <a:ext uri="{0D108BD9-81ED-4DB2-BD59-A6C34878D82A}">
                    <a16:rowId xmlns="" xmlns:a16="http://schemas.microsoft.com/office/drawing/2014/main" val="10000"/>
                  </a:ext>
                </a:extLst>
              </a:tr>
              <a:tr h="4843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C</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C</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01"/>
                  </a:ext>
                </a:extLst>
              </a:tr>
              <a:tr h="4324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 xmlns:a16="http://schemas.microsoft.com/office/drawing/2014/main" val="10002"/>
                  </a:ext>
                </a:extLst>
              </a:tr>
              <a:tr h="4324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03"/>
                  </a:ext>
                </a:extLst>
              </a:tr>
              <a:tr h="5189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 xmlns:a16="http://schemas.microsoft.com/office/drawing/2014/main" val="10004"/>
                  </a:ext>
                </a:extLst>
              </a:tr>
              <a:tr h="5189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4</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05"/>
                  </a:ext>
                </a:extLst>
              </a:tr>
              <a:tr h="5189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900"/>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 xmlns:a16="http://schemas.microsoft.com/office/drawing/2014/main" val="10006"/>
                  </a:ext>
                </a:extLst>
              </a:tr>
              <a:tr h="4324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1</a:t>
                      </a:r>
                      <a:endParaRPr sz="900"/>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POP</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07"/>
                  </a:ext>
                </a:extLst>
              </a:tr>
              <a:tr h="432450">
                <a:tc>
                  <a:txBody>
                    <a:bodyPr/>
                    <a:lstStyle/>
                    <a:p>
                      <a:pPr marL="90805" marR="0" lvl="0" indent="0" algn="l" rtl="0">
                        <a:lnSpc>
                          <a:spcPct val="100000"/>
                        </a:lnSpc>
                        <a:spcBef>
                          <a:spcPts val="0"/>
                        </a:spcBef>
                        <a:spcAft>
                          <a:spcPts val="0"/>
                        </a:spcAft>
                        <a:buNone/>
                      </a:pPr>
                      <a:r>
                        <a:rPr lang="en-US" sz="2400" b="1">
                          <a:latin typeface="Arial"/>
                          <a:ea typeface="Arial"/>
                          <a:cs typeface="Arial"/>
                          <a:sym typeface="Arial"/>
                        </a:rPr>
                        <a:t>)</a:t>
                      </a:r>
                      <a:endParaRPr sz="2400">
                        <a:latin typeface="Arial"/>
                        <a:ea typeface="Arial"/>
                        <a:cs typeface="Arial"/>
                        <a:sym typeface="Arial"/>
                      </a:endParaRPr>
                    </a:p>
                  </a:txBody>
                  <a:tcPr marL="0" marR="0" marT="3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tc>
                  <a:txBody>
                    <a:bodyPr/>
                    <a:lstStyle/>
                    <a:p>
                      <a:pPr marL="92075" marR="0" lvl="0" indent="0" algn="l" rtl="0">
                        <a:lnSpc>
                          <a:spcPct val="100000"/>
                        </a:lnSpc>
                        <a:spcBef>
                          <a:spcPts val="0"/>
                        </a:spcBef>
                        <a:spcAft>
                          <a:spcPts val="0"/>
                        </a:spcAft>
                        <a:buNone/>
                      </a:pPr>
                      <a:r>
                        <a:rPr lang="en-US" sz="2400" b="1">
                          <a:latin typeface="Arial"/>
                          <a:ea typeface="Arial"/>
                          <a:cs typeface="Arial"/>
                          <a:sym typeface="Arial"/>
                        </a:rPr>
                        <a:t>(+</a:t>
                      </a:r>
                      <a:endParaRPr sz="2400">
                        <a:latin typeface="Arial"/>
                        <a:ea typeface="Arial"/>
                        <a:cs typeface="Arial"/>
                        <a:sym typeface="Arial"/>
                      </a:endParaRPr>
                    </a:p>
                  </a:txBody>
                  <a:tcPr marL="0" marR="0" marT="3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tc>
                  <a:txBody>
                    <a:bodyPr/>
                    <a:lstStyle/>
                    <a:p>
                      <a:pPr marL="92075" marR="0" lvl="0" indent="0" algn="l" rtl="0">
                        <a:lnSpc>
                          <a:spcPct val="100000"/>
                        </a:lnSpc>
                        <a:spcBef>
                          <a:spcPts val="0"/>
                        </a:spcBef>
                        <a:spcAft>
                          <a:spcPts val="0"/>
                        </a:spcAft>
                        <a:buNone/>
                      </a:pPr>
                      <a:r>
                        <a:rPr lang="en-US" sz="2400" b="1">
                          <a:latin typeface="Arial"/>
                          <a:ea typeface="Arial"/>
                          <a:cs typeface="Arial"/>
                          <a:sym typeface="Arial"/>
                        </a:rPr>
                        <a:t>241-</a:t>
                      </a:r>
                      <a:endParaRPr sz="2400">
                        <a:latin typeface="Arial"/>
                        <a:ea typeface="Arial"/>
                        <a:cs typeface="Arial"/>
                        <a:sym typeface="Arial"/>
                      </a:endParaRPr>
                    </a:p>
                  </a:txBody>
                  <a:tcPr marL="0" marR="0" marT="3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extLst>
                  <a:ext uri="{0D108BD9-81ED-4DB2-BD59-A6C34878D82A}">
                    <a16:rowId xmlns="" xmlns:a16="http://schemas.microsoft.com/office/drawing/2014/main" val="10008"/>
                  </a:ext>
                </a:extLst>
              </a:tr>
              <a:tr h="4151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09"/>
                  </a:ext>
                </a:extLst>
              </a:tr>
              <a:tr h="4151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 xmlns:a16="http://schemas.microsoft.com/office/drawing/2014/main" val="10010"/>
                  </a:ext>
                </a:extLst>
              </a:tr>
              <a:tr h="415150">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POP *</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11"/>
                  </a:ext>
                </a:extLst>
              </a:tr>
              <a:tr h="415150">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POP +</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 xmlns:a16="http://schemas.microsoft.com/office/drawing/2014/main" val="10012"/>
                  </a:ext>
                </a:extLst>
              </a:tr>
              <a:tr h="4151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900"/>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 xmlns:a16="http://schemas.microsoft.com/office/drawing/2014/main" val="10013"/>
                  </a:ext>
                </a:extLst>
              </a:tr>
            </a:tbl>
          </a:graphicData>
        </a:graphic>
      </p:graphicFrame>
      <p:sp>
        <p:nvSpPr>
          <p:cNvPr id="330" name="Google Shape;330;p31"/>
          <p:cNvSpPr txBox="1">
            <a:spLocks noGrp="1"/>
          </p:cNvSpPr>
          <p:nvPr>
            <p:ph type="title"/>
          </p:nvPr>
        </p:nvSpPr>
        <p:spPr>
          <a:xfrm>
            <a:off x="815402" y="221819"/>
            <a:ext cx="14837349" cy="1373506"/>
          </a:xfrm>
          <a:prstGeom prst="rect">
            <a:avLst/>
          </a:prstGeom>
          <a:noFill/>
          <a:ln>
            <a:noFill/>
          </a:ln>
        </p:spPr>
        <p:txBody>
          <a:bodyPr spcFirstLastPara="1" wrap="square" lIns="0" tIns="19098" rIns="0" bIns="0" anchor="t" anchorCtr="0">
            <a:noAutofit/>
          </a:bodyPr>
          <a:lstStyle/>
          <a:p>
            <a:pPr marL="2039650" marR="8042" indent="-2020550"/>
            <a:r>
              <a:rPr lang="en-US" sz="4400" dirty="0"/>
              <a:t>CONVERSION OF INFIX INTO POSTFIX  </a:t>
            </a:r>
            <a:br>
              <a:rPr lang="en-US" sz="4400" dirty="0"/>
            </a:br>
            <a:r>
              <a:rPr lang="en-US" sz="4400" dirty="0"/>
              <a:t>{2+(4-1)*3	into 241-3*+}</a:t>
            </a:r>
            <a:endParaRPr sz="4400"/>
          </a:p>
        </p:txBody>
      </p:sp>
      <p:grpSp>
        <p:nvGrpSpPr>
          <p:cNvPr id="331" name="Google Shape;331;p31"/>
          <p:cNvGrpSpPr/>
          <p:nvPr/>
        </p:nvGrpSpPr>
        <p:grpSpPr>
          <a:xfrm>
            <a:off x="0" y="0"/>
            <a:ext cx="16217900" cy="9118600"/>
            <a:chOff x="0" y="0"/>
            <a:chExt cx="16217900" cy="9118600"/>
          </a:xfrm>
        </p:grpSpPr>
        <p:sp>
          <p:nvSpPr>
            <p:cNvPr id="332" name="Google Shape;332;p3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33" name="Google Shape;333;p3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717550" y="749301"/>
            <a:ext cx="14249401" cy="914400"/>
          </a:xfrm>
          <a:prstGeom prst="rect">
            <a:avLst/>
          </a:prstGeom>
          <a:noFill/>
          <a:ln>
            <a:noFill/>
          </a:ln>
        </p:spPr>
        <p:txBody>
          <a:bodyPr spcFirstLastPara="1" wrap="square" lIns="0" tIns="0" rIns="0" bIns="0" anchor="t" anchorCtr="0">
            <a:noAutofit/>
          </a:bodyPr>
          <a:lstStyle/>
          <a:p>
            <a:r>
              <a:rPr lang="en-US" dirty="0"/>
              <a:t>Tower of Hanoi</a:t>
            </a:r>
            <a:endParaRPr/>
          </a:p>
        </p:txBody>
      </p:sp>
      <p:sp>
        <p:nvSpPr>
          <p:cNvPr id="339" name="Google Shape;339;p32"/>
          <p:cNvSpPr txBox="1">
            <a:spLocks noGrp="1"/>
          </p:cNvSpPr>
          <p:nvPr>
            <p:ph type="body" idx="1"/>
          </p:nvPr>
        </p:nvSpPr>
        <p:spPr>
          <a:xfrm>
            <a:off x="717551" y="1511301"/>
            <a:ext cx="14547217" cy="7459991"/>
          </a:xfrm>
          <a:prstGeom prst="rect">
            <a:avLst/>
          </a:prstGeom>
          <a:noFill/>
          <a:ln>
            <a:noFill/>
          </a:ln>
        </p:spPr>
        <p:txBody>
          <a:bodyPr spcFirstLastPara="1" wrap="square" lIns="0" tIns="0" rIns="0" bIns="0" anchor="t" anchorCtr="0">
            <a:noAutofit/>
          </a:bodyPr>
          <a:lstStyle/>
          <a:p>
            <a:pPr marL="469832" marR="5079" indent="-457134">
              <a:spcBef>
                <a:spcPts val="0"/>
              </a:spcBef>
              <a:buClr>
                <a:srgbClr val="E78612"/>
              </a:buClr>
              <a:buSzPts val="3200"/>
              <a:buFont typeface="Calibri"/>
              <a:buChar char="•"/>
            </a:pPr>
            <a:r>
              <a:rPr lang="en-US" sz="3200" dirty="0">
                <a:solidFill>
                  <a:srgbClr val="404040"/>
                </a:solidFill>
                <a:latin typeface="Calibri"/>
                <a:ea typeface="Calibri"/>
                <a:cs typeface="Calibri"/>
                <a:sym typeface="Calibri"/>
              </a:rPr>
              <a:t>The Tower of Hanoi puzzle was invented by the French mathematician  </a:t>
            </a:r>
            <a:r>
              <a:rPr lang="en-US" sz="3200" dirty="0" err="1">
                <a:solidFill>
                  <a:srgbClr val="404040"/>
                </a:solidFill>
                <a:latin typeface="Calibri"/>
                <a:ea typeface="Calibri"/>
                <a:cs typeface="Calibri"/>
                <a:sym typeface="Calibri"/>
              </a:rPr>
              <a:t>Edouard</a:t>
            </a:r>
            <a:r>
              <a:rPr lang="en-US" sz="3200" dirty="0">
                <a:solidFill>
                  <a:srgbClr val="404040"/>
                </a:solidFill>
                <a:latin typeface="Calibri"/>
                <a:ea typeface="Calibri"/>
                <a:cs typeface="Calibri"/>
                <a:sym typeface="Calibri"/>
              </a:rPr>
              <a:t> Lucas in 1883.</a:t>
            </a:r>
            <a:endParaRPr sz="3200">
              <a:latin typeface="Calibri"/>
              <a:ea typeface="Calibri"/>
              <a:cs typeface="Calibri"/>
              <a:sym typeface="Calibri"/>
            </a:endParaRPr>
          </a:p>
          <a:p>
            <a:pPr marL="469832" indent="-457134">
              <a:spcBef>
                <a:spcPts val="994"/>
              </a:spcBef>
              <a:buClr>
                <a:srgbClr val="E78612"/>
              </a:buClr>
              <a:buSzPts val="3200"/>
              <a:buFont typeface="Calibri"/>
              <a:buChar char="•"/>
            </a:pPr>
            <a:r>
              <a:rPr lang="en-US" sz="3200" dirty="0">
                <a:solidFill>
                  <a:srgbClr val="404040"/>
                </a:solidFill>
                <a:latin typeface="Calibri"/>
                <a:ea typeface="Calibri"/>
                <a:cs typeface="Calibri"/>
                <a:sym typeface="Calibri"/>
              </a:rPr>
              <a:t>Tower Of Hanoi is a Puzzle involving the usage of Stacks.</a:t>
            </a:r>
            <a:endParaRPr sz="3200">
              <a:latin typeface="Calibri"/>
              <a:ea typeface="Calibri"/>
              <a:cs typeface="Calibri"/>
              <a:sym typeface="Calibri"/>
            </a:endParaRPr>
          </a:p>
          <a:p>
            <a:pPr marL="469832" indent="-457134">
              <a:spcBef>
                <a:spcPts val="1005"/>
              </a:spcBef>
              <a:buClr>
                <a:srgbClr val="E78612"/>
              </a:buClr>
              <a:buSzPts val="3200"/>
              <a:buFont typeface="Calibri"/>
              <a:buChar char="•"/>
            </a:pPr>
            <a:r>
              <a:rPr lang="en-US" sz="3200" dirty="0">
                <a:solidFill>
                  <a:srgbClr val="404040"/>
                </a:solidFill>
                <a:latin typeface="Calibri"/>
                <a:ea typeface="Calibri"/>
                <a:cs typeface="Calibri"/>
                <a:sym typeface="Calibri"/>
              </a:rPr>
              <a:t>Shifting of discs from source tower to target tower.</a:t>
            </a:r>
            <a:endParaRPr sz="3200">
              <a:latin typeface="Calibri"/>
              <a:ea typeface="Calibri"/>
              <a:cs typeface="Calibri"/>
              <a:sym typeface="Calibri"/>
            </a:endParaRPr>
          </a:p>
          <a:p>
            <a:pPr marL="469832" indent="-457134">
              <a:spcBef>
                <a:spcPts val="1001"/>
              </a:spcBef>
              <a:buClr>
                <a:srgbClr val="E78612"/>
              </a:buClr>
              <a:buSzPts val="3200"/>
              <a:buFont typeface="Calibri"/>
              <a:buChar char="•"/>
            </a:pPr>
            <a:r>
              <a:rPr lang="en-US" sz="3200" dirty="0">
                <a:solidFill>
                  <a:srgbClr val="404040"/>
                </a:solidFill>
                <a:latin typeface="Calibri"/>
                <a:ea typeface="Calibri"/>
                <a:cs typeface="Calibri"/>
                <a:sym typeface="Calibri"/>
              </a:rPr>
              <a:t>Rules for solving puzzle:</a:t>
            </a:r>
            <a:endParaRPr sz="3200">
              <a:latin typeface="Calibri"/>
              <a:ea typeface="Calibri"/>
              <a:cs typeface="Calibri"/>
              <a:sym typeface="Calibri"/>
            </a:endParaRPr>
          </a:p>
          <a:p>
            <a:pPr marL="926965" lvl="1" indent="-457767">
              <a:spcBef>
                <a:spcPts val="994"/>
              </a:spcBef>
              <a:buClr>
                <a:srgbClr val="E78612"/>
              </a:buClr>
              <a:buSzPts val="3200"/>
              <a:buFont typeface="Calibri"/>
              <a:buAutoNum type="arabicPeriod"/>
            </a:pPr>
            <a:r>
              <a:rPr lang="en-US" sz="3200" dirty="0">
                <a:solidFill>
                  <a:srgbClr val="404040"/>
                </a:solidFill>
              </a:rPr>
              <a:t>One disc can be shifted at once.</a:t>
            </a:r>
            <a:endParaRPr sz="3200"/>
          </a:p>
          <a:p>
            <a:pPr marL="926965" lvl="1" indent="-457767">
              <a:spcBef>
                <a:spcPts val="1010"/>
              </a:spcBef>
              <a:buClr>
                <a:srgbClr val="E78612"/>
              </a:buClr>
              <a:buSzPts val="3200"/>
              <a:buFont typeface="Calibri"/>
              <a:buAutoNum type="arabicPeriod"/>
            </a:pPr>
            <a:r>
              <a:rPr lang="en-US" sz="3200" dirty="0">
                <a:solidFill>
                  <a:srgbClr val="404040"/>
                </a:solidFill>
              </a:rPr>
              <a:t>Only top disc can be shifted.</a:t>
            </a:r>
            <a:endParaRPr sz="3200"/>
          </a:p>
          <a:p>
            <a:pPr marL="926965" lvl="1" indent="-457767">
              <a:spcBef>
                <a:spcPts val="994"/>
              </a:spcBef>
              <a:buClr>
                <a:srgbClr val="E78612"/>
              </a:buClr>
              <a:buSzPts val="3200"/>
              <a:buFont typeface="Calibri"/>
              <a:buAutoNum type="arabicPeriod"/>
            </a:pPr>
            <a:r>
              <a:rPr lang="en-US" sz="3200" dirty="0">
                <a:solidFill>
                  <a:srgbClr val="404040"/>
                </a:solidFill>
              </a:rPr>
              <a:t>Large disc cannot be placed on smaller disc.</a:t>
            </a:r>
            <a:endParaRPr sz="3200"/>
          </a:p>
          <a:p>
            <a:pPr marL="926965" lvl="1" indent="-457767">
              <a:spcBef>
                <a:spcPts val="1001"/>
              </a:spcBef>
              <a:buClr>
                <a:srgbClr val="E78612"/>
              </a:buClr>
              <a:buSzPts val="3200"/>
              <a:buFont typeface="Calibri"/>
              <a:buAutoNum type="arabicPeriod"/>
            </a:pPr>
            <a:r>
              <a:rPr lang="en-US" sz="3200" dirty="0">
                <a:solidFill>
                  <a:srgbClr val="404040"/>
                </a:solidFill>
              </a:rPr>
              <a:t>Only 3 stacks can be used for solving the puzzle.</a:t>
            </a:r>
            <a:endParaRPr sz="3200"/>
          </a:p>
          <a:p>
            <a:pPr marL="342849" indent="-139680">
              <a:spcBef>
                <a:spcPts val="640"/>
              </a:spcBef>
              <a:buSzPts val="3200"/>
              <a:buNone/>
            </a:pPr>
            <a:endParaRPr sz="3200">
              <a:latin typeface="Calibri"/>
              <a:ea typeface="Calibri"/>
              <a:cs typeface="Calibri"/>
              <a:sym typeface="Calibri"/>
            </a:endParaRPr>
          </a:p>
          <a:p>
            <a:pPr marL="342849" indent="-139680">
              <a:spcBef>
                <a:spcPts val="51"/>
              </a:spcBef>
              <a:buSzPts val="3200"/>
              <a:buNone/>
            </a:pPr>
            <a:endParaRPr sz="3200">
              <a:latin typeface="Calibri"/>
              <a:ea typeface="Calibri"/>
              <a:cs typeface="Calibri"/>
              <a:sym typeface="Calibri"/>
            </a:endParaRPr>
          </a:p>
          <a:p>
            <a:pPr marL="12698" indent="-12698">
              <a:spcBef>
                <a:spcPts val="640"/>
              </a:spcBef>
              <a:buClr>
                <a:srgbClr val="585858"/>
              </a:buClr>
              <a:buSzPts val="3200"/>
              <a:buFont typeface="Calibri"/>
              <a:buChar char="•"/>
            </a:pPr>
            <a:r>
              <a:rPr lang="en-US" sz="3200" dirty="0">
                <a:solidFill>
                  <a:srgbClr val="585858"/>
                </a:solidFill>
                <a:latin typeface="Calibri"/>
                <a:ea typeface="Calibri"/>
                <a:cs typeface="Calibri"/>
                <a:sym typeface="Calibri"/>
              </a:rPr>
              <a:t>Source Tower having N discs can be solved using (2^N)-1 moves.</a:t>
            </a:r>
            <a:endParaRPr sz="3200">
              <a:latin typeface="Calibri"/>
              <a:ea typeface="Calibri"/>
              <a:cs typeface="Calibri"/>
              <a:sym typeface="Calibri"/>
            </a:endParaRPr>
          </a:p>
          <a:p>
            <a:pPr marL="342849" indent="-190473">
              <a:buNone/>
            </a:pPr>
            <a:endParaRPr/>
          </a:p>
        </p:txBody>
      </p:sp>
      <p:grpSp>
        <p:nvGrpSpPr>
          <p:cNvPr id="342" name="Google Shape;342;p32"/>
          <p:cNvGrpSpPr/>
          <p:nvPr/>
        </p:nvGrpSpPr>
        <p:grpSpPr>
          <a:xfrm>
            <a:off x="0" y="0"/>
            <a:ext cx="16217900" cy="9118600"/>
            <a:chOff x="0" y="0"/>
            <a:chExt cx="16217900" cy="9118600"/>
          </a:xfrm>
        </p:grpSpPr>
        <p:sp>
          <p:nvSpPr>
            <p:cNvPr id="343" name="Google Shape;343;p3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44" name="Google Shape;344;p3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1250952" y="438991"/>
            <a:ext cx="13716000" cy="1338828"/>
          </a:xfrm>
          <a:prstGeom prst="rect">
            <a:avLst/>
          </a:prstGeom>
          <a:noFill/>
          <a:ln>
            <a:noFill/>
          </a:ln>
        </p:spPr>
        <p:txBody>
          <a:bodyPr spcFirstLastPara="1" wrap="square" lIns="0" tIns="0" rIns="0" bIns="0" anchor="t" anchorCtr="0">
            <a:noAutofit/>
          </a:bodyPr>
          <a:lstStyle/>
          <a:p>
            <a:r>
              <a:rPr lang="en-US" sz="4400" dirty="0">
                <a:solidFill>
                  <a:srgbClr val="4A543C"/>
                </a:solidFill>
              </a:rPr>
              <a:t>Usage of Stacks in Tower of Hanoi</a:t>
            </a:r>
            <a:r>
              <a:rPr lang="en-US" sz="4400" dirty="0"/>
              <a:t/>
            </a:r>
            <a:br>
              <a:rPr lang="en-US" sz="4400" dirty="0"/>
            </a:br>
            <a:endParaRPr/>
          </a:p>
        </p:txBody>
      </p:sp>
      <p:sp>
        <p:nvSpPr>
          <p:cNvPr id="350" name="Google Shape;350;p33"/>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p>
            <a:pPr marL="342849" indent="-190473">
              <a:spcBef>
                <a:spcPts val="0"/>
              </a:spcBef>
              <a:buNone/>
            </a:pPr>
            <a:endParaRPr/>
          </a:p>
        </p:txBody>
      </p:sp>
      <p:sp>
        <p:nvSpPr>
          <p:cNvPr id="353" name="Google Shape;353;p33"/>
          <p:cNvSpPr/>
          <p:nvPr/>
        </p:nvSpPr>
        <p:spPr>
          <a:xfrm>
            <a:off x="6584951" y="2273300"/>
            <a:ext cx="7612380" cy="45933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54" name="Google Shape;354;p33"/>
          <p:cNvSpPr txBox="1"/>
          <p:nvPr/>
        </p:nvSpPr>
        <p:spPr>
          <a:xfrm>
            <a:off x="2165351" y="7058662"/>
            <a:ext cx="10363201" cy="350736"/>
          </a:xfrm>
          <a:prstGeom prst="rect">
            <a:avLst/>
          </a:prstGeom>
          <a:noFill/>
          <a:ln>
            <a:noFill/>
          </a:ln>
        </p:spPr>
        <p:txBody>
          <a:bodyPr spcFirstLastPara="1" wrap="square" lIns="0" tIns="12049" rIns="0" bIns="0" anchor="t" anchorCtr="0">
            <a:noAutofit/>
          </a:bodyPr>
          <a:lstStyle/>
          <a:p>
            <a:pPr marL="12698"/>
            <a:r>
              <a:rPr lang="en-US" sz="2200" b="1" u="sng" dirty="0">
                <a:solidFill>
                  <a:schemeClr val="dk1"/>
                </a:solidFill>
              </a:rPr>
              <a:t>Real life analogy of Stack is  Access single disc,  Single  Access location.</a:t>
            </a:r>
            <a:endParaRPr sz="2200">
              <a:solidFill>
                <a:schemeClr val="dk1"/>
              </a:solidFill>
            </a:endParaRPr>
          </a:p>
        </p:txBody>
      </p:sp>
      <p:sp>
        <p:nvSpPr>
          <p:cNvPr id="355" name="Google Shape;355;p33"/>
          <p:cNvSpPr txBox="1"/>
          <p:nvPr/>
        </p:nvSpPr>
        <p:spPr>
          <a:xfrm>
            <a:off x="1098551" y="2273301"/>
            <a:ext cx="4267200" cy="3903345"/>
          </a:xfrm>
          <a:prstGeom prst="rect">
            <a:avLst/>
          </a:prstGeom>
          <a:noFill/>
          <a:ln>
            <a:noFill/>
          </a:ln>
        </p:spPr>
        <p:txBody>
          <a:bodyPr spcFirstLastPara="1" wrap="square" lIns="0" tIns="39994" rIns="0" bIns="0" anchor="t" anchorCtr="0">
            <a:noAutofit/>
          </a:bodyPr>
          <a:lstStyle/>
          <a:p>
            <a:pPr marL="531417" algn="ctr"/>
            <a:r>
              <a:rPr lang="en-US" sz="3600" u="sng" dirty="0">
                <a:solidFill>
                  <a:schemeClr val="dk1"/>
                </a:solidFill>
                <a:latin typeface="Arial Black"/>
                <a:ea typeface="Arial Black"/>
                <a:cs typeface="Arial Black"/>
                <a:sym typeface="Arial Black"/>
              </a:rPr>
              <a:t>Steps:</a:t>
            </a:r>
            <a:endParaRPr sz="3600">
              <a:solidFill>
                <a:schemeClr val="dk1"/>
              </a:solidFill>
              <a:latin typeface="Arial Black"/>
              <a:ea typeface="Arial Black"/>
              <a:cs typeface="Arial Black"/>
              <a:sym typeface="Arial Black"/>
            </a:endParaRPr>
          </a:p>
          <a:p>
            <a:pPr marL="469832" indent="-457767">
              <a:spcBef>
                <a:spcPts val="180"/>
              </a:spcBef>
              <a:buClr>
                <a:schemeClr val="dk1"/>
              </a:buClr>
              <a:buSzPts val="3000"/>
              <a:buFont typeface="Arial"/>
              <a:buAutoNum type="arabicPeriod"/>
            </a:pPr>
            <a:r>
              <a:rPr lang="en-US" sz="3000" dirty="0">
                <a:solidFill>
                  <a:schemeClr val="dk1"/>
                </a:solidFill>
              </a:rPr>
              <a:t>Move 1 from A to C</a:t>
            </a:r>
            <a:endParaRPr/>
          </a:p>
          <a:p>
            <a:pPr marL="469832" indent="-457767">
              <a:spcBef>
                <a:spcPts val="610"/>
              </a:spcBef>
              <a:buClr>
                <a:schemeClr val="dk1"/>
              </a:buClr>
              <a:buSzPts val="3000"/>
              <a:buFont typeface="Arial"/>
              <a:buAutoNum type="arabicPeriod"/>
            </a:pPr>
            <a:r>
              <a:rPr lang="en-US" sz="3000" dirty="0">
                <a:solidFill>
                  <a:schemeClr val="dk1"/>
                </a:solidFill>
              </a:rPr>
              <a:t>Move 2 from A to B</a:t>
            </a:r>
            <a:endParaRPr/>
          </a:p>
          <a:p>
            <a:pPr marL="469832" indent="-457767">
              <a:spcBef>
                <a:spcPts val="5"/>
              </a:spcBef>
              <a:buClr>
                <a:schemeClr val="dk1"/>
              </a:buClr>
              <a:buSzPts val="3000"/>
              <a:buFont typeface="Arial"/>
              <a:buAutoNum type="arabicPeriod"/>
            </a:pPr>
            <a:r>
              <a:rPr lang="en-US" sz="3000" dirty="0">
                <a:solidFill>
                  <a:schemeClr val="dk1"/>
                </a:solidFill>
              </a:rPr>
              <a:t>Move 1 from C to B</a:t>
            </a:r>
            <a:endParaRPr/>
          </a:p>
          <a:p>
            <a:pPr marL="469832" indent="-457767">
              <a:buClr>
                <a:schemeClr val="dk1"/>
              </a:buClr>
              <a:buSzPts val="3000"/>
              <a:buFont typeface="Arial"/>
              <a:buAutoNum type="arabicPeriod"/>
            </a:pPr>
            <a:r>
              <a:rPr lang="en-US" sz="3000" dirty="0">
                <a:solidFill>
                  <a:schemeClr val="dk1"/>
                </a:solidFill>
              </a:rPr>
              <a:t>Move 3 from A to C</a:t>
            </a:r>
            <a:endParaRPr/>
          </a:p>
          <a:p>
            <a:pPr marL="469832" indent="-457767">
              <a:buClr>
                <a:schemeClr val="dk1"/>
              </a:buClr>
              <a:buSzPts val="3000"/>
              <a:buFont typeface="Arial"/>
              <a:buAutoNum type="arabicPeriod"/>
            </a:pPr>
            <a:r>
              <a:rPr lang="en-US" sz="3000" dirty="0">
                <a:solidFill>
                  <a:schemeClr val="dk1"/>
                </a:solidFill>
              </a:rPr>
              <a:t>Move 1 from B to A</a:t>
            </a:r>
            <a:endParaRPr/>
          </a:p>
          <a:p>
            <a:pPr marL="469832" indent="-457767">
              <a:buClr>
                <a:schemeClr val="dk1"/>
              </a:buClr>
              <a:buSzPts val="3000"/>
              <a:buFont typeface="Arial"/>
              <a:buAutoNum type="arabicPeriod"/>
            </a:pPr>
            <a:r>
              <a:rPr lang="en-US" sz="3000" dirty="0">
                <a:solidFill>
                  <a:schemeClr val="dk1"/>
                </a:solidFill>
              </a:rPr>
              <a:t>Move 2 from B to C</a:t>
            </a:r>
            <a:endParaRPr/>
          </a:p>
          <a:p>
            <a:pPr marL="469832" indent="-457767">
              <a:buClr>
                <a:schemeClr val="dk1"/>
              </a:buClr>
              <a:buSzPts val="3000"/>
              <a:buFont typeface="Arial"/>
              <a:buAutoNum type="arabicPeriod"/>
            </a:pPr>
            <a:r>
              <a:rPr lang="en-US" sz="3000" dirty="0">
                <a:solidFill>
                  <a:schemeClr val="dk1"/>
                </a:solidFill>
              </a:rPr>
              <a:t>Move 1 from A to C</a:t>
            </a:r>
            <a:endParaRPr/>
          </a:p>
        </p:txBody>
      </p:sp>
      <p:grpSp>
        <p:nvGrpSpPr>
          <p:cNvPr id="356" name="Google Shape;356;p33"/>
          <p:cNvGrpSpPr/>
          <p:nvPr/>
        </p:nvGrpSpPr>
        <p:grpSpPr>
          <a:xfrm>
            <a:off x="0" y="0"/>
            <a:ext cx="16217900" cy="9118600"/>
            <a:chOff x="0" y="0"/>
            <a:chExt cx="16217900" cy="9118600"/>
          </a:xfrm>
        </p:grpSpPr>
        <p:sp>
          <p:nvSpPr>
            <p:cNvPr id="357" name="Google Shape;357;p33"/>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58" name="Google Shape;358;p3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2"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1860550" y="320051"/>
            <a:ext cx="11506199" cy="677109"/>
          </a:xfrm>
          <a:prstGeom prst="rect">
            <a:avLst/>
          </a:prstGeom>
          <a:noFill/>
          <a:ln>
            <a:noFill/>
          </a:ln>
        </p:spPr>
        <p:txBody>
          <a:bodyPr spcFirstLastPara="1" wrap="square" lIns="0" tIns="0" rIns="0" bIns="0" anchor="t" anchorCtr="0">
            <a:noAutofit/>
          </a:bodyPr>
          <a:lstStyle/>
          <a:p>
            <a:r>
              <a:rPr lang="en-US" sz="4400" dirty="0">
                <a:solidFill>
                  <a:srgbClr val="4A543C"/>
                </a:solidFill>
              </a:rPr>
              <a:t>Use of Recursion for algorithm</a:t>
            </a:r>
            <a:endParaRPr/>
          </a:p>
        </p:txBody>
      </p:sp>
      <p:sp>
        <p:nvSpPr>
          <p:cNvPr id="364" name="Google Shape;364;p34"/>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p>
            <a:pPr marL="342849" indent="-190473">
              <a:spcBef>
                <a:spcPts val="0"/>
              </a:spcBef>
              <a:buNone/>
            </a:pPr>
            <a:endParaRPr/>
          </a:p>
        </p:txBody>
      </p:sp>
      <p:sp>
        <p:nvSpPr>
          <p:cNvPr id="367" name="Google Shape;367;p34"/>
          <p:cNvSpPr txBox="1"/>
          <p:nvPr/>
        </p:nvSpPr>
        <p:spPr>
          <a:xfrm>
            <a:off x="5418619" y="320053"/>
            <a:ext cx="6287136" cy="574675"/>
          </a:xfrm>
          <a:prstGeom prst="rect">
            <a:avLst/>
          </a:prstGeom>
          <a:noFill/>
          <a:ln>
            <a:noFill/>
          </a:ln>
        </p:spPr>
        <p:txBody>
          <a:bodyPr spcFirstLastPara="1" wrap="square" lIns="0" tIns="12698" rIns="0" bIns="0" anchor="t" anchorCtr="0">
            <a:noAutofit/>
          </a:bodyPr>
          <a:lstStyle/>
          <a:p>
            <a:pPr marL="12698" algn="ctr"/>
            <a:r>
              <a:rPr lang="en-US" sz="3600" u="sng" dirty="0">
                <a:solidFill>
                  <a:srgbClr val="4A543C"/>
                </a:solidFill>
              </a:rPr>
              <a:t>:</a:t>
            </a:r>
            <a:endParaRPr sz="3600">
              <a:solidFill>
                <a:srgbClr val="77B6D9"/>
              </a:solidFill>
            </a:endParaRPr>
          </a:p>
        </p:txBody>
      </p:sp>
      <p:grpSp>
        <p:nvGrpSpPr>
          <p:cNvPr id="368" name="Google Shape;368;p34"/>
          <p:cNvGrpSpPr/>
          <p:nvPr/>
        </p:nvGrpSpPr>
        <p:grpSpPr>
          <a:xfrm>
            <a:off x="565151" y="1593496"/>
            <a:ext cx="14632873" cy="5860188"/>
            <a:chOff x="257556" y="1594103"/>
            <a:chExt cx="11664696" cy="3674364"/>
          </a:xfrm>
        </p:grpSpPr>
        <p:sp>
          <p:nvSpPr>
            <p:cNvPr id="369" name="Google Shape;369;p34"/>
            <p:cNvSpPr/>
            <p:nvPr/>
          </p:nvSpPr>
          <p:spPr>
            <a:xfrm>
              <a:off x="257556" y="1594103"/>
              <a:ext cx="6374892" cy="367436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70" name="Google Shape;370;p34"/>
            <p:cNvSpPr/>
            <p:nvPr/>
          </p:nvSpPr>
          <p:spPr>
            <a:xfrm>
              <a:off x="7013448" y="2161031"/>
              <a:ext cx="4908804" cy="283768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71" name="Google Shape;371;p34"/>
            <p:cNvSpPr/>
            <p:nvPr/>
          </p:nvSpPr>
          <p:spPr>
            <a:xfrm>
              <a:off x="5849111" y="4296155"/>
              <a:ext cx="1280160" cy="486409"/>
            </a:xfrm>
            <a:custGeom>
              <a:avLst/>
              <a:gdLst/>
              <a:ahLst/>
              <a:cxnLst/>
              <a:rect l="l" t="t" r="r" b="b"/>
              <a:pathLst>
                <a:path w="1280159" h="486410" extrusionOk="0">
                  <a:moveTo>
                    <a:pt x="1037082" y="0"/>
                  </a:moveTo>
                  <a:lnTo>
                    <a:pt x="1037082" y="121539"/>
                  </a:lnTo>
                  <a:lnTo>
                    <a:pt x="0" y="121539"/>
                  </a:lnTo>
                  <a:lnTo>
                    <a:pt x="0" y="364617"/>
                  </a:lnTo>
                  <a:lnTo>
                    <a:pt x="1037082" y="364617"/>
                  </a:lnTo>
                  <a:lnTo>
                    <a:pt x="1037082" y="486156"/>
                  </a:lnTo>
                  <a:lnTo>
                    <a:pt x="1280160" y="243078"/>
                  </a:lnTo>
                  <a:lnTo>
                    <a:pt x="1037082" y="0"/>
                  </a:lnTo>
                  <a:close/>
                </a:path>
              </a:pathLst>
            </a:custGeom>
            <a:solidFill>
              <a:srgbClr val="006FC0"/>
            </a:solidFill>
            <a:ln>
              <a:noFill/>
            </a:ln>
          </p:spPr>
          <p:txBody>
            <a:bodyPr spcFirstLastPara="1" wrap="square" lIns="0" tIns="0" rIns="0" bIns="0" anchor="t" anchorCtr="0">
              <a:noAutofit/>
            </a:bodyPr>
            <a:lstStyle/>
            <a:p>
              <a:endParaRPr sz="1900">
                <a:solidFill>
                  <a:schemeClr val="dk1"/>
                </a:solidFill>
              </a:endParaRPr>
            </a:p>
          </p:txBody>
        </p:sp>
        <p:sp>
          <p:nvSpPr>
            <p:cNvPr id="372" name="Google Shape;372;p34"/>
            <p:cNvSpPr/>
            <p:nvPr/>
          </p:nvSpPr>
          <p:spPr>
            <a:xfrm>
              <a:off x="5849111" y="4296155"/>
              <a:ext cx="1280160" cy="486409"/>
            </a:xfrm>
            <a:custGeom>
              <a:avLst/>
              <a:gdLst/>
              <a:ahLst/>
              <a:cxnLst/>
              <a:rect l="l" t="t" r="r" b="b"/>
              <a:pathLst>
                <a:path w="1280159" h="486410" extrusionOk="0">
                  <a:moveTo>
                    <a:pt x="0" y="121539"/>
                  </a:moveTo>
                  <a:lnTo>
                    <a:pt x="1037082" y="121539"/>
                  </a:lnTo>
                  <a:lnTo>
                    <a:pt x="1037082" y="0"/>
                  </a:lnTo>
                  <a:lnTo>
                    <a:pt x="1280160" y="243078"/>
                  </a:lnTo>
                  <a:lnTo>
                    <a:pt x="1037082" y="486156"/>
                  </a:lnTo>
                  <a:lnTo>
                    <a:pt x="1037082" y="364617"/>
                  </a:lnTo>
                  <a:lnTo>
                    <a:pt x="0" y="364617"/>
                  </a:lnTo>
                  <a:lnTo>
                    <a:pt x="0" y="121539"/>
                  </a:lnTo>
                  <a:close/>
                </a:path>
              </a:pathLst>
            </a:custGeom>
            <a:noFill/>
            <a:ln w="15225" cap="flat" cmpd="sng">
              <a:solidFill>
                <a:srgbClr val="AA6109"/>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grpSp>
        <p:nvGrpSpPr>
          <p:cNvPr id="373" name="Google Shape;373;p34"/>
          <p:cNvGrpSpPr/>
          <p:nvPr/>
        </p:nvGrpSpPr>
        <p:grpSpPr>
          <a:xfrm>
            <a:off x="0" y="0"/>
            <a:ext cx="16217900" cy="9118600"/>
            <a:chOff x="0" y="0"/>
            <a:chExt cx="16217900" cy="9118600"/>
          </a:xfrm>
        </p:grpSpPr>
        <p:sp>
          <p:nvSpPr>
            <p:cNvPr id="374" name="Google Shape;374;p34"/>
            <p:cNvSpPr/>
            <p:nvPr/>
          </p:nvSpPr>
          <p:spPr>
            <a:xfrm>
              <a:off x="0" y="0"/>
              <a:ext cx="1003300" cy="9118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75" name="Google Shape;375;p3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5"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76" name="Google Shape;76;p9"/>
          <p:cNvGrpSpPr/>
          <p:nvPr/>
        </p:nvGrpSpPr>
        <p:grpSpPr>
          <a:xfrm>
            <a:off x="0" y="0"/>
            <a:ext cx="16217900" cy="91186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79" name="Google Shape;79;p9"/>
          <p:cNvSpPr txBox="1"/>
          <p:nvPr/>
        </p:nvSpPr>
        <p:spPr>
          <a:xfrm>
            <a:off x="1250951" y="1054100"/>
            <a:ext cx="14249401" cy="830997"/>
          </a:xfrm>
          <a:prstGeom prst="rect">
            <a:avLst/>
          </a:prstGeom>
          <a:noFill/>
          <a:ln>
            <a:noFill/>
          </a:ln>
        </p:spPr>
        <p:txBody>
          <a:bodyPr spcFirstLastPara="1" wrap="square" lIns="91412" tIns="45694" rIns="91412" bIns="45694" anchor="t" anchorCtr="0">
            <a:noAutofit/>
          </a:bodyPr>
          <a:lstStyle/>
          <a:p>
            <a:r>
              <a:rPr lang="en-US" sz="4700" dirty="0">
                <a:solidFill>
                  <a:schemeClr val="dk1"/>
                </a:solidFill>
              </a:rPr>
              <a:t>VISSION AND MISSION OF DEPARTMENT</a:t>
            </a:r>
            <a:endParaRPr/>
          </a:p>
        </p:txBody>
      </p:sp>
      <p:sp>
        <p:nvSpPr>
          <p:cNvPr id="81" name="Google Shape;81;p9"/>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p>
            <a:fld id="{00000000-1234-1234-1234-123412341234}" type="slidenum">
              <a:rPr lang="en-US"/>
              <a:pPr/>
              <a:t>3</a:t>
            </a:fld>
            <a:endParaRPr/>
          </a:p>
        </p:txBody>
      </p:sp>
      <p:sp>
        <p:nvSpPr>
          <p:cNvPr id="82" name="Google Shape;82;p9"/>
          <p:cNvSpPr txBox="1"/>
          <p:nvPr/>
        </p:nvSpPr>
        <p:spPr>
          <a:xfrm>
            <a:off x="1479551" y="2197102"/>
            <a:ext cx="12954000" cy="5555367"/>
          </a:xfrm>
          <a:prstGeom prst="rect">
            <a:avLst/>
          </a:prstGeom>
          <a:noFill/>
          <a:ln>
            <a:noFill/>
          </a:ln>
        </p:spPr>
        <p:txBody>
          <a:bodyPr spcFirstLastPara="1" wrap="square" lIns="91412" tIns="45694" rIns="91412" bIns="45694" anchor="t" anchorCtr="0">
            <a:noAutofit/>
          </a:bodyPr>
          <a:lstStyle/>
          <a:p>
            <a:r>
              <a:rPr lang="en-US" sz="2800" b="1" u="heavy" dirty="0" smtClean="0"/>
              <a:t>Vision of the Department</a:t>
            </a:r>
            <a:endParaRPr lang="en-US" sz="2800" b="1" u="sng" dirty="0" smtClean="0"/>
          </a:p>
          <a:p>
            <a:r>
              <a:rPr lang="en-US" sz="2800" b="1" dirty="0" smtClean="0"/>
              <a:t> </a:t>
            </a:r>
            <a:r>
              <a:rPr lang="en-US" sz="2800" dirty="0" smtClean="0"/>
              <a:t>To prepare students in the field of Artificial Intelligence and Data Science for competing with the global perspective through outcome based education, research and innovation.</a:t>
            </a:r>
          </a:p>
          <a:p>
            <a:r>
              <a:rPr lang="en-US" sz="2800" dirty="0" smtClean="0"/>
              <a:t> </a:t>
            </a:r>
          </a:p>
          <a:p>
            <a:r>
              <a:rPr lang="en-US" sz="2800" dirty="0" smtClean="0"/>
              <a:t> </a:t>
            </a:r>
            <a:r>
              <a:rPr lang="en-US" sz="2800" b="1" u="heavy" dirty="0" smtClean="0"/>
              <a:t>Mission of the Department</a:t>
            </a:r>
            <a:endParaRPr lang="en-US" sz="2800" b="1" u="sng" dirty="0" smtClean="0"/>
          </a:p>
          <a:p>
            <a:pPr lvl="0"/>
            <a:r>
              <a:rPr lang="en-US" sz="2800" dirty="0" smtClean="0"/>
              <a:t>M1:To impart outcome based education in the area of AI&amp;DS.</a:t>
            </a:r>
          </a:p>
          <a:p>
            <a:pPr lvl="0"/>
            <a:r>
              <a:rPr lang="en-US" sz="2800" dirty="0" smtClean="0"/>
              <a:t>M2:To provide platform to the experts from institutions and industry of repute to transfer the knowledge to students for providing competitive and sustainable solutions.</a:t>
            </a:r>
          </a:p>
          <a:p>
            <a:pPr lvl="0"/>
            <a:r>
              <a:rPr lang="en-US" sz="2800" dirty="0" smtClean="0"/>
              <a:t>M3:To provide platform for innovation and research.</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5"/>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p>
            <a:endParaRPr/>
          </a:p>
        </p:txBody>
      </p:sp>
      <p:sp>
        <p:nvSpPr>
          <p:cNvPr id="381" name="Google Shape;381;p35"/>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p>
            <a:pPr marL="342849" indent="-190473">
              <a:spcBef>
                <a:spcPts val="0"/>
              </a:spcBef>
              <a:buNone/>
            </a:pPr>
            <a:endParaRPr/>
          </a:p>
        </p:txBody>
      </p:sp>
      <p:sp>
        <p:nvSpPr>
          <p:cNvPr id="384" name="Google Shape;384;p35"/>
          <p:cNvSpPr/>
          <p:nvPr/>
        </p:nvSpPr>
        <p:spPr>
          <a:xfrm>
            <a:off x="7339251" y="1513840"/>
            <a:ext cx="7716301" cy="49469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85" name="Google Shape;385;p35"/>
          <p:cNvSpPr txBox="1"/>
          <p:nvPr/>
        </p:nvSpPr>
        <p:spPr>
          <a:xfrm>
            <a:off x="3175087" y="342900"/>
            <a:ext cx="3192896" cy="674544"/>
          </a:xfrm>
          <a:prstGeom prst="rect">
            <a:avLst/>
          </a:prstGeom>
          <a:noFill/>
          <a:ln>
            <a:noFill/>
          </a:ln>
        </p:spPr>
        <p:txBody>
          <a:bodyPr spcFirstLastPara="1" wrap="square" lIns="0" tIns="12698" rIns="0" bIns="0" anchor="t" anchorCtr="0">
            <a:noAutofit/>
          </a:bodyPr>
          <a:lstStyle/>
          <a:p>
            <a:pPr marL="12698" algn="ctr"/>
            <a:r>
              <a:rPr lang="en-US" sz="4300" dirty="0">
                <a:solidFill>
                  <a:srgbClr val="77B6D9"/>
                </a:solidFill>
              </a:rPr>
              <a:t>Explanation</a:t>
            </a:r>
            <a:endParaRPr sz="4300">
              <a:solidFill>
                <a:srgbClr val="77B6D9"/>
              </a:solidFill>
            </a:endParaRPr>
          </a:p>
        </p:txBody>
      </p:sp>
      <p:sp>
        <p:nvSpPr>
          <p:cNvPr id="386" name="Google Shape;386;p35"/>
          <p:cNvSpPr txBox="1"/>
          <p:nvPr/>
        </p:nvSpPr>
        <p:spPr>
          <a:xfrm>
            <a:off x="892677" y="1511302"/>
            <a:ext cx="6211035" cy="6413935"/>
          </a:xfrm>
          <a:prstGeom prst="rect">
            <a:avLst/>
          </a:prstGeom>
          <a:noFill/>
          <a:ln>
            <a:noFill/>
          </a:ln>
        </p:spPr>
        <p:txBody>
          <a:bodyPr spcFirstLastPara="1" wrap="square" lIns="0" tIns="12049" rIns="0" bIns="0" anchor="t" anchorCtr="0">
            <a:noAutofit/>
          </a:bodyPr>
          <a:lstStyle/>
          <a:p>
            <a:pPr marL="355547" marR="10158" indent="-342849">
              <a:buClr>
                <a:schemeClr val="dk1"/>
              </a:buClr>
              <a:buSzPts val="3200"/>
              <a:buFont typeface="Arial"/>
              <a:buChar char="•"/>
            </a:pPr>
            <a:r>
              <a:rPr lang="en-US" sz="3200" dirty="0">
                <a:solidFill>
                  <a:schemeClr val="dk1"/>
                </a:solidFill>
                <a:latin typeface="Calibri"/>
                <a:ea typeface="Calibri"/>
                <a:cs typeface="Calibri"/>
                <a:sym typeface="Calibri"/>
              </a:rPr>
              <a:t>The recursion used before  "</a:t>
            </a:r>
            <a:r>
              <a:rPr lang="en-US" sz="3200" dirty="0" err="1">
                <a:solidFill>
                  <a:schemeClr val="dk1"/>
                </a:solidFill>
                <a:latin typeface="Calibri"/>
                <a:ea typeface="Calibri"/>
                <a:cs typeface="Calibri"/>
                <a:sym typeface="Calibri"/>
              </a:rPr>
              <a:t>movedisk</a:t>
            </a:r>
            <a:r>
              <a:rPr lang="en-US" sz="3200" dirty="0">
                <a:solidFill>
                  <a:schemeClr val="dk1"/>
                </a:solidFill>
                <a:latin typeface="Calibri"/>
                <a:ea typeface="Calibri"/>
                <a:cs typeface="Calibri"/>
                <a:sym typeface="Calibri"/>
              </a:rPr>
              <a:t>" is to move all  but the bottom disk on the  initial tower to an  intermediate pole.</a:t>
            </a:r>
            <a:endParaRPr sz="3200">
              <a:solidFill>
                <a:schemeClr val="dk1"/>
              </a:solidFill>
              <a:latin typeface="Calibri"/>
              <a:ea typeface="Calibri"/>
              <a:cs typeface="Calibri"/>
              <a:sym typeface="Calibri"/>
            </a:endParaRPr>
          </a:p>
          <a:p>
            <a:pPr marL="355547" marR="162537" indent="-342849">
              <a:buClr>
                <a:schemeClr val="dk1"/>
              </a:buClr>
              <a:buSzPts val="3200"/>
              <a:buFont typeface="Arial"/>
              <a:buChar char="•"/>
            </a:pPr>
            <a:r>
              <a:rPr lang="en-US" sz="3200" dirty="0">
                <a:solidFill>
                  <a:schemeClr val="dk1"/>
                </a:solidFill>
                <a:latin typeface="Calibri"/>
                <a:ea typeface="Calibri"/>
                <a:cs typeface="Calibri"/>
                <a:sym typeface="Calibri"/>
              </a:rPr>
              <a:t>The next line simply  moves the bottom disk to  its final resting place.</a:t>
            </a:r>
            <a:endParaRPr sz="3200">
              <a:solidFill>
                <a:schemeClr val="dk1"/>
              </a:solidFill>
              <a:latin typeface="Calibri"/>
              <a:ea typeface="Calibri"/>
              <a:cs typeface="Calibri"/>
              <a:sym typeface="Calibri"/>
            </a:endParaRPr>
          </a:p>
          <a:p>
            <a:pPr marL="355547" marR="88252" indent="-342849">
              <a:spcBef>
                <a:spcPts val="5"/>
              </a:spcBef>
              <a:buClr>
                <a:schemeClr val="dk1"/>
              </a:buClr>
              <a:buSzPts val="3200"/>
              <a:buFont typeface="Arial"/>
              <a:buChar char="•"/>
            </a:pPr>
            <a:r>
              <a:rPr lang="en-US" sz="3200" dirty="0">
                <a:solidFill>
                  <a:schemeClr val="dk1"/>
                </a:solidFill>
                <a:latin typeface="Calibri"/>
                <a:ea typeface="Calibri"/>
                <a:cs typeface="Calibri"/>
                <a:sym typeface="Calibri"/>
              </a:rPr>
              <a:t>Then on line we move the  tower from the  intermediate pole to the  top of the largest disk.</a:t>
            </a:r>
            <a:endParaRPr sz="3200">
              <a:solidFill>
                <a:schemeClr val="dk1"/>
              </a:solidFill>
              <a:latin typeface="Calibri"/>
              <a:ea typeface="Calibri"/>
              <a:cs typeface="Calibri"/>
              <a:sym typeface="Calibri"/>
            </a:endParaRPr>
          </a:p>
          <a:p>
            <a:pPr marL="355547" marR="5079" indent="-342849">
              <a:buClr>
                <a:schemeClr val="dk1"/>
              </a:buClr>
              <a:buSzPts val="3200"/>
              <a:buFont typeface="Arial"/>
              <a:buChar char="•"/>
            </a:pPr>
            <a:r>
              <a:rPr lang="en-US" sz="3200" dirty="0">
                <a:solidFill>
                  <a:schemeClr val="dk1"/>
                </a:solidFill>
                <a:latin typeface="Calibri"/>
                <a:ea typeface="Calibri"/>
                <a:cs typeface="Calibri"/>
                <a:sym typeface="Calibri"/>
              </a:rPr>
              <a:t>The base case is detected  when the tower height is 0  and the base of the tower  is moved</a:t>
            </a:r>
            <a:endParaRPr sz="3200">
              <a:solidFill>
                <a:schemeClr val="dk1"/>
              </a:solidFill>
              <a:latin typeface="Calibri"/>
              <a:ea typeface="Calibri"/>
              <a:cs typeface="Calibri"/>
              <a:sym typeface="Calibri"/>
            </a:endParaRPr>
          </a:p>
        </p:txBody>
      </p:sp>
      <p:sp>
        <p:nvSpPr>
          <p:cNvPr id="387" name="Google Shape;387;p35"/>
          <p:cNvSpPr txBox="1"/>
          <p:nvPr/>
        </p:nvSpPr>
        <p:spPr>
          <a:xfrm>
            <a:off x="7485351" y="7348219"/>
            <a:ext cx="7060673" cy="360681"/>
          </a:xfrm>
          <a:prstGeom prst="rect">
            <a:avLst/>
          </a:prstGeom>
          <a:noFill/>
          <a:ln>
            <a:noFill/>
          </a:ln>
        </p:spPr>
        <p:txBody>
          <a:bodyPr spcFirstLastPara="1" wrap="square" lIns="0" tIns="12049" rIns="0" bIns="0" anchor="t" anchorCtr="0">
            <a:noAutofit/>
          </a:bodyPr>
          <a:lstStyle/>
          <a:p>
            <a:pPr marL="12698"/>
            <a:r>
              <a:rPr lang="en-US" sz="2200" u="sng" dirty="0">
                <a:solidFill>
                  <a:schemeClr val="dk1"/>
                </a:solidFill>
              </a:rPr>
              <a:t>Use of recursion is again use of stack</a:t>
            </a:r>
            <a:endParaRPr sz="2200">
              <a:solidFill>
                <a:schemeClr val="dk1"/>
              </a:solidFill>
            </a:endParaRPr>
          </a:p>
        </p:txBody>
      </p:sp>
      <p:grpSp>
        <p:nvGrpSpPr>
          <p:cNvPr id="388" name="Google Shape;388;p35"/>
          <p:cNvGrpSpPr/>
          <p:nvPr/>
        </p:nvGrpSpPr>
        <p:grpSpPr>
          <a:xfrm>
            <a:off x="0" y="0"/>
            <a:ext cx="16217900" cy="9118600"/>
            <a:chOff x="0" y="0"/>
            <a:chExt cx="16217900" cy="9118600"/>
          </a:xfrm>
        </p:grpSpPr>
        <p:sp>
          <p:nvSpPr>
            <p:cNvPr id="389" name="Google Shape;389;p35"/>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90" name="Google Shape;390;p3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3"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7" name="Google Shape;397;p36"/>
          <p:cNvSpPr txBox="1"/>
          <p:nvPr/>
        </p:nvSpPr>
        <p:spPr>
          <a:xfrm>
            <a:off x="1174751" y="838834"/>
            <a:ext cx="10992611" cy="751488"/>
          </a:xfrm>
          <a:prstGeom prst="rect">
            <a:avLst/>
          </a:prstGeom>
          <a:noFill/>
          <a:ln>
            <a:noFill/>
          </a:ln>
        </p:spPr>
        <p:txBody>
          <a:bodyPr spcFirstLastPara="1" wrap="square" lIns="0" tIns="12698" rIns="0" bIns="0" anchor="t" anchorCtr="0">
            <a:noAutofit/>
          </a:bodyPr>
          <a:lstStyle/>
          <a:p>
            <a:pPr marL="12698" algn="ctr"/>
            <a:r>
              <a:rPr lang="en-US" sz="4700" dirty="0">
                <a:solidFill>
                  <a:srgbClr val="252525"/>
                </a:solidFill>
                <a:latin typeface="Calibri"/>
                <a:ea typeface="Calibri"/>
                <a:cs typeface="Calibri"/>
                <a:sym typeface="Calibri"/>
              </a:rPr>
              <a:t>Appl</a:t>
            </a:r>
            <a:r>
              <a:rPr lang="en-US" sz="3600" dirty="0">
                <a:solidFill>
                  <a:srgbClr val="252525"/>
                </a:solidFill>
              </a:rPr>
              <a:t>ication</a:t>
            </a:r>
            <a:endParaRPr sz="3600">
              <a:solidFill>
                <a:srgbClr val="77B6D9"/>
              </a:solidFill>
            </a:endParaRPr>
          </a:p>
        </p:txBody>
      </p:sp>
      <p:sp>
        <p:nvSpPr>
          <p:cNvPr id="398" name="Google Shape;398;p36"/>
          <p:cNvSpPr txBox="1"/>
          <p:nvPr/>
        </p:nvSpPr>
        <p:spPr>
          <a:xfrm>
            <a:off x="1708151" y="2044701"/>
            <a:ext cx="10992611" cy="3590727"/>
          </a:xfrm>
          <a:prstGeom prst="rect">
            <a:avLst/>
          </a:prstGeom>
          <a:noFill/>
          <a:ln>
            <a:noFill/>
          </a:ln>
        </p:spPr>
        <p:txBody>
          <a:bodyPr spcFirstLastPara="1" wrap="square" lIns="0" tIns="12698" rIns="0" bIns="0" anchor="t" anchorCtr="0">
            <a:noAutofit/>
          </a:bodyPr>
          <a:lstStyle/>
          <a:p>
            <a:pPr marL="299041" marR="333961" indent="-286976">
              <a:buClr>
                <a:srgbClr val="E78612"/>
              </a:buClr>
              <a:buSzPts val="3200"/>
              <a:buFont typeface="Noto Sans Symbols"/>
              <a:buChar char="▪"/>
            </a:pPr>
            <a:r>
              <a:rPr lang="en-US" sz="3200" b="1" dirty="0">
                <a:solidFill>
                  <a:srgbClr val="404040"/>
                </a:solidFill>
                <a:latin typeface="Calibri"/>
                <a:ea typeface="Calibri"/>
                <a:cs typeface="Calibri"/>
                <a:sym typeface="Calibri"/>
              </a:rPr>
              <a:t>Used as Backup rotation Scheme (Backups of Computers  having multiple tapes/media)</a:t>
            </a:r>
            <a:endParaRPr sz="3200">
              <a:solidFill>
                <a:schemeClr val="dk1"/>
              </a:solidFill>
              <a:latin typeface="Calibri"/>
              <a:ea typeface="Calibri"/>
              <a:cs typeface="Calibri"/>
              <a:sym typeface="Calibri"/>
            </a:endParaRPr>
          </a:p>
          <a:p>
            <a:pPr marL="698398" marR="354913" lvl="1" indent="-228567">
              <a:lnSpc>
                <a:spcPct val="90000"/>
              </a:lnSpc>
              <a:spcBef>
                <a:spcPts val="70"/>
              </a:spcBef>
              <a:buClr>
                <a:srgbClr val="E78612"/>
              </a:buClr>
              <a:buSzPts val="3067"/>
              <a:buFont typeface="Noto Sans Symbols"/>
              <a:buChar char="✔"/>
            </a:pPr>
            <a:r>
              <a:rPr lang="en-US" sz="3200" dirty="0">
                <a:solidFill>
                  <a:srgbClr val="404040"/>
                </a:solidFill>
                <a:latin typeface="Calibri"/>
                <a:ea typeface="Calibri"/>
                <a:cs typeface="Calibri"/>
                <a:sym typeface="Calibri"/>
              </a:rPr>
              <a:t>A backup rotation scheme is a system for managing your  backup storage media (tapes/DVDs/HDDs).</a:t>
            </a:r>
            <a:endParaRPr sz="3200">
              <a:solidFill>
                <a:schemeClr val="dk1"/>
              </a:solidFill>
              <a:latin typeface="Calibri"/>
              <a:ea typeface="Calibri"/>
              <a:cs typeface="Calibri"/>
              <a:sym typeface="Calibri"/>
            </a:endParaRPr>
          </a:p>
          <a:p>
            <a:pPr marL="299041" indent="-286976">
              <a:lnSpc>
                <a:spcPct val="87812"/>
              </a:lnSpc>
              <a:buClr>
                <a:srgbClr val="E78612"/>
              </a:buClr>
              <a:buSzPts val="3200"/>
              <a:buFont typeface="Noto Sans Symbols"/>
              <a:buChar char="▪"/>
            </a:pPr>
            <a:r>
              <a:rPr lang="en-US" sz="3200" b="1" dirty="0">
                <a:solidFill>
                  <a:srgbClr val="404040"/>
                </a:solidFill>
                <a:latin typeface="Calibri"/>
                <a:ea typeface="Calibri"/>
                <a:cs typeface="Calibri"/>
                <a:sym typeface="Calibri"/>
              </a:rPr>
              <a:t>Used by neuropsychologists trying to evaluate frontal lobe</a:t>
            </a:r>
            <a:endParaRPr sz="3200">
              <a:solidFill>
                <a:schemeClr val="dk1"/>
              </a:solidFill>
              <a:latin typeface="Calibri"/>
              <a:ea typeface="Calibri"/>
              <a:cs typeface="Calibri"/>
              <a:sym typeface="Calibri"/>
            </a:endParaRPr>
          </a:p>
          <a:p>
            <a:pPr marL="299041">
              <a:spcBef>
                <a:spcPts val="5"/>
              </a:spcBef>
            </a:pPr>
            <a:r>
              <a:rPr lang="en-US" sz="3200" b="1" dirty="0">
                <a:solidFill>
                  <a:srgbClr val="404040"/>
                </a:solidFill>
                <a:latin typeface="Calibri"/>
                <a:ea typeface="Calibri"/>
                <a:cs typeface="Calibri"/>
                <a:sym typeface="Calibri"/>
              </a:rPr>
              <a:t>deficits.</a:t>
            </a:r>
            <a:endParaRPr sz="3200">
              <a:solidFill>
                <a:schemeClr val="dk1"/>
              </a:solidFill>
              <a:latin typeface="Calibri"/>
              <a:ea typeface="Calibri"/>
              <a:cs typeface="Calibri"/>
              <a:sym typeface="Calibri"/>
            </a:endParaRPr>
          </a:p>
          <a:p>
            <a:pPr marL="299041" marR="79363" indent="-286976">
              <a:buClr>
                <a:srgbClr val="E78612"/>
              </a:buClr>
              <a:buSzPts val="3200"/>
              <a:buFont typeface="Noto Sans Symbols"/>
              <a:buChar char="▪"/>
            </a:pPr>
            <a:r>
              <a:rPr lang="en-US" sz="3200" b="1" dirty="0">
                <a:solidFill>
                  <a:srgbClr val="404040"/>
                </a:solidFill>
                <a:latin typeface="Calibri"/>
                <a:ea typeface="Calibri"/>
                <a:cs typeface="Calibri"/>
                <a:sym typeface="Calibri"/>
              </a:rPr>
              <a:t>Used to Solve mathematical problems related to Hamilton  Cycle.</a:t>
            </a:r>
            <a:endParaRPr sz="3200">
              <a:solidFill>
                <a:schemeClr val="dk1"/>
              </a:solidFill>
              <a:latin typeface="Calibri"/>
              <a:ea typeface="Calibri"/>
              <a:cs typeface="Calibri"/>
              <a:sym typeface="Calibri"/>
            </a:endParaRPr>
          </a:p>
        </p:txBody>
      </p:sp>
      <p:grpSp>
        <p:nvGrpSpPr>
          <p:cNvPr id="399" name="Google Shape;399;p36"/>
          <p:cNvGrpSpPr/>
          <p:nvPr/>
        </p:nvGrpSpPr>
        <p:grpSpPr>
          <a:xfrm>
            <a:off x="-44450" y="0"/>
            <a:ext cx="16217900" cy="9118600"/>
            <a:chOff x="0" y="0"/>
            <a:chExt cx="16217900" cy="9118600"/>
          </a:xfrm>
        </p:grpSpPr>
        <p:sp>
          <p:nvSpPr>
            <p:cNvPr id="400" name="Google Shape;400;p3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401" name="Google Shape;401;p3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r>
              <a:rPr lang="en-US" dirty="0"/>
              <a:t>Representation of Stack</a:t>
            </a:r>
            <a:endParaRPr/>
          </a:p>
        </p:txBody>
      </p:sp>
      <p:sp>
        <p:nvSpPr>
          <p:cNvPr id="151" name="Google Shape;151;p18"/>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Stack can be represented in two ways</a:t>
            </a:r>
            <a:endParaRPr/>
          </a:p>
          <a:p>
            <a:pPr marL="814252" indent="-814252">
              <a:spcBef>
                <a:spcPts val="1013"/>
              </a:spcBef>
              <a:buClr>
                <a:schemeClr val="dk1"/>
              </a:buClr>
              <a:buSzPts val="3200"/>
              <a:buAutoNum type="arabicPeriod"/>
            </a:pPr>
            <a:r>
              <a:rPr lang="en-US" dirty="0"/>
              <a:t>Using array</a:t>
            </a:r>
            <a:endParaRPr/>
          </a:p>
          <a:p>
            <a:pPr marL="814252" indent="-814252">
              <a:spcBef>
                <a:spcPts val="1013"/>
              </a:spcBef>
              <a:buClr>
                <a:schemeClr val="dk1"/>
              </a:buClr>
              <a:buSzPts val="3200"/>
              <a:buAutoNum type="arabicPeriod"/>
            </a:pPr>
            <a:r>
              <a:rPr lang="en-US" dirty="0"/>
              <a:t>Using linked lists</a:t>
            </a:r>
            <a:endParaRPr/>
          </a:p>
          <a:p>
            <a:pPr marL="814252" indent="-814252">
              <a:spcBef>
                <a:spcPts val="1013"/>
              </a:spcBef>
              <a:buClr>
                <a:schemeClr val="dk1"/>
              </a:buClr>
              <a:buSzPts val="3200"/>
              <a:buNone/>
            </a:pPr>
            <a:r>
              <a:rPr lang="en-US" dirty="0"/>
              <a:t>      Both the representations are having their own advantages and disadvantages. So to select the representation of stack is application dependent.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dirty="0"/>
              <a:t>Stack representation using static array</a:t>
            </a:r>
            <a:endParaRPr sz="6300"/>
          </a:p>
        </p:txBody>
      </p:sp>
      <p:sp>
        <p:nvSpPr>
          <p:cNvPr id="159" name="Google Shape;159;p19"/>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Stack data structure can be implemented using a one-dimensional array.</a:t>
            </a:r>
            <a:endParaRPr/>
          </a:p>
          <a:p>
            <a:pPr marL="542834" indent="-542834">
              <a:spcBef>
                <a:spcPts val="1013"/>
              </a:spcBef>
              <a:buClr>
                <a:schemeClr val="dk1"/>
              </a:buClr>
              <a:buSzPts val="3200"/>
            </a:pPr>
            <a:r>
              <a:rPr lang="en-US" dirty="0"/>
              <a:t>Size of array is fixed. </a:t>
            </a:r>
            <a:endParaRPr/>
          </a:p>
          <a:p>
            <a:pPr marL="542834" indent="-542834">
              <a:spcBef>
                <a:spcPts val="1013"/>
              </a:spcBef>
              <a:buClr>
                <a:schemeClr val="dk1"/>
              </a:buClr>
              <a:buSzPts val="3200"/>
              <a:buNone/>
            </a:pPr>
            <a:r>
              <a:rPr lang="en-US" dirty="0"/>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167" name="Google Shape;167;p20"/>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720"/>
            </a:pPr>
            <a:r>
              <a:rPr lang="en-US" sz="4300" dirty="0"/>
              <a:t>Basic steps to create an empty stack.</a:t>
            </a:r>
            <a:endParaRPr/>
          </a:p>
          <a:p>
            <a:pPr marL="814252" indent="-814252">
              <a:lnSpc>
                <a:spcPct val="80000"/>
              </a:lnSpc>
              <a:spcBef>
                <a:spcPts val="861"/>
              </a:spcBef>
              <a:buClr>
                <a:schemeClr val="dk1"/>
              </a:buClr>
              <a:buSzPts val="2720"/>
              <a:buAutoNum type="arabicPeriod"/>
            </a:pPr>
            <a:r>
              <a:rPr lang="en-US" sz="4300" dirty="0"/>
              <a:t>Include all the </a:t>
            </a:r>
            <a:r>
              <a:rPr lang="en-US" sz="4300" b="1" dirty="0"/>
              <a:t>header files</a:t>
            </a:r>
            <a:r>
              <a:rPr lang="en-US" sz="4300" dirty="0"/>
              <a:t> which are used in the program and define a constant </a:t>
            </a:r>
            <a:r>
              <a:rPr lang="en-US" sz="4300" b="1" dirty="0"/>
              <a:t>'SIZE'</a:t>
            </a:r>
            <a:r>
              <a:rPr lang="en-US" sz="4300" dirty="0"/>
              <a:t> with specific value.</a:t>
            </a:r>
            <a:endParaRPr/>
          </a:p>
          <a:p>
            <a:pPr marL="814252" indent="-814252">
              <a:lnSpc>
                <a:spcPct val="80000"/>
              </a:lnSpc>
              <a:spcBef>
                <a:spcPts val="861"/>
              </a:spcBef>
              <a:buClr>
                <a:schemeClr val="dk1"/>
              </a:buClr>
              <a:buSzPts val="2720"/>
              <a:buAutoNum type="arabicPeriod"/>
            </a:pPr>
            <a:r>
              <a:rPr lang="en-US" sz="4300" dirty="0"/>
              <a:t>Declare all the </a:t>
            </a:r>
            <a:r>
              <a:rPr lang="en-US" sz="4300" b="1" dirty="0"/>
              <a:t>functions</a:t>
            </a:r>
            <a:r>
              <a:rPr lang="en-US" sz="4300" dirty="0"/>
              <a:t> used in stack implementation.</a:t>
            </a:r>
            <a:endParaRPr/>
          </a:p>
          <a:p>
            <a:pPr marL="814252" indent="-814252">
              <a:lnSpc>
                <a:spcPct val="80000"/>
              </a:lnSpc>
              <a:spcBef>
                <a:spcPts val="861"/>
              </a:spcBef>
              <a:buClr>
                <a:schemeClr val="dk1"/>
              </a:buClr>
              <a:buSzPts val="2720"/>
              <a:buAutoNum type="arabicPeriod"/>
            </a:pPr>
            <a:r>
              <a:rPr lang="en-US" sz="4300" dirty="0"/>
              <a:t>Create a one dimensional array with fixed size.</a:t>
            </a:r>
            <a:endParaRPr/>
          </a:p>
          <a:p>
            <a:pPr marL="814252" indent="-814252">
              <a:lnSpc>
                <a:spcPct val="80000"/>
              </a:lnSpc>
              <a:spcBef>
                <a:spcPts val="861"/>
              </a:spcBef>
              <a:buClr>
                <a:schemeClr val="dk1"/>
              </a:buClr>
              <a:buSzPts val="2720"/>
              <a:buAutoNum type="arabicPeriod"/>
            </a:pPr>
            <a:r>
              <a:rPr lang="en-US" sz="4300" dirty="0"/>
              <a:t>Define a integer variable </a:t>
            </a:r>
            <a:r>
              <a:rPr lang="en-US" sz="4300" b="1" dirty="0"/>
              <a:t>'top'</a:t>
            </a:r>
            <a:r>
              <a:rPr lang="en-US" sz="4300" dirty="0"/>
              <a:t> and initialize with </a:t>
            </a:r>
            <a:r>
              <a:rPr lang="en-US" sz="4300" b="1" dirty="0"/>
              <a:t>'-1'</a:t>
            </a:r>
            <a:r>
              <a:rPr lang="en-US" sz="4300" dirty="0"/>
              <a:t>. (</a:t>
            </a:r>
            <a:r>
              <a:rPr lang="en-US" sz="4300" b="1" dirty="0" err="1"/>
              <a:t>int</a:t>
            </a:r>
            <a:r>
              <a:rPr lang="en-US" sz="4300" b="1" dirty="0"/>
              <a:t> top = -1</a:t>
            </a:r>
            <a:r>
              <a:rPr lang="en-US" sz="4300" dirty="0"/>
              <a:t>)</a:t>
            </a:r>
            <a:endParaRPr/>
          </a:p>
          <a:p>
            <a:pPr marL="814252" indent="-814252">
              <a:lnSpc>
                <a:spcPct val="80000"/>
              </a:lnSpc>
              <a:spcBef>
                <a:spcPts val="861"/>
              </a:spcBef>
              <a:buClr>
                <a:schemeClr val="dk1"/>
              </a:buClr>
              <a:buSzPts val="2720"/>
              <a:buAutoNum type="arabicPeriod"/>
            </a:pPr>
            <a:r>
              <a:rPr lang="en-US" sz="4300" dirty="0"/>
              <a:t>In main method, display menu with list of operations and make suitable function calls to perform operation selected by the user on the stack.</a:t>
            </a:r>
            <a:endParaRPr sz="4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175" name="Google Shape;175;p21"/>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#include&lt;</a:t>
            </a:r>
            <a:r>
              <a:rPr lang="en-US" dirty="0" err="1"/>
              <a:t>stdio.h</a:t>
            </a:r>
            <a:r>
              <a:rPr lang="en-US" dirty="0"/>
              <a:t>&gt;</a:t>
            </a:r>
            <a:endParaRPr/>
          </a:p>
          <a:p>
            <a:pPr marL="542834" indent="-542834">
              <a:spcBef>
                <a:spcPts val="1013"/>
              </a:spcBef>
              <a:buClr>
                <a:schemeClr val="dk1"/>
              </a:buClr>
              <a:buSzPts val="3200"/>
            </a:pPr>
            <a:r>
              <a:rPr lang="en-US" dirty="0"/>
              <a:t>#include&lt;</a:t>
            </a:r>
            <a:r>
              <a:rPr lang="en-US" dirty="0" err="1"/>
              <a:t>conio.h</a:t>
            </a:r>
            <a:r>
              <a:rPr lang="en-US" dirty="0"/>
              <a:t>&gt;</a:t>
            </a:r>
            <a:endParaRPr/>
          </a:p>
          <a:p>
            <a:pPr marL="542834" indent="-542834">
              <a:spcBef>
                <a:spcPts val="1013"/>
              </a:spcBef>
              <a:buClr>
                <a:schemeClr val="dk1"/>
              </a:buClr>
              <a:buSzPts val="3200"/>
            </a:pPr>
            <a:r>
              <a:rPr lang="en-US" dirty="0"/>
              <a:t>#define SIZE 10</a:t>
            </a:r>
            <a:endParaRPr/>
          </a:p>
          <a:p>
            <a:pPr marL="542834" indent="-542834">
              <a:spcBef>
                <a:spcPts val="1013"/>
              </a:spcBef>
              <a:buClr>
                <a:schemeClr val="dk1"/>
              </a:buClr>
              <a:buSzPts val="3200"/>
            </a:pPr>
            <a:r>
              <a:rPr lang="en-US" dirty="0" err="1"/>
              <a:t>int</a:t>
            </a:r>
            <a:r>
              <a:rPr lang="en-US" dirty="0"/>
              <a:t> stack[SIZE], top=-1;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b="1" dirty="0"/>
              <a:t>push(value) - Inserting value into the stack</a:t>
            </a:r>
            <a:br>
              <a:rPr lang="en-US" sz="6300" b="1" dirty="0"/>
            </a:br>
            <a:endParaRPr sz="6300"/>
          </a:p>
        </p:txBody>
      </p:sp>
      <p:sp>
        <p:nvSpPr>
          <p:cNvPr id="183" name="Google Shape;183;p22"/>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b="1" dirty="0"/>
              <a:t>Step 1 - </a:t>
            </a:r>
            <a:r>
              <a:rPr lang="en-US" dirty="0"/>
              <a:t>Check whether </a:t>
            </a:r>
            <a:r>
              <a:rPr lang="en-US" b="1" dirty="0"/>
              <a:t>stack</a:t>
            </a:r>
            <a:r>
              <a:rPr lang="en-US" dirty="0"/>
              <a:t> is </a:t>
            </a:r>
            <a:r>
              <a:rPr lang="en-US" b="1" dirty="0"/>
              <a:t>FULL</a:t>
            </a:r>
            <a:r>
              <a:rPr lang="en-US" dirty="0"/>
              <a:t>. (</a:t>
            </a:r>
            <a:r>
              <a:rPr lang="en-US" b="1" dirty="0"/>
              <a:t>top == SIZE-1</a:t>
            </a:r>
            <a:r>
              <a:rPr lang="en-US" dirty="0"/>
              <a:t>)</a:t>
            </a:r>
            <a:endParaRPr/>
          </a:p>
          <a:p>
            <a:pPr marL="542834" indent="-542834">
              <a:spcBef>
                <a:spcPts val="1013"/>
              </a:spcBef>
              <a:buClr>
                <a:schemeClr val="dk1"/>
              </a:buClr>
              <a:buSzPts val="3200"/>
            </a:pPr>
            <a:r>
              <a:rPr lang="en-US" b="1" dirty="0"/>
              <a:t>Step 2 - </a:t>
            </a:r>
            <a:r>
              <a:rPr lang="en-US" dirty="0"/>
              <a:t>If it is </a:t>
            </a:r>
            <a:r>
              <a:rPr lang="en-US" b="1" dirty="0"/>
              <a:t>FULL</a:t>
            </a:r>
            <a:r>
              <a:rPr lang="en-US" dirty="0"/>
              <a:t>, then display </a:t>
            </a:r>
            <a:r>
              <a:rPr lang="en-US" b="1" dirty="0"/>
              <a:t>"Stack is FULL!!! Insertion is not possible!!!"</a:t>
            </a:r>
            <a:r>
              <a:rPr lang="en-US" dirty="0"/>
              <a:t> and terminate the function.</a:t>
            </a:r>
            <a:endParaRPr/>
          </a:p>
          <a:p>
            <a:pPr marL="542834" indent="-542834">
              <a:spcBef>
                <a:spcPts val="1013"/>
              </a:spcBef>
              <a:buClr>
                <a:schemeClr val="dk1"/>
              </a:buClr>
              <a:buSzPts val="3200"/>
            </a:pPr>
            <a:r>
              <a:rPr lang="en-US" b="1" dirty="0"/>
              <a:t>Step 3 - </a:t>
            </a:r>
            <a:r>
              <a:rPr lang="en-US" dirty="0"/>
              <a:t>If it is </a:t>
            </a:r>
            <a:r>
              <a:rPr lang="en-US" b="1" dirty="0"/>
              <a:t>NOT FULL</a:t>
            </a:r>
            <a:r>
              <a:rPr lang="en-US" dirty="0"/>
              <a:t>, then increment </a:t>
            </a:r>
            <a:r>
              <a:rPr lang="en-US" b="1" dirty="0"/>
              <a:t>top</a:t>
            </a:r>
            <a:r>
              <a:rPr lang="en-US" dirty="0"/>
              <a:t> value by one (</a:t>
            </a:r>
            <a:r>
              <a:rPr lang="en-US" b="1" dirty="0"/>
              <a:t>top++</a:t>
            </a:r>
            <a:r>
              <a:rPr lang="en-US" dirty="0"/>
              <a:t>) and set stack[top] to value (</a:t>
            </a:r>
            <a:r>
              <a:rPr lang="en-US" b="1" dirty="0"/>
              <a:t>stack[top] = value</a:t>
            </a:r>
            <a:r>
              <a:rPr lang="en-US" dirty="0"/>
              <a:t>).</a:t>
            </a:r>
            <a:endParaRPr/>
          </a:p>
          <a:p>
            <a:pPr marL="542834" indent="-221155">
              <a:spcBef>
                <a:spcPts val="1013"/>
              </a:spcBef>
              <a:buClr>
                <a:schemeClr val="dk1"/>
              </a:buClr>
              <a:buSzPts val="32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191" name="Google Shape;191;p23"/>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720"/>
              <a:buNone/>
            </a:pPr>
            <a:r>
              <a:rPr lang="en-US" sz="4300" dirty="0"/>
              <a:t>void push(</a:t>
            </a:r>
            <a:r>
              <a:rPr lang="en-US" sz="4300" dirty="0" err="1"/>
              <a:t>int</a:t>
            </a:r>
            <a:r>
              <a:rPr lang="en-US" sz="4300" dirty="0"/>
              <a:t> value)</a:t>
            </a:r>
            <a:endParaRPr/>
          </a:p>
          <a:p>
            <a:pPr marL="542834" indent="-542834">
              <a:lnSpc>
                <a:spcPct val="80000"/>
              </a:lnSpc>
              <a:spcBef>
                <a:spcPts val="861"/>
              </a:spcBef>
              <a:buClr>
                <a:schemeClr val="dk1"/>
              </a:buClr>
              <a:buSzPts val="2720"/>
              <a:buNone/>
            </a:pPr>
            <a:r>
              <a:rPr lang="en-US" sz="4300" dirty="0"/>
              <a:t>{</a:t>
            </a:r>
            <a:endParaRPr/>
          </a:p>
          <a:p>
            <a:pPr marL="1176142" lvl="1" indent="-452361">
              <a:lnSpc>
                <a:spcPct val="80000"/>
              </a:lnSpc>
              <a:spcBef>
                <a:spcPts val="754"/>
              </a:spcBef>
              <a:buSzPts val="2380"/>
              <a:buNone/>
            </a:pPr>
            <a:r>
              <a:rPr lang="en-US" sz="3800" dirty="0"/>
              <a:t>		If(top==SIZE-1)</a:t>
            </a:r>
            <a:endParaRPr/>
          </a:p>
          <a:p>
            <a:pPr marL="1176142" lvl="1" indent="-452361">
              <a:lnSpc>
                <a:spcPct val="80000"/>
              </a:lnSpc>
              <a:spcBef>
                <a:spcPts val="754"/>
              </a:spcBef>
              <a:buSzPts val="2380"/>
              <a:buNone/>
            </a:pPr>
            <a:r>
              <a:rPr lang="en-US" sz="3800" dirty="0"/>
              <a:t>			</a:t>
            </a:r>
            <a:r>
              <a:rPr lang="en-US" sz="3800" dirty="0" err="1"/>
              <a:t>printf</a:t>
            </a:r>
            <a:r>
              <a:rPr lang="en-US" sz="3800" dirty="0"/>
              <a:t>(“stack is full!!! Insertion is not possible”);</a:t>
            </a:r>
            <a:endParaRPr/>
          </a:p>
          <a:p>
            <a:pPr marL="1176142" lvl="1" indent="-452361">
              <a:lnSpc>
                <a:spcPct val="80000"/>
              </a:lnSpc>
              <a:spcBef>
                <a:spcPts val="754"/>
              </a:spcBef>
              <a:buSzPts val="2380"/>
              <a:buNone/>
            </a:pPr>
            <a:r>
              <a:rPr lang="en-US" sz="3800" dirty="0"/>
              <a:t>		else</a:t>
            </a:r>
            <a:endParaRPr/>
          </a:p>
          <a:p>
            <a:pPr marL="1176142" lvl="1" indent="-452361">
              <a:lnSpc>
                <a:spcPct val="80000"/>
              </a:lnSpc>
              <a:spcBef>
                <a:spcPts val="754"/>
              </a:spcBef>
              <a:buSzPts val="2380"/>
              <a:buNone/>
            </a:pPr>
            <a:r>
              <a:rPr lang="en-US" sz="3800" dirty="0"/>
              <a:t>		{</a:t>
            </a:r>
            <a:endParaRPr/>
          </a:p>
          <a:p>
            <a:pPr marL="1176142" lvl="1" indent="-452361">
              <a:lnSpc>
                <a:spcPct val="80000"/>
              </a:lnSpc>
              <a:spcBef>
                <a:spcPts val="754"/>
              </a:spcBef>
              <a:buSzPts val="2380"/>
              <a:buNone/>
            </a:pPr>
            <a:r>
              <a:rPr lang="en-US" sz="3800" dirty="0"/>
              <a:t>			top++;</a:t>
            </a:r>
            <a:endParaRPr/>
          </a:p>
          <a:p>
            <a:pPr marL="1176142" lvl="1" indent="-452361">
              <a:lnSpc>
                <a:spcPct val="80000"/>
              </a:lnSpc>
              <a:spcBef>
                <a:spcPts val="754"/>
              </a:spcBef>
              <a:buSzPts val="2380"/>
              <a:buNone/>
            </a:pPr>
            <a:r>
              <a:rPr lang="en-US" sz="3800" dirty="0"/>
              <a:t>			stack[top]=value;</a:t>
            </a:r>
            <a:endParaRPr/>
          </a:p>
          <a:p>
            <a:pPr marL="1176142" lvl="1" indent="-452361">
              <a:lnSpc>
                <a:spcPct val="80000"/>
              </a:lnSpc>
              <a:spcBef>
                <a:spcPts val="754"/>
              </a:spcBef>
              <a:buSzPts val="2380"/>
              <a:buNone/>
            </a:pPr>
            <a:r>
              <a:rPr lang="en-US" sz="3800" dirty="0"/>
              <a:t>			</a:t>
            </a:r>
            <a:r>
              <a:rPr lang="en-US" sz="3800" dirty="0" err="1"/>
              <a:t>printf</a:t>
            </a:r>
            <a:r>
              <a:rPr lang="en-US" sz="3800" dirty="0"/>
              <a:t>(“successfully inserted”);</a:t>
            </a:r>
            <a:endParaRPr/>
          </a:p>
          <a:p>
            <a:pPr marL="1176142" lvl="1" indent="-452361">
              <a:lnSpc>
                <a:spcPct val="80000"/>
              </a:lnSpc>
              <a:spcBef>
                <a:spcPts val="754"/>
              </a:spcBef>
              <a:buSzPts val="2380"/>
              <a:buNone/>
            </a:pPr>
            <a:r>
              <a:rPr lang="en-US" sz="3800" dirty="0"/>
              <a:t>		}</a:t>
            </a:r>
            <a:endParaRPr/>
          </a:p>
          <a:p>
            <a:pPr marL="542834" indent="-542834">
              <a:lnSpc>
                <a:spcPct val="80000"/>
              </a:lnSpc>
              <a:spcBef>
                <a:spcPts val="861"/>
              </a:spcBef>
              <a:buClr>
                <a:schemeClr val="dk1"/>
              </a:buClr>
              <a:buSzPts val="2720"/>
              <a:buNone/>
            </a:pPr>
            <a:r>
              <a:rPr lang="en-US" sz="4300" dirty="0"/>
              <a:t>}</a:t>
            </a:r>
            <a:endParaRPr sz="4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b="1" dirty="0"/>
              <a:t>pop() - Delete a value from the Stack</a:t>
            </a:r>
            <a:br>
              <a:rPr lang="en-US" sz="6300" b="1" dirty="0"/>
            </a:br>
            <a:endParaRPr sz="6300"/>
          </a:p>
        </p:txBody>
      </p:sp>
      <p:sp>
        <p:nvSpPr>
          <p:cNvPr id="199" name="Google Shape;199;p24"/>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b="1" dirty="0"/>
              <a:t>Step 1 - </a:t>
            </a:r>
            <a:r>
              <a:rPr lang="en-US" dirty="0"/>
              <a:t>Check whether </a:t>
            </a:r>
            <a:r>
              <a:rPr lang="en-US" b="1" dirty="0"/>
              <a:t>stack</a:t>
            </a:r>
            <a:r>
              <a:rPr lang="en-US" dirty="0"/>
              <a:t> is </a:t>
            </a:r>
            <a:r>
              <a:rPr lang="en-US" b="1" dirty="0"/>
              <a:t>EMPTY</a:t>
            </a:r>
            <a:r>
              <a:rPr lang="en-US" dirty="0"/>
              <a:t>. (</a:t>
            </a:r>
            <a:r>
              <a:rPr lang="en-US" b="1" dirty="0"/>
              <a:t>top == -1</a:t>
            </a:r>
            <a:r>
              <a:rPr lang="en-US" dirty="0"/>
              <a:t>)</a:t>
            </a:r>
            <a:endParaRPr/>
          </a:p>
          <a:p>
            <a:pPr marL="542834" indent="-542834">
              <a:spcBef>
                <a:spcPts val="1013"/>
              </a:spcBef>
              <a:buClr>
                <a:schemeClr val="dk1"/>
              </a:buClr>
              <a:buSzPts val="3200"/>
            </a:pPr>
            <a:r>
              <a:rPr lang="en-US" b="1" dirty="0"/>
              <a:t>Step 2 - </a:t>
            </a:r>
            <a:r>
              <a:rPr lang="en-US" dirty="0"/>
              <a:t>If it is </a:t>
            </a:r>
            <a:r>
              <a:rPr lang="en-US" b="1" dirty="0"/>
              <a:t>EMPTY</a:t>
            </a:r>
            <a:r>
              <a:rPr lang="en-US" dirty="0"/>
              <a:t>, then display </a:t>
            </a:r>
            <a:r>
              <a:rPr lang="en-US" b="1" dirty="0"/>
              <a:t>"Stack is EMPTY!!! Deletion is not possible!!!"</a:t>
            </a:r>
            <a:r>
              <a:rPr lang="en-US" dirty="0"/>
              <a:t> and terminate the function.</a:t>
            </a:r>
            <a:endParaRPr/>
          </a:p>
          <a:p>
            <a:pPr marL="542834" indent="-542834">
              <a:spcBef>
                <a:spcPts val="1013"/>
              </a:spcBef>
              <a:buClr>
                <a:schemeClr val="dk1"/>
              </a:buClr>
              <a:buSzPts val="3200"/>
            </a:pPr>
            <a:r>
              <a:rPr lang="en-US" b="1" dirty="0"/>
              <a:t>Step 3 - </a:t>
            </a:r>
            <a:r>
              <a:rPr lang="en-US" dirty="0"/>
              <a:t>If it is </a:t>
            </a:r>
            <a:r>
              <a:rPr lang="en-US" b="1" dirty="0"/>
              <a:t>NOT EMPTY</a:t>
            </a:r>
            <a:r>
              <a:rPr lang="en-US" dirty="0"/>
              <a:t>, then delete </a:t>
            </a:r>
            <a:r>
              <a:rPr lang="en-US" b="1" dirty="0"/>
              <a:t>stack[top]</a:t>
            </a:r>
            <a:r>
              <a:rPr lang="en-US" dirty="0"/>
              <a:t> and decrement </a:t>
            </a:r>
            <a:r>
              <a:rPr lang="en-US" b="1" dirty="0"/>
              <a:t>top</a:t>
            </a:r>
            <a:r>
              <a:rPr lang="en-US" dirty="0"/>
              <a:t> value by one (</a:t>
            </a:r>
            <a:r>
              <a:rPr lang="en-US" b="1" dirty="0"/>
              <a:t>top--</a:t>
            </a:r>
            <a:r>
              <a:rPr lang="en-US" dirty="0"/>
              <a:t>).</a:t>
            </a:r>
            <a:endParaRPr/>
          </a:p>
          <a:p>
            <a:pPr marL="542834" indent="-221155">
              <a:spcBef>
                <a:spcPts val="1013"/>
              </a:spcBef>
              <a:buClr>
                <a:schemeClr val="dk1"/>
              </a:buClr>
              <a:buSzPts val="32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07" name="Google Shape;207;p25"/>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960"/>
              <a:buNone/>
            </a:pPr>
            <a:r>
              <a:rPr lang="en-US" sz="4700" dirty="0"/>
              <a:t>void pop()</a:t>
            </a:r>
            <a:endParaRPr/>
          </a:p>
          <a:p>
            <a:pPr marL="542834" indent="-542834">
              <a:lnSpc>
                <a:spcPct val="80000"/>
              </a:lnSpc>
              <a:spcBef>
                <a:spcPts val="937"/>
              </a:spcBef>
              <a:buClr>
                <a:schemeClr val="dk1"/>
              </a:buClr>
              <a:buSzPts val="2960"/>
              <a:buNone/>
            </a:pPr>
            <a:r>
              <a:rPr lang="en-US" sz="4700" dirty="0"/>
              <a:t>{</a:t>
            </a:r>
            <a:endParaRPr/>
          </a:p>
          <a:p>
            <a:pPr marL="542834" indent="-542834">
              <a:lnSpc>
                <a:spcPct val="80000"/>
              </a:lnSpc>
              <a:spcBef>
                <a:spcPts val="937"/>
              </a:spcBef>
              <a:buClr>
                <a:schemeClr val="dk1"/>
              </a:buClr>
              <a:buSzPts val="2960"/>
              <a:buNone/>
            </a:pPr>
            <a:r>
              <a:rPr lang="en-US" sz="4700" dirty="0"/>
              <a:t>		if(top==-1)</a:t>
            </a:r>
            <a:endParaRPr/>
          </a:p>
          <a:p>
            <a:pPr marL="542834" indent="-542834">
              <a:lnSpc>
                <a:spcPct val="80000"/>
              </a:lnSpc>
              <a:spcBef>
                <a:spcPts val="937"/>
              </a:spcBef>
              <a:buClr>
                <a:schemeClr val="dk1"/>
              </a:buClr>
              <a:buSzPts val="2960"/>
              <a:buNone/>
            </a:pPr>
            <a:r>
              <a:rPr lang="en-US" sz="4700" dirty="0"/>
              <a:t>			</a:t>
            </a:r>
            <a:r>
              <a:rPr lang="en-US" sz="4700" dirty="0" err="1"/>
              <a:t>printf</a:t>
            </a:r>
            <a:r>
              <a:rPr lang="en-US" sz="4700" dirty="0"/>
              <a:t>(“stack is empty!! Deletion not possible”);</a:t>
            </a:r>
            <a:endParaRPr/>
          </a:p>
          <a:p>
            <a:pPr marL="542834" indent="-542834">
              <a:lnSpc>
                <a:spcPct val="80000"/>
              </a:lnSpc>
              <a:spcBef>
                <a:spcPts val="937"/>
              </a:spcBef>
              <a:buClr>
                <a:schemeClr val="dk1"/>
              </a:buClr>
              <a:buSzPts val="2960"/>
              <a:buNone/>
            </a:pPr>
            <a:r>
              <a:rPr lang="en-US" sz="4700" dirty="0"/>
              <a:t>		else{</a:t>
            </a:r>
            <a:endParaRPr/>
          </a:p>
          <a:p>
            <a:pPr marL="542834" indent="-542834">
              <a:lnSpc>
                <a:spcPct val="80000"/>
              </a:lnSpc>
              <a:spcBef>
                <a:spcPts val="937"/>
              </a:spcBef>
              <a:buClr>
                <a:schemeClr val="dk1"/>
              </a:buClr>
              <a:buSzPts val="2960"/>
              <a:buNone/>
            </a:pPr>
            <a:r>
              <a:rPr lang="en-US" sz="4700" dirty="0"/>
              <a:t>			</a:t>
            </a:r>
            <a:r>
              <a:rPr lang="en-US" sz="4700" dirty="0" err="1"/>
              <a:t>printf</a:t>
            </a:r>
            <a:r>
              <a:rPr lang="en-US" sz="4700" dirty="0"/>
              <a:t>(“deleted:    %</a:t>
            </a:r>
            <a:r>
              <a:rPr lang="en-US" sz="4700" dirty="0" err="1"/>
              <a:t>d”,stack</a:t>
            </a:r>
            <a:r>
              <a:rPr lang="en-US" sz="4700" dirty="0"/>
              <a:t>[top]);</a:t>
            </a:r>
            <a:endParaRPr/>
          </a:p>
          <a:p>
            <a:pPr marL="542834" indent="-542834">
              <a:lnSpc>
                <a:spcPct val="80000"/>
              </a:lnSpc>
              <a:spcBef>
                <a:spcPts val="937"/>
              </a:spcBef>
              <a:buClr>
                <a:schemeClr val="dk1"/>
              </a:buClr>
              <a:buSzPts val="2960"/>
              <a:buNone/>
            </a:pPr>
            <a:r>
              <a:rPr lang="en-US" sz="4700" dirty="0"/>
              <a:t>			top--;</a:t>
            </a:r>
            <a:endParaRPr/>
          </a:p>
          <a:p>
            <a:pPr marL="542834" indent="-542834">
              <a:lnSpc>
                <a:spcPct val="80000"/>
              </a:lnSpc>
              <a:spcBef>
                <a:spcPts val="937"/>
              </a:spcBef>
              <a:buClr>
                <a:schemeClr val="dk1"/>
              </a:buClr>
              <a:buSzPts val="2960"/>
              <a:buNone/>
            </a:pPr>
            <a:r>
              <a:rPr lang="en-US" sz="4700" dirty="0"/>
              <a:t>		        }</a:t>
            </a:r>
            <a:endParaRPr/>
          </a:p>
          <a:p>
            <a:pPr marL="542834" indent="-542834">
              <a:lnSpc>
                <a:spcPct val="80000"/>
              </a:lnSpc>
              <a:spcBef>
                <a:spcPts val="937"/>
              </a:spcBef>
              <a:buClr>
                <a:schemeClr val="dk1"/>
              </a:buClr>
              <a:buSzPts val="2960"/>
              <a:buNone/>
            </a:pPr>
            <a:r>
              <a:rPr lang="en-US" sz="4700" dirty="0"/>
              <a:t>}</a:t>
            </a:r>
            <a:endParaRPr sz="4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76" name="Google Shape;76;p9"/>
          <p:cNvGrpSpPr/>
          <p:nvPr/>
        </p:nvGrpSpPr>
        <p:grpSpPr>
          <a:xfrm>
            <a:off x="0" y="0"/>
            <a:ext cx="16217900" cy="91186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79" name="Google Shape;79;p9"/>
          <p:cNvSpPr txBox="1"/>
          <p:nvPr/>
        </p:nvSpPr>
        <p:spPr>
          <a:xfrm>
            <a:off x="1157287" y="939494"/>
            <a:ext cx="14249401" cy="830997"/>
          </a:xfrm>
          <a:prstGeom prst="rect">
            <a:avLst/>
          </a:prstGeom>
          <a:noFill/>
          <a:ln>
            <a:noFill/>
          </a:ln>
        </p:spPr>
        <p:txBody>
          <a:bodyPr spcFirstLastPara="1" wrap="square" lIns="91412" tIns="45694" rIns="91412" bIns="45694" anchor="t" anchorCtr="0">
            <a:noAutofit/>
          </a:bodyPr>
          <a:lstStyle/>
          <a:p>
            <a:r>
              <a:rPr lang="en-US" sz="4700" dirty="0" smtClean="0">
                <a:solidFill>
                  <a:schemeClr val="dk1"/>
                </a:solidFill>
              </a:rPr>
              <a:t>COURSE OUTCOME</a:t>
            </a:r>
            <a:endParaRPr dirty="0"/>
          </a:p>
        </p:txBody>
      </p:sp>
      <p:sp>
        <p:nvSpPr>
          <p:cNvPr id="81" name="Google Shape;81;p9"/>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p>
            <a:fld id="{00000000-1234-1234-1234-123412341234}" type="slidenum">
              <a:rPr lang="en-US"/>
              <a:pPr/>
              <a:t>4</a:t>
            </a:fld>
            <a:endParaRPr/>
          </a:p>
        </p:txBody>
      </p:sp>
      <p:sp>
        <p:nvSpPr>
          <p:cNvPr id="82" name="Google Shape;82;p9"/>
          <p:cNvSpPr txBox="1"/>
          <p:nvPr/>
        </p:nvSpPr>
        <p:spPr>
          <a:xfrm>
            <a:off x="1479551" y="2197102"/>
            <a:ext cx="12954000" cy="5555367"/>
          </a:xfrm>
          <a:prstGeom prst="rect">
            <a:avLst/>
          </a:prstGeom>
          <a:noFill/>
          <a:ln>
            <a:noFill/>
          </a:ln>
        </p:spPr>
        <p:txBody>
          <a:bodyPr spcFirstLastPara="1" wrap="square" lIns="91412" tIns="45694" rIns="91412" bIns="45694" anchor="t" anchorCtr="0">
            <a:noAutofit/>
          </a:bodyPr>
          <a:lstStyle/>
          <a:p>
            <a:r>
              <a:rPr lang="en-US" sz="3200" b="1" dirty="0" smtClean="0"/>
              <a:t>CO1</a:t>
            </a:r>
            <a:r>
              <a:rPr lang="en-US" sz="3200" dirty="0" smtClean="0"/>
              <a:t>:Understand the data structure of stacks and queues and solve applications using them</a:t>
            </a:r>
          </a:p>
          <a:p>
            <a:r>
              <a:rPr lang="en-US" sz="3200" b="1" dirty="0" smtClean="0"/>
              <a:t>CO2:</a:t>
            </a:r>
            <a:r>
              <a:rPr lang="en-US" sz="3200" dirty="0" smtClean="0"/>
              <a:t>Analyze and apply operations of linked lists and demonstrate their applications</a:t>
            </a:r>
          </a:p>
          <a:p>
            <a:r>
              <a:rPr lang="en-US" sz="3200" b="1" dirty="0" smtClean="0"/>
              <a:t>CO3</a:t>
            </a:r>
            <a:r>
              <a:rPr lang="en-US" sz="3200" dirty="0" smtClean="0"/>
              <a:t>:Evaluate the computational efficiency of the principal algorithms for sorting, searching, and hashing.</a:t>
            </a:r>
          </a:p>
          <a:p>
            <a:r>
              <a:rPr lang="en-US" sz="3200" b="1" dirty="0" smtClean="0"/>
              <a:t>CO4</a:t>
            </a:r>
            <a:r>
              <a:rPr lang="en-US" sz="3200" dirty="0" smtClean="0"/>
              <a:t>:Demonstrate operations on trees and graph.  </a:t>
            </a:r>
            <a:endParaRPr lang="en-US" sz="3200" dirty="0"/>
          </a:p>
        </p:txBody>
      </p:sp>
    </p:spTree>
    <p:extLst>
      <p:ext uri="{BB962C8B-B14F-4D97-AF65-F5344CB8AC3E}">
        <p14:creationId xmlns="" xmlns:p14="http://schemas.microsoft.com/office/powerpoint/2010/main" val="153734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b="1" dirty="0"/>
              <a:t>display() - Displays the elements of a Stack</a:t>
            </a:r>
            <a:br>
              <a:rPr lang="en-US" sz="6300" b="1" dirty="0"/>
            </a:br>
            <a:endParaRPr sz="6300"/>
          </a:p>
        </p:txBody>
      </p:sp>
      <p:sp>
        <p:nvSpPr>
          <p:cNvPr id="215" name="Google Shape;215;p26"/>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2960"/>
            </a:pPr>
            <a:r>
              <a:rPr lang="en-US" sz="4700" b="1" dirty="0"/>
              <a:t>Step 1 - </a:t>
            </a:r>
            <a:r>
              <a:rPr lang="en-US" sz="4700" dirty="0"/>
              <a:t>Check whether </a:t>
            </a:r>
            <a:r>
              <a:rPr lang="en-US" sz="4700" b="1" dirty="0"/>
              <a:t>stack</a:t>
            </a:r>
            <a:r>
              <a:rPr lang="en-US" sz="4700" dirty="0"/>
              <a:t> is </a:t>
            </a:r>
            <a:r>
              <a:rPr lang="en-US" sz="4700" b="1" dirty="0"/>
              <a:t>EMPTY</a:t>
            </a:r>
            <a:r>
              <a:rPr lang="en-US" sz="4700" dirty="0"/>
              <a:t>. (</a:t>
            </a:r>
            <a:r>
              <a:rPr lang="en-US" sz="4700" b="1" dirty="0"/>
              <a:t>top == -1</a:t>
            </a:r>
            <a:r>
              <a:rPr lang="en-US" sz="4700" dirty="0"/>
              <a:t>)</a:t>
            </a:r>
            <a:endParaRPr/>
          </a:p>
          <a:p>
            <a:pPr marL="542834" indent="-542834">
              <a:spcBef>
                <a:spcPts val="937"/>
              </a:spcBef>
              <a:buClr>
                <a:schemeClr val="dk1"/>
              </a:buClr>
              <a:buSzPts val="2960"/>
            </a:pPr>
            <a:r>
              <a:rPr lang="en-US" sz="4700" b="1" dirty="0"/>
              <a:t>Step 2 - </a:t>
            </a:r>
            <a:r>
              <a:rPr lang="en-US" sz="4700" dirty="0"/>
              <a:t>If it is </a:t>
            </a:r>
            <a:r>
              <a:rPr lang="en-US" sz="4700" b="1" dirty="0"/>
              <a:t>EMPTY</a:t>
            </a:r>
            <a:r>
              <a:rPr lang="en-US" sz="4700" dirty="0"/>
              <a:t>, then display </a:t>
            </a:r>
            <a:r>
              <a:rPr lang="en-US" sz="4700" b="1" dirty="0"/>
              <a:t>"Stack is EMPTY!!!"</a:t>
            </a:r>
            <a:r>
              <a:rPr lang="en-US" sz="4700" dirty="0"/>
              <a:t> and terminate the function.</a:t>
            </a:r>
            <a:endParaRPr/>
          </a:p>
          <a:p>
            <a:pPr marL="542834" indent="-542834">
              <a:spcBef>
                <a:spcPts val="937"/>
              </a:spcBef>
              <a:buClr>
                <a:schemeClr val="dk1"/>
              </a:buClr>
              <a:buSzPts val="2960"/>
            </a:pPr>
            <a:r>
              <a:rPr lang="en-US" sz="4700" b="1" dirty="0"/>
              <a:t>Step 3 - </a:t>
            </a:r>
            <a:r>
              <a:rPr lang="en-US" sz="4700" dirty="0"/>
              <a:t>If it is </a:t>
            </a:r>
            <a:r>
              <a:rPr lang="en-US" sz="4700" b="1" dirty="0"/>
              <a:t>NOT EMPTY</a:t>
            </a:r>
            <a:r>
              <a:rPr lang="en-US" sz="4700" dirty="0"/>
              <a:t>, then define a variable '</a:t>
            </a:r>
            <a:r>
              <a:rPr lang="en-US" sz="4700" b="1" dirty="0" err="1"/>
              <a:t>i</a:t>
            </a:r>
            <a:r>
              <a:rPr lang="en-US" sz="4700" dirty="0"/>
              <a:t>' and initialize with top. Display </a:t>
            </a:r>
            <a:r>
              <a:rPr lang="en-US" sz="4700" b="1" dirty="0"/>
              <a:t>stack[</a:t>
            </a:r>
            <a:r>
              <a:rPr lang="en-US" sz="4700" b="1" dirty="0" err="1"/>
              <a:t>i</a:t>
            </a:r>
            <a:r>
              <a:rPr lang="en-US" sz="4700" b="1" dirty="0"/>
              <a:t>]</a:t>
            </a:r>
            <a:r>
              <a:rPr lang="en-US" sz="4700" dirty="0"/>
              <a:t> value and decrement </a:t>
            </a:r>
            <a:r>
              <a:rPr lang="en-US" sz="4700" b="1" dirty="0" err="1"/>
              <a:t>i</a:t>
            </a:r>
            <a:r>
              <a:rPr lang="en-US" sz="4700" dirty="0"/>
              <a:t> value by one (</a:t>
            </a:r>
            <a:r>
              <a:rPr lang="en-US" sz="4700" b="1" dirty="0" err="1"/>
              <a:t>i</a:t>
            </a:r>
            <a:r>
              <a:rPr lang="en-US" sz="4700" b="1" dirty="0"/>
              <a:t>--</a:t>
            </a:r>
            <a:r>
              <a:rPr lang="en-US" sz="4700" dirty="0"/>
              <a:t>).</a:t>
            </a:r>
            <a:endParaRPr/>
          </a:p>
          <a:p>
            <a:pPr marL="542834" indent="-542834">
              <a:spcBef>
                <a:spcPts val="937"/>
              </a:spcBef>
              <a:buClr>
                <a:schemeClr val="dk1"/>
              </a:buClr>
              <a:buSzPts val="2960"/>
            </a:pPr>
            <a:r>
              <a:rPr lang="en-US" sz="4700" b="1" dirty="0"/>
              <a:t>Step 3 - </a:t>
            </a:r>
            <a:r>
              <a:rPr lang="en-US" sz="4700" dirty="0"/>
              <a:t>Repeat above step until </a:t>
            </a:r>
            <a:r>
              <a:rPr lang="en-US" sz="4700" b="1" dirty="0" err="1"/>
              <a:t>i</a:t>
            </a:r>
            <a:r>
              <a:rPr lang="en-US" sz="4700" dirty="0"/>
              <a:t> value becomes '0'.</a:t>
            </a:r>
            <a:endParaRPr/>
          </a:p>
          <a:p>
            <a:pPr marL="542834" indent="-245282">
              <a:spcBef>
                <a:spcPts val="937"/>
              </a:spcBef>
              <a:buClr>
                <a:schemeClr val="dk1"/>
              </a:buClr>
              <a:buSzPts val="2960"/>
              <a:buNone/>
            </a:pPr>
            <a:endParaRPr sz="47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23" name="Google Shape;223;p27"/>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720"/>
              <a:buNone/>
            </a:pPr>
            <a:r>
              <a:rPr lang="en-US" sz="4300" dirty="0"/>
              <a:t>void display()</a:t>
            </a:r>
            <a:endParaRPr/>
          </a:p>
          <a:p>
            <a:pPr marL="542834" indent="-542834">
              <a:lnSpc>
                <a:spcPct val="80000"/>
              </a:lnSpc>
              <a:spcBef>
                <a:spcPts val="861"/>
              </a:spcBef>
              <a:buClr>
                <a:schemeClr val="dk1"/>
              </a:buClr>
              <a:buSzPts val="2720"/>
              <a:buNone/>
            </a:pPr>
            <a:r>
              <a:rPr lang="en-US" sz="4300" dirty="0"/>
              <a:t>{ </a:t>
            </a:r>
            <a:endParaRPr/>
          </a:p>
          <a:p>
            <a:pPr marL="542834" indent="-542834">
              <a:lnSpc>
                <a:spcPct val="80000"/>
              </a:lnSpc>
              <a:spcBef>
                <a:spcPts val="861"/>
              </a:spcBef>
              <a:buClr>
                <a:schemeClr val="dk1"/>
              </a:buClr>
              <a:buSzPts val="2720"/>
              <a:buNone/>
            </a:pPr>
            <a:r>
              <a:rPr lang="en-US" sz="4300" dirty="0"/>
              <a:t>		if(top == -1) </a:t>
            </a:r>
            <a:endParaRPr/>
          </a:p>
          <a:p>
            <a:pPr marL="542834" indent="-542834">
              <a:lnSpc>
                <a:spcPct val="80000"/>
              </a:lnSpc>
              <a:spcBef>
                <a:spcPts val="861"/>
              </a:spcBef>
              <a:buClr>
                <a:schemeClr val="dk1"/>
              </a:buClr>
              <a:buSzPts val="2720"/>
              <a:buNone/>
            </a:pPr>
            <a:r>
              <a:rPr lang="en-US" sz="4300" dirty="0"/>
              <a:t>			</a:t>
            </a:r>
            <a:r>
              <a:rPr lang="en-US" sz="4300" dirty="0" err="1"/>
              <a:t>printf</a:t>
            </a:r>
            <a:r>
              <a:rPr lang="en-US" sz="4300" dirty="0"/>
              <a:t>("\</a:t>
            </a:r>
            <a:r>
              <a:rPr lang="en-US" sz="4300" dirty="0" err="1"/>
              <a:t>nStack</a:t>
            </a:r>
            <a:r>
              <a:rPr lang="en-US" sz="4300" dirty="0"/>
              <a:t> is Empty!!!"); </a:t>
            </a:r>
            <a:endParaRPr/>
          </a:p>
          <a:p>
            <a:pPr marL="542834" indent="-542834">
              <a:lnSpc>
                <a:spcPct val="80000"/>
              </a:lnSpc>
              <a:spcBef>
                <a:spcPts val="861"/>
              </a:spcBef>
              <a:buClr>
                <a:schemeClr val="dk1"/>
              </a:buClr>
              <a:buSzPts val="2720"/>
              <a:buNone/>
            </a:pPr>
            <a:r>
              <a:rPr lang="en-US" sz="4300" dirty="0"/>
              <a:t>		else{ </a:t>
            </a:r>
            <a:endParaRPr/>
          </a:p>
          <a:p>
            <a:pPr marL="542834" indent="-542834">
              <a:lnSpc>
                <a:spcPct val="80000"/>
              </a:lnSpc>
              <a:spcBef>
                <a:spcPts val="861"/>
              </a:spcBef>
              <a:buClr>
                <a:schemeClr val="dk1"/>
              </a:buClr>
              <a:buSzPts val="2720"/>
              <a:buNone/>
            </a:pPr>
            <a:r>
              <a:rPr lang="en-US" sz="4300" dirty="0"/>
              <a:t>			</a:t>
            </a:r>
            <a:r>
              <a:rPr lang="en-US" sz="4300" dirty="0" err="1"/>
              <a:t>int</a:t>
            </a:r>
            <a:r>
              <a:rPr lang="en-US" sz="4300" dirty="0"/>
              <a:t> </a:t>
            </a:r>
            <a:r>
              <a:rPr lang="en-US" sz="4300" dirty="0" err="1"/>
              <a:t>i</a:t>
            </a:r>
            <a:r>
              <a:rPr lang="en-US" sz="4300" dirty="0"/>
              <a:t>;</a:t>
            </a:r>
            <a:endParaRPr/>
          </a:p>
          <a:p>
            <a:pPr marL="542834" indent="-542834">
              <a:lnSpc>
                <a:spcPct val="80000"/>
              </a:lnSpc>
              <a:spcBef>
                <a:spcPts val="861"/>
              </a:spcBef>
              <a:buClr>
                <a:schemeClr val="dk1"/>
              </a:buClr>
              <a:buSzPts val="2720"/>
              <a:buNone/>
            </a:pPr>
            <a:r>
              <a:rPr lang="en-US" sz="4300" dirty="0"/>
              <a:t>			 </a:t>
            </a:r>
            <a:r>
              <a:rPr lang="en-US" sz="4300" dirty="0" err="1"/>
              <a:t>printf</a:t>
            </a:r>
            <a:r>
              <a:rPr lang="en-US" sz="4300" dirty="0"/>
              <a:t>("\</a:t>
            </a:r>
            <a:r>
              <a:rPr lang="en-US" sz="4300" dirty="0" err="1"/>
              <a:t>nStack</a:t>
            </a:r>
            <a:r>
              <a:rPr lang="en-US" sz="4300" dirty="0"/>
              <a:t> elements are:\n"); 			for(</a:t>
            </a:r>
            <a:r>
              <a:rPr lang="en-US" sz="4300" dirty="0" err="1"/>
              <a:t>i</a:t>
            </a:r>
            <a:r>
              <a:rPr lang="en-US" sz="4300" dirty="0"/>
              <a:t>=top; </a:t>
            </a:r>
            <a:r>
              <a:rPr lang="en-US" sz="4300" dirty="0" err="1"/>
              <a:t>i</a:t>
            </a:r>
            <a:r>
              <a:rPr lang="en-US" sz="4300" dirty="0"/>
              <a:t>&gt;=0; </a:t>
            </a:r>
            <a:r>
              <a:rPr lang="en-US" sz="4300" dirty="0" err="1"/>
              <a:t>i</a:t>
            </a:r>
            <a:r>
              <a:rPr lang="en-US" sz="4300" dirty="0"/>
              <a:t>--) 						</a:t>
            </a:r>
            <a:r>
              <a:rPr lang="en-US" sz="4300" dirty="0" err="1"/>
              <a:t>printf</a:t>
            </a:r>
            <a:r>
              <a:rPr lang="en-US" sz="4300" dirty="0"/>
              <a:t>("%d\</a:t>
            </a:r>
            <a:r>
              <a:rPr lang="en-US" sz="4300" dirty="0" err="1"/>
              <a:t>n",stack</a:t>
            </a:r>
            <a:r>
              <a:rPr lang="en-US" sz="4300" dirty="0"/>
              <a:t>[</a:t>
            </a:r>
            <a:r>
              <a:rPr lang="en-US" sz="4300" dirty="0" err="1"/>
              <a:t>i</a:t>
            </a:r>
            <a:r>
              <a:rPr lang="en-US" sz="4300" dirty="0"/>
              <a:t>]); 	</a:t>
            </a:r>
            <a:endParaRPr/>
          </a:p>
          <a:p>
            <a:pPr marL="542834" indent="-542834">
              <a:lnSpc>
                <a:spcPct val="80000"/>
              </a:lnSpc>
              <a:spcBef>
                <a:spcPts val="861"/>
              </a:spcBef>
              <a:buClr>
                <a:schemeClr val="dk1"/>
              </a:buClr>
              <a:buSzPts val="2720"/>
              <a:buNone/>
            </a:pPr>
            <a:r>
              <a:rPr lang="en-US" sz="4300" dirty="0"/>
              <a:t>		        }</a:t>
            </a:r>
            <a:endParaRPr/>
          </a:p>
          <a:p>
            <a:pPr marL="542834" indent="-542834">
              <a:lnSpc>
                <a:spcPct val="80000"/>
              </a:lnSpc>
              <a:spcBef>
                <a:spcPts val="861"/>
              </a:spcBef>
              <a:buClr>
                <a:schemeClr val="dk1"/>
              </a:buClr>
              <a:buSzPts val="2720"/>
              <a:buNone/>
            </a:pPr>
            <a:r>
              <a:rPr lang="en-US" sz="4300" dirty="0"/>
              <a:t> }</a:t>
            </a:r>
            <a:endParaRPr sz="43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31" name="Google Shape;231;p28"/>
          <p:cNvSpPr txBox="1">
            <a:spLocks noGrp="1"/>
          </p:cNvSpPr>
          <p:nvPr>
            <p:ph type="body" idx="1"/>
          </p:nvPr>
        </p:nvSpPr>
        <p:spPr>
          <a:xfrm>
            <a:off x="810895" y="2127675"/>
            <a:ext cx="7162906"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SzPts val="2170"/>
              <a:buNone/>
            </a:pPr>
            <a:r>
              <a:rPr lang="en-US" sz="3300" dirty="0"/>
              <a:t>void main() </a:t>
            </a:r>
            <a:endParaRPr/>
          </a:p>
          <a:p>
            <a:pPr marL="542834" indent="-542834">
              <a:lnSpc>
                <a:spcPct val="80000"/>
              </a:lnSpc>
              <a:spcBef>
                <a:spcPts val="687"/>
              </a:spcBef>
              <a:buSzPts val="2170"/>
              <a:buNone/>
            </a:pPr>
            <a:r>
              <a:rPr lang="en-US" sz="3300" dirty="0"/>
              <a:t>{</a:t>
            </a:r>
            <a:endParaRPr/>
          </a:p>
          <a:p>
            <a:pPr marL="542834" indent="-542834">
              <a:lnSpc>
                <a:spcPct val="80000"/>
              </a:lnSpc>
              <a:spcBef>
                <a:spcPts val="687"/>
              </a:spcBef>
              <a:buSzPts val="2170"/>
              <a:buNone/>
            </a:pPr>
            <a:r>
              <a:rPr lang="en-US" sz="3300" dirty="0"/>
              <a:t>	 </a:t>
            </a:r>
            <a:r>
              <a:rPr lang="en-US" sz="3300" dirty="0" err="1"/>
              <a:t>int</a:t>
            </a:r>
            <a:r>
              <a:rPr lang="en-US" sz="3300" dirty="0"/>
              <a:t> value, choice; </a:t>
            </a:r>
            <a:endParaRPr/>
          </a:p>
          <a:p>
            <a:pPr marL="542834" indent="-542834">
              <a:lnSpc>
                <a:spcPct val="80000"/>
              </a:lnSpc>
              <a:spcBef>
                <a:spcPts val="687"/>
              </a:spcBef>
              <a:buSzPts val="2170"/>
              <a:buNone/>
            </a:pPr>
            <a:r>
              <a:rPr lang="en-US" sz="3300" dirty="0"/>
              <a:t>	</a:t>
            </a:r>
            <a:r>
              <a:rPr lang="en-US" sz="3300" dirty="0" err="1"/>
              <a:t>clrscr</a:t>
            </a:r>
            <a:r>
              <a:rPr lang="en-US" sz="3300" dirty="0"/>
              <a:t>(); </a:t>
            </a:r>
            <a:endParaRPr/>
          </a:p>
          <a:p>
            <a:pPr marL="542834" indent="-542834">
              <a:lnSpc>
                <a:spcPct val="80000"/>
              </a:lnSpc>
              <a:spcBef>
                <a:spcPts val="687"/>
              </a:spcBef>
              <a:buSzPts val="2170"/>
              <a:buNone/>
            </a:pPr>
            <a:r>
              <a:rPr lang="en-US" sz="3300" dirty="0"/>
              <a:t>	while(1){ </a:t>
            </a:r>
            <a:endParaRPr/>
          </a:p>
          <a:p>
            <a:pPr marL="542834" indent="-542834">
              <a:lnSpc>
                <a:spcPct val="80000"/>
              </a:lnSpc>
              <a:spcBef>
                <a:spcPts val="687"/>
              </a:spcBef>
              <a:buSzPts val="2170"/>
              <a:buNone/>
            </a:pPr>
            <a:r>
              <a:rPr lang="en-US" sz="3300" dirty="0"/>
              <a:t>		</a:t>
            </a:r>
            <a:r>
              <a:rPr lang="en-US" sz="3300" dirty="0" err="1"/>
              <a:t>printf</a:t>
            </a:r>
            <a:r>
              <a:rPr lang="en-US" sz="3300" dirty="0"/>
              <a:t>("\n\n***** MENU *****\n"); </a:t>
            </a:r>
            <a:endParaRPr/>
          </a:p>
          <a:p>
            <a:pPr marL="542834" indent="-542834">
              <a:lnSpc>
                <a:spcPct val="80000"/>
              </a:lnSpc>
              <a:spcBef>
                <a:spcPts val="687"/>
              </a:spcBef>
              <a:buSzPts val="2170"/>
              <a:buNone/>
            </a:pPr>
            <a:r>
              <a:rPr lang="en-US" sz="3300" dirty="0"/>
              <a:t>		</a:t>
            </a:r>
            <a:r>
              <a:rPr lang="en-US" sz="3300" dirty="0" err="1"/>
              <a:t>printf</a:t>
            </a:r>
            <a:r>
              <a:rPr lang="en-US" sz="3300" dirty="0"/>
              <a:t>("1. Push\n2. Pop\n3. Display\n4. Exit");</a:t>
            </a:r>
            <a:endParaRPr/>
          </a:p>
          <a:p>
            <a:pPr marL="542834" indent="-542834">
              <a:lnSpc>
                <a:spcPct val="80000"/>
              </a:lnSpc>
              <a:spcBef>
                <a:spcPts val="687"/>
              </a:spcBef>
              <a:buSzPts val="2170"/>
              <a:buNone/>
            </a:pPr>
            <a:r>
              <a:rPr lang="en-US" sz="3300" dirty="0"/>
              <a:t> 		</a:t>
            </a:r>
            <a:r>
              <a:rPr lang="en-US" sz="3300" dirty="0" err="1"/>
              <a:t>printf</a:t>
            </a:r>
            <a:r>
              <a:rPr lang="en-US" sz="3300" dirty="0"/>
              <a:t>("\</a:t>
            </a:r>
            <a:r>
              <a:rPr lang="en-US" sz="3300" dirty="0" err="1"/>
              <a:t>nEnter</a:t>
            </a:r>
            <a:r>
              <a:rPr lang="en-US" sz="3300" dirty="0"/>
              <a:t> your choice: "); </a:t>
            </a:r>
            <a:endParaRPr/>
          </a:p>
          <a:p>
            <a:pPr marL="542834" indent="-542834">
              <a:lnSpc>
                <a:spcPct val="80000"/>
              </a:lnSpc>
              <a:spcBef>
                <a:spcPts val="687"/>
              </a:spcBef>
              <a:buSzPts val="2170"/>
              <a:buNone/>
            </a:pPr>
            <a:r>
              <a:rPr lang="en-US" sz="3300" dirty="0"/>
              <a:t>		</a:t>
            </a:r>
            <a:r>
              <a:rPr lang="en-US" sz="3300" dirty="0" err="1"/>
              <a:t>scanf</a:t>
            </a:r>
            <a:r>
              <a:rPr lang="en-US" sz="3300" dirty="0"/>
              <a:t>("%</a:t>
            </a:r>
            <a:r>
              <a:rPr lang="en-US" sz="3300" dirty="0" err="1"/>
              <a:t>d",&amp;choice</a:t>
            </a:r>
            <a:r>
              <a:rPr lang="en-US" sz="3300" dirty="0"/>
              <a:t>); </a:t>
            </a:r>
            <a:endParaRPr/>
          </a:p>
          <a:p>
            <a:pPr marL="542834" indent="-324695">
              <a:lnSpc>
                <a:spcPct val="80000"/>
              </a:lnSpc>
              <a:spcBef>
                <a:spcPts val="687"/>
              </a:spcBef>
              <a:buSzPts val="2170"/>
              <a:buNone/>
            </a:pPr>
            <a:endParaRPr sz="3300"/>
          </a:p>
        </p:txBody>
      </p:sp>
      <p:sp>
        <p:nvSpPr>
          <p:cNvPr id="232" name="Google Shape;232;p28"/>
          <p:cNvSpPr txBox="1">
            <a:spLocks noGrp="1"/>
          </p:cNvSpPr>
          <p:nvPr>
            <p:ph type="body" idx="2"/>
          </p:nvPr>
        </p:nvSpPr>
        <p:spPr>
          <a:xfrm>
            <a:off x="8244099" y="2127675"/>
            <a:ext cx="7162906"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SzPts val="2170"/>
              <a:buNone/>
            </a:pPr>
            <a:r>
              <a:rPr lang="en-US" sz="3300" dirty="0"/>
              <a:t>switch(choice){ </a:t>
            </a:r>
            <a:endParaRPr/>
          </a:p>
          <a:p>
            <a:pPr marL="542834" indent="-542834">
              <a:lnSpc>
                <a:spcPct val="80000"/>
              </a:lnSpc>
              <a:spcBef>
                <a:spcPts val="687"/>
              </a:spcBef>
              <a:buSzPts val="2170"/>
              <a:buNone/>
            </a:pPr>
            <a:r>
              <a:rPr lang="en-US" sz="3300" dirty="0"/>
              <a:t>case 1: </a:t>
            </a:r>
            <a:r>
              <a:rPr lang="en-US" sz="3300" dirty="0" err="1"/>
              <a:t>printf</a:t>
            </a:r>
            <a:r>
              <a:rPr lang="en-US" sz="3300" dirty="0"/>
              <a:t>("Enter the value to be insert: "); </a:t>
            </a:r>
            <a:endParaRPr/>
          </a:p>
          <a:p>
            <a:pPr marL="542834" indent="-542834">
              <a:lnSpc>
                <a:spcPct val="80000"/>
              </a:lnSpc>
              <a:spcBef>
                <a:spcPts val="687"/>
              </a:spcBef>
              <a:buSzPts val="2170"/>
              <a:buNone/>
            </a:pPr>
            <a:r>
              <a:rPr lang="en-US" sz="3300" dirty="0"/>
              <a:t>		</a:t>
            </a:r>
            <a:r>
              <a:rPr lang="en-US" sz="3300" dirty="0" err="1"/>
              <a:t>scanf</a:t>
            </a:r>
            <a:r>
              <a:rPr lang="en-US" sz="3300" dirty="0"/>
              <a:t>("%</a:t>
            </a:r>
            <a:r>
              <a:rPr lang="en-US" sz="3300" dirty="0" err="1"/>
              <a:t>d",&amp;value</a:t>
            </a:r>
            <a:r>
              <a:rPr lang="en-US" sz="3300" dirty="0"/>
              <a:t>); 	push(value); </a:t>
            </a:r>
            <a:endParaRPr/>
          </a:p>
          <a:p>
            <a:pPr marL="542834" indent="-542834">
              <a:lnSpc>
                <a:spcPct val="80000"/>
              </a:lnSpc>
              <a:spcBef>
                <a:spcPts val="687"/>
              </a:spcBef>
              <a:buSzPts val="2170"/>
              <a:buNone/>
            </a:pPr>
            <a:r>
              <a:rPr lang="en-US" sz="3300" dirty="0"/>
              <a:t>		break;</a:t>
            </a:r>
            <a:endParaRPr/>
          </a:p>
          <a:p>
            <a:pPr marL="542834" indent="-542834">
              <a:lnSpc>
                <a:spcPct val="80000"/>
              </a:lnSpc>
              <a:spcBef>
                <a:spcPts val="687"/>
              </a:spcBef>
              <a:buSzPts val="2170"/>
              <a:buNone/>
            </a:pPr>
            <a:r>
              <a:rPr lang="en-US" sz="3300" dirty="0"/>
              <a:t> case 2: pop();</a:t>
            </a:r>
            <a:endParaRPr/>
          </a:p>
          <a:p>
            <a:pPr marL="542834" indent="-542834">
              <a:lnSpc>
                <a:spcPct val="80000"/>
              </a:lnSpc>
              <a:spcBef>
                <a:spcPts val="687"/>
              </a:spcBef>
              <a:buSzPts val="2170"/>
              <a:buNone/>
            </a:pPr>
            <a:r>
              <a:rPr lang="en-US" sz="3300" dirty="0"/>
              <a:t> 		break;</a:t>
            </a:r>
            <a:endParaRPr/>
          </a:p>
          <a:p>
            <a:pPr marL="542834" indent="-542834">
              <a:lnSpc>
                <a:spcPct val="80000"/>
              </a:lnSpc>
              <a:spcBef>
                <a:spcPts val="687"/>
              </a:spcBef>
              <a:buSzPts val="2170"/>
              <a:buNone/>
            </a:pPr>
            <a:r>
              <a:rPr lang="en-US" sz="3300" dirty="0"/>
              <a:t> case 3: display();</a:t>
            </a:r>
            <a:endParaRPr/>
          </a:p>
          <a:p>
            <a:pPr marL="542834" indent="-542834">
              <a:lnSpc>
                <a:spcPct val="80000"/>
              </a:lnSpc>
              <a:spcBef>
                <a:spcPts val="687"/>
              </a:spcBef>
              <a:buSzPts val="2170"/>
              <a:buNone/>
            </a:pPr>
            <a:r>
              <a:rPr lang="en-US" sz="3300" dirty="0"/>
              <a:t> 		break; </a:t>
            </a:r>
            <a:endParaRPr/>
          </a:p>
          <a:p>
            <a:pPr marL="542834" indent="-542834">
              <a:lnSpc>
                <a:spcPct val="80000"/>
              </a:lnSpc>
              <a:spcBef>
                <a:spcPts val="687"/>
              </a:spcBef>
              <a:buSzPts val="2170"/>
              <a:buNone/>
            </a:pPr>
            <a:r>
              <a:rPr lang="en-US" sz="3300" dirty="0"/>
              <a:t>case 4: exit(0);</a:t>
            </a:r>
            <a:endParaRPr/>
          </a:p>
          <a:p>
            <a:pPr marL="542834" indent="-542834">
              <a:lnSpc>
                <a:spcPct val="80000"/>
              </a:lnSpc>
              <a:spcBef>
                <a:spcPts val="687"/>
              </a:spcBef>
              <a:buSzPts val="2170"/>
              <a:buNone/>
            </a:pPr>
            <a:r>
              <a:rPr lang="en-US" sz="3300" dirty="0"/>
              <a:t> default: </a:t>
            </a:r>
            <a:r>
              <a:rPr lang="en-US" sz="3300" dirty="0" err="1"/>
              <a:t>printf</a:t>
            </a:r>
            <a:r>
              <a:rPr lang="en-US" sz="3300" dirty="0"/>
              <a:t>("\</a:t>
            </a:r>
            <a:r>
              <a:rPr lang="en-US" sz="3300" dirty="0" err="1"/>
              <a:t>nWrong</a:t>
            </a:r>
            <a:r>
              <a:rPr lang="en-US" sz="3300" dirty="0"/>
              <a:t> selection!!! Try again!!!"); </a:t>
            </a:r>
            <a:endParaRPr/>
          </a:p>
          <a:p>
            <a:pPr marL="542834" indent="-542834">
              <a:lnSpc>
                <a:spcPct val="80000"/>
              </a:lnSpc>
              <a:spcBef>
                <a:spcPts val="687"/>
              </a:spcBef>
              <a:buSzPts val="2170"/>
              <a:buNone/>
            </a:pPr>
            <a:r>
              <a:rPr lang="en-US" sz="3300" dirty="0"/>
              <a:t>} } }</a:t>
            </a:r>
            <a:endParaRPr/>
          </a:p>
          <a:p>
            <a:pPr marL="542834" indent="-324695">
              <a:lnSpc>
                <a:spcPct val="80000"/>
              </a:lnSpc>
              <a:spcBef>
                <a:spcPts val="687"/>
              </a:spcBef>
              <a:buSzPts val="2170"/>
              <a:buNone/>
            </a:pPr>
            <a:endParaRPr sz="3300"/>
          </a:p>
        </p:txBody>
      </p:sp>
      <p:sp>
        <p:nvSpPr>
          <p:cNvPr id="234" name="Google Shape;234;p28"/>
          <p:cNvSpPr txBox="1">
            <a:spLocks noGrp="1"/>
          </p:cNvSpPr>
          <p:nvPr>
            <p:ph type="sldNum" idx="12"/>
          </p:nvPr>
        </p:nvSpPr>
        <p:spPr>
          <a:xfrm>
            <a:off x="11622828" y="8451593"/>
            <a:ext cx="3784177" cy="485481"/>
          </a:xfrm>
          <a:prstGeom prst="rect">
            <a:avLst/>
          </a:prstGeom>
          <a:noFill/>
          <a:ln>
            <a:noFill/>
          </a:ln>
        </p:spPr>
        <p:txBody>
          <a:bodyPr spcFirstLastPara="1" wrap="square" lIns="144733" tIns="72346" rIns="144733" bIns="72346" anchor="ctr" anchorCtr="0">
            <a:noAutofit/>
          </a:bodyPr>
          <a:lstStyle/>
          <a:p>
            <a:fld id="{00000000-1234-1234-1234-123412341234}" type="slidenum">
              <a:rPr lang="en-US"/>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40" name="Google Shape;240;p29"/>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In the implementation of stack using static array, size is always predefined or fixed. </a:t>
            </a:r>
            <a:endParaRPr/>
          </a:p>
          <a:p>
            <a:pPr marL="542834" indent="-542834">
              <a:spcBef>
                <a:spcPts val="1013"/>
              </a:spcBef>
              <a:buClr>
                <a:schemeClr val="dk1"/>
              </a:buClr>
              <a:buSzPts val="3200"/>
            </a:pPr>
            <a:r>
              <a:rPr lang="en-US" dirty="0"/>
              <a:t>Once stack is created its size cannot be changed hence a condition called “stack full” </a:t>
            </a:r>
            <a:endParaRPr/>
          </a:p>
          <a:p>
            <a:pPr marL="542834" indent="-542834">
              <a:spcBef>
                <a:spcPts val="1013"/>
              </a:spcBef>
              <a:buClr>
                <a:schemeClr val="dk1"/>
              </a:buClr>
              <a:buSzPts val="3200"/>
              <a:buNone/>
            </a:pPr>
            <a:r>
              <a:rPr lang="en-US" dirty="0"/>
              <a:t>	arises.</a:t>
            </a:r>
            <a:endParaRPr/>
          </a:p>
          <a:p>
            <a:pPr marL="542834" indent="-542834">
              <a:spcBef>
                <a:spcPts val="1013"/>
              </a:spcBef>
              <a:buClr>
                <a:schemeClr val="dk1"/>
              </a:buClr>
              <a:buSzPts val="3200"/>
            </a:pPr>
            <a:r>
              <a:rPr lang="en-US" dirty="0"/>
              <a:t>To overcome this problem we will use dynamic array/ </a:t>
            </a:r>
            <a:r>
              <a:rPr lang="en-US" dirty="0" err="1"/>
              <a:t>growable</a:t>
            </a:r>
            <a:r>
              <a:rPr lang="en-US" dirty="0"/>
              <a:t> stack.</a:t>
            </a:r>
            <a:endParaRPr/>
          </a:p>
          <a:p>
            <a:pPr marL="542834" indent="-542834">
              <a:spcBef>
                <a:spcPts val="1013"/>
              </a:spcBef>
              <a:buClr>
                <a:schemeClr val="dk1"/>
              </a:buClr>
              <a:buSzPts val="3200"/>
            </a:pPr>
            <a:r>
              <a:rPr lang="en-US" dirty="0"/>
              <a:t>So a dynamic array can change its capacity.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48" name="Google Shape;248;p30"/>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90000"/>
              </a:lnSpc>
              <a:spcBef>
                <a:spcPts val="0"/>
              </a:spcBef>
              <a:buClr>
                <a:schemeClr val="dk1"/>
              </a:buClr>
              <a:buSzPts val="3200"/>
            </a:pPr>
            <a:r>
              <a:rPr lang="en-US" dirty="0" err="1"/>
              <a:t>Growable</a:t>
            </a:r>
            <a:r>
              <a:rPr lang="en-US" dirty="0"/>
              <a:t> stack is the concept of allocating more memory such that stack full condition does not arises easily.</a:t>
            </a:r>
            <a:endParaRPr/>
          </a:p>
          <a:p>
            <a:pPr marL="542834" indent="-542834">
              <a:lnSpc>
                <a:spcPct val="90000"/>
              </a:lnSpc>
              <a:spcBef>
                <a:spcPts val="1013"/>
              </a:spcBef>
              <a:buClr>
                <a:schemeClr val="dk1"/>
              </a:buClr>
              <a:buSzPts val="3200"/>
            </a:pPr>
            <a:r>
              <a:rPr lang="en-US" dirty="0"/>
              <a:t>A </a:t>
            </a:r>
            <a:r>
              <a:rPr lang="en-US" dirty="0" err="1"/>
              <a:t>growable</a:t>
            </a:r>
            <a:r>
              <a:rPr lang="en-US" dirty="0"/>
              <a:t> array base stack can be implemented by allocating new memory larger than previous stack memory and copying elements from old stack to new stack. </a:t>
            </a:r>
            <a:endParaRPr/>
          </a:p>
          <a:p>
            <a:pPr marL="542834" indent="-542834">
              <a:lnSpc>
                <a:spcPct val="90000"/>
              </a:lnSpc>
              <a:spcBef>
                <a:spcPts val="1013"/>
              </a:spcBef>
              <a:buClr>
                <a:schemeClr val="dk1"/>
              </a:buClr>
              <a:buSzPts val="3200"/>
            </a:pPr>
            <a:r>
              <a:rPr lang="en-US" dirty="0"/>
              <a:t>And then at last the name of the new stack as the name given to the previous stack.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r>
              <a:rPr lang="en-US" dirty="0"/>
              <a:t>Strategy for </a:t>
            </a:r>
            <a:r>
              <a:rPr lang="en-US" dirty="0" err="1"/>
              <a:t>growable</a:t>
            </a:r>
            <a:r>
              <a:rPr lang="en-US" dirty="0"/>
              <a:t> stack</a:t>
            </a:r>
            <a:endParaRPr/>
          </a:p>
        </p:txBody>
      </p:sp>
      <p:sp>
        <p:nvSpPr>
          <p:cNvPr id="256" name="Google Shape;256;p31"/>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There are two strategies:</a:t>
            </a:r>
            <a:endParaRPr/>
          </a:p>
          <a:p>
            <a:pPr marL="542834" indent="-542834">
              <a:spcBef>
                <a:spcPts val="1013"/>
              </a:spcBef>
              <a:buClr>
                <a:schemeClr val="dk1"/>
              </a:buClr>
              <a:buSzPts val="3200"/>
              <a:buNone/>
            </a:pPr>
            <a:r>
              <a:rPr lang="en-US" dirty="0"/>
              <a:t>	1. </a:t>
            </a:r>
            <a:r>
              <a:rPr lang="en-US" b="1" dirty="0"/>
              <a:t>Tight Strategy</a:t>
            </a:r>
            <a:r>
              <a:rPr lang="en-US" dirty="0"/>
              <a:t> : Add a constant amount to the old stack (</a:t>
            </a:r>
            <a:r>
              <a:rPr lang="en-US" dirty="0" err="1"/>
              <a:t>N+c</a:t>
            </a:r>
            <a:r>
              <a:rPr lang="en-US" dirty="0"/>
              <a:t>)</a:t>
            </a:r>
            <a:br>
              <a:rPr lang="en-US" dirty="0"/>
            </a:br>
            <a:r>
              <a:rPr lang="en-US" dirty="0"/>
              <a:t>2. </a:t>
            </a:r>
            <a:r>
              <a:rPr lang="en-US" b="1" dirty="0"/>
              <a:t>Growth Strategy</a:t>
            </a:r>
            <a:r>
              <a:rPr lang="en-US" dirty="0"/>
              <a:t> : Double the size of old stack (2N)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pic>
        <p:nvPicPr>
          <p:cNvPr id="264" name="Google Shape;264;p32" descr="F:\jecrc\odd sem 2020-21\send\ds\lecture given\slide_13.jpg"/>
          <p:cNvPicPr preferRelativeResize="0">
            <a:picLocks noGrp="1"/>
          </p:cNvPicPr>
          <p:nvPr>
            <p:ph type="body" idx="1"/>
          </p:nvPr>
        </p:nvPicPr>
        <p:blipFill rotWithShape="1">
          <a:blip r:embed="rId3">
            <a:alphaModFix/>
          </a:blip>
          <a:srcRect/>
          <a:stretch/>
        </p:blipFill>
        <p:spPr>
          <a:xfrm>
            <a:off x="2757420" y="2127675"/>
            <a:ext cx="10703064" cy="601785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72" name="Google Shape;272;p33"/>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Following steps should be done </a:t>
            </a:r>
            <a:endParaRPr/>
          </a:p>
          <a:p>
            <a:pPr marL="814252" indent="-814252">
              <a:spcBef>
                <a:spcPts val="1013"/>
              </a:spcBef>
              <a:buClr>
                <a:schemeClr val="dk1"/>
              </a:buClr>
              <a:buSzPts val="3200"/>
              <a:buAutoNum type="arabicPeriod"/>
            </a:pPr>
            <a:r>
              <a:rPr lang="en-US" dirty="0"/>
              <a:t>Allocate new space</a:t>
            </a:r>
            <a:endParaRPr/>
          </a:p>
          <a:p>
            <a:pPr marL="814252" indent="-814252">
              <a:spcBef>
                <a:spcPts val="1013"/>
              </a:spcBef>
              <a:buClr>
                <a:schemeClr val="dk1"/>
              </a:buClr>
              <a:buSzPts val="3200"/>
              <a:buAutoNum type="arabicPeriod"/>
            </a:pPr>
            <a:r>
              <a:rPr lang="en-US" dirty="0"/>
              <a:t>Copy data to new space</a:t>
            </a:r>
            <a:endParaRPr/>
          </a:p>
          <a:p>
            <a:pPr marL="814252" indent="-814252">
              <a:spcBef>
                <a:spcPts val="1013"/>
              </a:spcBef>
              <a:buClr>
                <a:schemeClr val="dk1"/>
              </a:buClr>
              <a:buSzPts val="3200"/>
              <a:buAutoNum type="arabicPeriod"/>
            </a:pPr>
            <a:r>
              <a:rPr lang="en-US" dirty="0"/>
              <a:t>Free old space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75746" y="60790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3240"/>
            </a:pPr>
            <a:r>
              <a:rPr lang="en-US" sz="5100" b="1" dirty="0"/>
              <a:t>Implement Stack Operations using Dynamic Memory Allocation</a:t>
            </a:r>
            <a:r>
              <a:rPr lang="en-US" sz="6300" b="1" dirty="0"/>
              <a:t/>
            </a:r>
            <a:br>
              <a:rPr lang="en-US" sz="6300" b="1" dirty="0"/>
            </a:br>
            <a:endParaRPr sz="6300"/>
          </a:p>
        </p:txBody>
      </p:sp>
      <p:sp>
        <p:nvSpPr>
          <p:cNvPr id="89" name="Google Shape;89;p13"/>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0" indent="0">
              <a:spcBef>
                <a:spcPts val="0"/>
              </a:spcBef>
              <a:buClr>
                <a:schemeClr val="dk1"/>
              </a:buClr>
              <a:buSzPts val="3200"/>
              <a:buNone/>
            </a:pPr>
            <a:r>
              <a:rPr lang="en-US" b="1" dirty="0"/>
              <a:t>Problem Solution</a:t>
            </a:r>
            <a:endParaRPr/>
          </a:p>
          <a:p>
            <a:pPr marL="0" indent="0">
              <a:spcBef>
                <a:spcPts val="1013"/>
              </a:spcBef>
              <a:buClr>
                <a:schemeClr val="dk1"/>
              </a:buClr>
              <a:buSzPts val="3200"/>
              <a:buNone/>
            </a:pPr>
            <a:r>
              <a:rPr lang="en-US" dirty="0"/>
              <a:t>1. Use </a:t>
            </a:r>
            <a:r>
              <a:rPr lang="en-US" dirty="0" err="1"/>
              <a:t>malloc</a:t>
            </a:r>
            <a:r>
              <a:rPr lang="en-US" dirty="0"/>
              <a:t> function to allocate memory.</a:t>
            </a:r>
            <a:br>
              <a:rPr lang="en-US" dirty="0"/>
            </a:br>
            <a:r>
              <a:rPr lang="en-US" dirty="0"/>
              <a:t>2. Define separate functions for the operations like push, pop and display.</a:t>
            </a:r>
            <a:br>
              <a:rPr lang="en-US" dirty="0"/>
            </a:br>
            <a:r>
              <a:rPr lang="en-US" dirty="0"/>
              <a:t>3. Use switch statement to access these functions.</a:t>
            </a:r>
            <a:endParaRPr/>
          </a:p>
          <a:p>
            <a:pPr marL="542914" indent="-221187">
              <a:spcBef>
                <a:spcPts val="1013"/>
              </a:spcBef>
              <a:buClr>
                <a:schemeClr val="dk1"/>
              </a:buClr>
              <a:buSzPts val="32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10895" y="0"/>
            <a:ext cx="14596110" cy="648011"/>
          </a:xfrm>
          <a:prstGeom prst="rect">
            <a:avLst/>
          </a:prstGeom>
          <a:noFill/>
          <a:ln>
            <a:noFill/>
          </a:ln>
        </p:spPr>
        <p:txBody>
          <a:bodyPr spcFirstLastPara="1" wrap="square" lIns="144753" tIns="72357" rIns="144753" bIns="72357" anchor="ctr" anchorCtr="0">
            <a:noAutofit/>
          </a:bodyPr>
          <a:lstStyle/>
          <a:p>
            <a:pPr>
              <a:buClr>
                <a:schemeClr val="dk1"/>
              </a:buClr>
              <a:buSzPts val="3959"/>
            </a:pPr>
            <a:r>
              <a:rPr lang="en-US" sz="6300" dirty="0"/>
              <a:t>Program</a:t>
            </a:r>
            <a:endParaRPr sz="6300"/>
          </a:p>
        </p:txBody>
      </p:sp>
      <p:sp>
        <p:nvSpPr>
          <p:cNvPr id="95" name="Google Shape;95;p14"/>
          <p:cNvSpPr txBox="1">
            <a:spLocks noGrp="1"/>
          </p:cNvSpPr>
          <p:nvPr>
            <p:ph type="body" idx="1"/>
          </p:nvPr>
        </p:nvSpPr>
        <p:spPr>
          <a:xfrm>
            <a:off x="810895" y="877957"/>
            <a:ext cx="13650066" cy="5319974"/>
          </a:xfrm>
          <a:prstGeom prst="rect">
            <a:avLst/>
          </a:prstGeom>
          <a:noFill/>
          <a:ln>
            <a:noFill/>
          </a:ln>
        </p:spPr>
        <p:txBody>
          <a:bodyPr spcFirstLastPara="1" wrap="square" lIns="0" tIns="0" rIns="0" bIns="0" anchor="ctr" anchorCtr="0">
            <a:noAutofit/>
          </a:bodyPr>
          <a:lstStyle/>
          <a:p>
            <a:pPr marL="0" indent="0">
              <a:spcBef>
                <a:spcPts val="0"/>
              </a:spcBef>
              <a:buClr>
                <a:srgbClr val="242729"/>
              </a:buClr>
              <a:buSzPts val="2000"/>
              <a:buNone/>
            </a:pPr>
            <a:r>
              <a:rPr lang="en-US" sz="3200" dirty="0">
                <a:solidFill>
                  <a:srgbClr val="242729"/>
                </a:solidFill>
                <a:latin typeface="Arial"/>
                <a:ea typeface="Arial"/>
                <a:cs typeface="Arial"/>
                <a:sym typeface="Arial"/>
              </a:rPr>
              <a:t>#include&lt;</a:t>
            </a:r>
            <a:r>
              <a:rPr lang="en-US" sz="3200" dirty="0" err="1">
                <a:solidFill>
                  <a:srgbClr val="242729"/>
                </a:solidFill>
                <a:latin typeface="Arial"/>
                <a:ea typeface="Arial"/>
                <a:cs typeface="Arial"/>
                <a:sym typeface="Arial"/>
              </a:rPr>
              <a:t>stdio.h</a:t>
            </a:r>
            <a:r>
              <a:rPr lang="en-US" sz="3200" dirty="0">
                <a:solidFill>
                  <a:srgbClr val="242729"/>
                </a:solidFill>
                <a:latin typeface="Arial"/>
                <a:ea typeface="Arial"/>
                <a:cs typeface="Arial"/>
                <a:sym typeface="Arial"/>
              </a:rPr>
              <a:t>&gt;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#include&lt;</a:t>
            </a:r>
            <a:r>
              <a:rPr lang="en-US" sz="3200" dirty="0" err="1">
                <a:solidFill>
                  <a:srgbClr val="242729"/>
                </a:solidFill>
                <a:latin typeface="Arial"/>
                <a:ea typeface="Arial"/>
                <a:cs typeface="Arial"/>
                <a:sym typeface="Arial"/>
              </a:rPr>
              <a:t>stdlib.h</a:t>
            </a:r>
            <a:r>
              <a:rPr lang="en-US" sz="3200" dirty="0">
                <a:solidFill>
                  <a:srgbClr val="242729"/>
                </a:solidFill>
                <a:latin typeface="Arial"/>
                <a:ea typeface="Arial"/>
                <a:cs typeface="Arial"/>
                <a:sym typeface="Arial"/>
              </a:rPr>
              <a:t>&gt;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 a; </a:t>
            </a:r>
            <a:endParaRPr/>
          </a:p>
          <a:p>
            <a:pPr marL="0" indent="0">
              <a:spcBef>
                <a:spcPts val="0"/>
              </a:spcBef>
              <a:buClr>
                <a:srgbClr val="2B91AF"/>
              </a:buClr>
              <a:buSzPts val="2000"/>
              <a:buNone/>
            </a:pP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top;</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a:t>
            </a:r>
            <a:r>
              <a:rPr lang="en-US" sz="3200" dirty="0" err="1">
                <a:solidFill>
                  <a:srgbClr val="242729"/>
                </a:solidFill>
                <a:latin typeface="Arial"/>
                <a:ea typeface="Arial"/>
                <a:cs typeface="Arial"/>
                <a:sym typeface="Arial"/>
              </a:rPr>
              <a:t>maxSize</a:t>
            </a:r>
            <a:r>
              <a:rPr lang="en-US" sz="3200" dirty="0">
                <a:solidFill>
                  <a:srgbClr val="242729"/>
                </a:solidFill>
                <a:latin typeface="Arial"/>
                <a:ea typeface="Arial"/>
                <a:cs typeface="Arial"/>
                <a:sym typeface="Arial"/>
              </a:rPr>
              <a: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a:t>
            </a:r>
            <a:r>
              <a:rPr lang="en-US" sz="3200" dirty="0" err="1">
                <a:solidFill>
                  <a:srgbClr val="242729"/>
                </a:solidFill>
                <a:latin typeface="Arial"/>
                <a:ea typeface="Arial"/>
                <a:cs typeface="Arial"/>
                <a:sym typeface="Arial"/>
              </a:rPr>
              <a:t>initstack</a:t>
            </a:r>
            <a:r>
              <a:rPr lang="en-US" sz="3200" dirty="0">
                <a:solidFill>
                  <a:srgbClr val="242729"/>
                </a:solidFill>
                <a:latin typeface="Arial"/>
                <a:ea typeface="Arial"/>
                <a:cs typeface="Arial"/>
                <a:sym typeface="Arial"/>
              </a:rPr>
              <a:t>(</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 p,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a:t>
            </a:r>
            <a:r>
              <a:rPr lang="en-US" sz="3200" dirty="0" err="1">
                <a:solidFill>
                  <a:srgbClr val="242729"/>
                </a:solidFill>
                <a:latin typeface="Arial"/>
                <a:ea typeface="Arial"/>
                <a:cs typeface="Arial"/>
                <a:sym typeface="Arial"/>
              </a:rPr>
              <a:t>maxSize</a:t>
            </a:r>
            <a:r>
              <a:rPr lang="en-US" sz="3200" dirty="0">
                <a:solidFill>
                  <a:srgbClr val="242729"/>
                </a:solidFill>
                <a:latin typeface="Arial"/>
                <a:ea typeface="Arial"/>
                <a:cs typeface="Arial"/>
                <a:sym typeface="Arial"/>
              </a:rPr>
              <a: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push(</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 p,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item);</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display(</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p);</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pop(</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 p); </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a:t>
            </a:r>
            <a:r>
              <a:rPr lang="en-US" sz="3200" dirty="0" err="1">
                <a:solidFill>
                  <a:srgbClr val="242729"/>
                </a:solidFill>
                <a:latin typeface="Arial"/>
                <a:ea typeface="Arial"/>
                <a:cs typeface="Arial"/>
                <a:sym typeface="Arial"/>
              </a:rPr>
              <a:t>printMenu</a:t>
            </a:r>
            <a:r>
              <a:rPr lang="en-US" sz="3200" dirty="0">
                <a:solidFill>
                  <a:srgbClr val="242729"/>
                </a:solidFill>
                <a:latin typeface="Arial"/>
                <a:ea typeface="Arial"/>
                <a:cs typeface="Arial"/>
                <a:sym typeface="Arial"/>
              </a:rPr>
              <a:t>();</a:t>
            </a:r>
            <a:r>
              <a:rPr lang="en-US" sz="3200" dirty="0">
                <a:solidFill>
                  <a:schemeClr val="dk1"/>
                </a:solidFill>
              </a:rPr>
              <a:t> </a:t>
            </a:r>
            <a:endParaRPr sz="3200">
              <a:solidFill>
                <a:schemeClr val="dk1"/>
              </a:solidFill>
              <a:latin typeface="Arial"/>
              <a:ea typeface="Arial"/>
              <a:cs typeface="Arial"/>
              <a:sym typeface="Arial"/>
            </a:endParaRPr>
          </a:p>
        </p:txBody>
      </p:sp>
      <p:sp>
        <p:nvSpPr>
          <p:cNvPr id="96" name="Google Shape;96;p14"/>
          <p:cNvSpPr/>
          <p:nvPr/>
        </p:nvSpPr>
        <p:spPr>
          <a:xfrm>
            <a:off x="870022" y="6427876"/>
            <a:ext cx="4361320" cy="2046144"/>
          </a:xfrm>
          <a:prstGeom prst="rect">
            <a:avLst/>
          </a:prstGeom>
          <a:noFill/>
          <a:ln>
            <a:noFill/>
          </a:ln>
        </p:spPr>
        <p:txBody>
          <a:bodyPr spcFirstLastPara="1" wrap="square" lIns="0" tIns="0" rIns="0" bIns="0" anchor="ctr" anchorCtr="0">
            <a:noAutofit/>
          </a:bodyPr>
          <a:lstStyle/>
          <a:p>
            <a:pPr>
              <a:buClr>
                <a:srgbClr val="2B91AF"/>
              </a:buClr>
              <a:buSzPts val="2000"/>
            </a:pPr>
            <a:r>
              <a:rPr lang="en-US" sz="3200" dirty="0" err="1">
                <a:solidFill>
                  <a:srgbClr val="2B91AF"/>
                </a:solidFill>
              </a:rPr>
              <a:t>int</a:t>
            </a:r>
            <a:r>
              <a:rPr lang="en-US" sz="3200" dirty="0">
                <a:solidFill>
                  <a:srgbClr val="242729"/>
                </a:solidFill>
              </a:rPr>
              <a:t> main()</a:t>
            </a:r>
            <a:endParaRPr/>
          </a:p>
          <a:p>
            <a:pPr>
              <a:buClr>
                <a:srgbClr val="242729"/>
              </a:buClr>
              <a:buSzPts val="2000"/>
            </a:pPr>
            <a:r>
              <a:rPr lang="en-US" sz="3200" dirty="0">
                <a:solidFill>
                  <a:srgbClr val="242729"/>
                </a:solidFill>
              </a:rPr>
              <a:t> {</a:t>
            </a:r>
            <a:endParaRPr/>
          </a:p>
          <a:p>
            <a:pPr>
              <a:buClr>
                <a:srgbClr val="242729"/>
              </a:buClr>
              <a:buSzPts val="2000"/>
            </a:pPr>
            <a:r>
              <a:rPr lang="en-US" sz="3200" dirty="0">
                <a:solidFill>
                  <a:srgbClr val="242729"/>
                </a:solidFill>
              </a:rPr>
              <a:t> </a:t>
            </a:r>
            <a:r>
              <a:rPr lang="en-US" sz="3200" dirty="0" err="1">
                <a:solidFill>
                  <a:srgbClr val="242729"/>
                </a:solidFill>
              </a:rPr>
              <a:t>struct</a:t>
            </a:r>
            <a:r>
              <a:rPr lang="en-US" sz="3200" dirty="0">
                <a:solidFill>
                  <a:srgbClr val="242729"/>
                </a:solidFill>
              </a:rPr>
              <a:t> </a:t>
            </a:r>
            <a:r>
              <a:rPr lang="en-US" sz="3200" dirty="0">
                <a:solidFill>
                  <a:srgbClr val="2B91AF"/>
                </a:solidFill>
              </a:rPr>
              <a:t>stack</a:t>
            </a:r>
            <a:r>
              <a:rPr lang="en-US" sz="3200" dirty="0">
                <a:solidFill>
                  <a:srgbClr val="242729"/>
                </a:solidFill>
              </a:rPr>
              <a:t> p;</a:t>
            </a:r>
            <a:endParaRPr/>
          </a:p>
          <a:p>
            <a:pPr>
              <a:buClr>
                <a:srgbClr val="242729"/>
              </a:buClr>
              <a:buSzPts val="2000"/>
            </a:pPr>
            <a:r>
              <a:rPr lang="en-US" sz="3200" dirty="0">
                <a:solidFill>
                  <a:srgbClr val="242729"/>
                </a:solidFill>
              </a:rPr>
              <a:t> </a:t>
            </a:r>
            <a:r>
              <a:rPr lang="en-US" sz="3200" dirty="0" err="1">
                <a:solidFill>
                  <a:srgbClr val="2B91AF"/>
                </a:solidFill>
              </a:rPr>
              <a:t>int</a:t>
            </a:r>
            <a:r>
              <a:rPr lang="en-US" sz="3200" dirty="0">
                <a:solidFill>
                  <a:srgbClr val="242729"/>
                </a:solidFill>
              </a:rPr>
              <a:t> </a:t>
            </a:r>
            <a:r>
              <a:rPr lang="en-US" sz="3200" dirty="0" err="1">
                <a:solidFill>
                  <a:srgbClr val="242729"/>
                </a:solidFill>
              </a:rPr>
              <a:t>data,ch</a:t>
            </a:r>
            <a:r>
              <a:rPr lang="en-US" sz="3200" dirty="0">
                <a:solidFill>
                  <a:srgbClr val="242729"/>
                </a:solidFill>
              </a:rPr>
              <a:t>, data1, m;</a:t>
            </a:r>
            <a:endParaRPr/>
          </a:p>
          <a:p>
            <a:pPr>
              <a:buClr>
                <a:srgbClr val="242729"/>
              </a:buClr>
              <a:buSzPts val="2000"/>
            </a:pPr>
            <a:r>
              <a:rPr lang="en-US" sz="3200" dirty="0">
                <a:solidFill>
                  <a:srgbClr val="242729"/>
                </a:solidFill>
              </a:rPr>
              <a:t> </a:t>
            </a:r>
            <a:endParaRPr sz="3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88" name="Google Shape;88;p10"/>
          <p:cNvGrpSpPr/>
          <p:nvPr/>
        </p:nvGrpSpPr>
        <p:grpSpPr>
          <a:xfrm>
            <a:off x="0" y="0"/>
            <a:ext cx="16217900" cy="9118600"/>
            <a:chOff x="0" y="0"/>
            <a:chExt cx="16217900" cy="9118600"/>
          </a:xfrm>
        </p:grpSpPr>
        <p:sp>
          <p:nvSpPr>
            <p:cNvPr id="89" name="Google Shape;89;p1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90" name="Google Shape;90;p1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2" name="Google Shape;92;p10"/>
          <p:cNvSpPr txBox="1"/>
          <p:nvPr/>
        </p:nvSpPr>
        <p:spPr>
          <a:xfrm>
            <a:off x="1250951" y="1054100"/>
            <a:ext cx="14249401" cy="830263"/>
          </a:xfrm>
          <a:prstGeom prst="rect">
            <a:avLst/>
          </a:prstGeom>
          <a:noFill/>
          <a:ln>
            <a:noFill/>
          </a:ln>
        </p:spPr>
        <p:txBody>
          <a:bodyPr spcFirstLastPara="1" wrap="square" lIns="91412" tIns="45694" rIns="91412" bIns="45694" anchor="t" anchorCtr="0">
            <a:noAutofit/>
          </a:bodyPr>
          <a:lstStyle/>
          <a:p>
            <a:pPr algn="ctr"/>
            <a:r>
              <a:rPr lang="en-US" sz="4700" dirty="0">
                <a:solidFill>
                  <a:schemeClr val="dk1"/>
                </a:solidFill>
              </a:rPr>
              <a:t>CONTENTS (TO BE COVERED)</a:t>
            </a:r>
            <a:endParaRPr sz="4700">
              <a:solidFill>
                <a:schemeClr val="dk1"/>
              </a:solidFill>
            </a:endParaRPr>
          </a:p>
        </p:txBody>
      </p:sp>
      <p:sp>
        <p:nvSpPr>
          <p:cNvPr id="94" name="Google Shape;94;p10"/>
          <p:cNvSpPr txBox="1"/>
          <p:nvPr/>
        </p:nvSpPr>
        <p:spPr>
          <a:xfrm>
            <a:off x="1238251" y="1854855"/>
            <a:ext cx="11184890" cy="6786474"/>
          </a:xfrm>
          <a:prstGeom prst="rect">
            <a:avLst/>
          </a:prstGeom>
          <a:noFill/>
          <a:ln>
            <a:noFill/>
          </a:ln>
        </p:spPr>
        <p:txBody>
          <a:bodyPr spcFirstLastPara="1" wrap="square" lIns="91412" tIns="45694" rIns="91412" bIns="45694" anchor="t" anchorCtr="0">
            <a:noAutofit/>
          </a:bodyPr>
          <a:lstStyle/>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Introduction of Data Structures and Algorithms</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Stack</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Basic Operations (PUSH, POP)</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Array Representation of Stack  (Static &amp; Dynamic)</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Applications of Stack</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Tower of Hanoi</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Multiple Stack representation using Single Array</a:t>
            </a:r>
            <a:endParaRPr/>
          </a:p>
          <a:p>
            <a:pPr marL="342849" indent="-222218">
              <a:buClr>
                <a:schemeClr val="dk1"/>
              </a:buClr>
              <a:buSzPts val="1900"/>
            </a:pPr>
            <a:endParaRPr sz="19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337873" y="0"/>
            <a:ext cx="15542154" cy="6875044"/>
          </a:xfrm>
          <a:prstGeom prst="rect">
            <a:avLst/>
          </a:prstGeom>
          <a:noFill/>
          <a:ln>
            <a:noFill/>
          </a:ln>
        </p:spPr>
        <p:txBody>
          <a:bodyPr spcFirstLastPara="1" wrap="square" lIns="0" tIns="0" rIns="0" bIns="0" anchor="ctr" anchorCtr="0">
            <a:noAutofit/>
          </a:bodyPr>
          <a:lstStyle/>
          <a:p>
            <a:pPr marL="0" indent="0">
              <a:spcBef>
                <a:spcPts val="0"/>
              </a:spcBef>
              <a:buClr>
                <a:srgbClr val="242729"/>
              </a:buClr>
              <a:buNone/>
            </a:pPr>
            <a:r>
              <a:rPr lang="en-US" sz="3800" dirty="0" err="1">
                <a:solidFill>
                  <a:srgbClr val="242729"/>
                </a:solidFill>
                <a:latin typeface="Arial"/>
                <a:ea typeface="Arial"/>
                <a:cs typeface="Arial"/>
                <a:sym typeface="Arial"/>
              </a:rPr>
              <a:t>printf</a:t>
            </a:r>
            <a:r>
              <a:rPr lang="en-US" sz="3800" dirty="0">
                <a:solidFill>
                  <a:srgbClr val="242729"/>
                </a:solidFill>
                <a:latin typeface="Arial"/>
                <a:ea typeface="Arial"/>
                <a:cs typeface="Arial"/>
                <a:sym typeface="Arial"/>
              </a:rPr>
              <a:t>("Enter the maximum size of the stack\n");</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scanf</a:t>
            </a:r>
            <a:r>
              <a:rPr lang="en-US" sz="3800" dirty="0">
                <a:solidFill>
                  <a:srgbClr val="242729"/>
                </a:solidFill>
                <a:latin typeface="Arial"/>
                <a:ea typeface="Arial"/>
                <a:cs typeface="Arial"/>
                <a:sym typeface="Arial"/>
              </a:rPr>
              <a:t>("%</a:t>
            </a:r>
            <a:r>
              <a:rPr lang="en-US" sz="3800" dirty="0" err="1">
                <a:solidFill>
                  <a:srgbClr val="242729"/>
                </a:solidFill>
                <a:latin typeface="Arial"/>
                <a:ea typeface="Arial"/>
                <a:cs typeface="Arial"/>
                <a:sym typeface="Arial"/>
              </a:rPr>
              <a:t>d",&amp;m</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initstack</a:t>
            </a:r>
            <a:r>
              <a:rPr lang="en-US" sz="3800" dirty="0">
                <a:solidFill>
                  <a:srgbClr val="242729"/>
                </a:solidFill>
                <a:latin typeface="Arial"/>
                <a:ea typeface="Arial"/>
                <a:cs typeface="Arial"/>
                <a:sym typeface="Arial"/>
              </a:rPr>
              <a:t>(&amp;</a:t>
            </a:r>
            <a:r>
              <a:rPr lang="en-US" sz="3800" dirty="0" err="1">
                <a:solidFill>
                  <a:srgbClr val="242729"/>
                </a:solidFill>
                <a:latin typeface="Arial"/>
                <a:ea typeface="Arial"/>
                <a:cs typeface="Arial"/>
                <a:sym typeface="Arial"/>
              </a:rPr>
              <a:t>p,m</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do </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err="1">
                <a:solidFill>
                  <a:srgbClr val="242729"/>
                </a:solidFill>
                <a:latin typeface="Arial"/>
                <a:ea typeface="Arial"/>
                <a:cs typeface="Arial"/>
                <a:sym typeface="Arial"/>
              </a:rPr>
              <a:t>printMenu</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printf</a:t>
            </a:r>
            <a:r>
              <a:rPr lang="en-US" sz="3800" dirty="0">
                <a:solidFill>
                  <a:srgbClr val="242729"/>
                </a:solidFill>
                <a:latin typeface="Arial"/>
                <a:ea typeface="Arial"/>
                <a:cs typeface="Arial"/>
                <a:sym typeface="Arial"/>
              </a:rPr>
              <a:t>("Enter your choice\n");</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scanf</a:t>
            </a:r>
            <a:r>
              <a:rPr lang="en-US" sz="3800" dirty="0">
                <a:solidFill>
                  <a:srgbClr val="242729"/>
                </a:solidFill>
                <a:latin typeface="Arial"/>
                <a:ea typeface="Arial"/>
                <a:cs typeface="Arial"/>
                <a:sym typeface="Arial"/>
              </a:rPr>
              <a:t>("%</a:t>
            </a:r>
            <a:r>
              <a:rPr lang="en-US" sz="3800" dirty="0" err="1">
                <a:solidFill>
                  <a:srgbClr val="242729"/>
                </a:solidFill>
                <a:latin typeface="Arial"/>
                <a:ea typeface="Arial"/>
                <a:cs typeface="Arial"/>
                <a:sym typeface="Arial"/>
              </a:rPr>
              <a:t>d",&amp;ch</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switch(</a:t>
            </a:r>
            <a:r>
              <a:rPr lang="en-US" sz="3800" dirty="0" err="1">
                <a:solidFill>
                  <a:srgbClr val="242729"/>
                </a:solidFill>
                <a:latin typeface="Arial"/>
                <a:ea typeface="Arial"/>
                <a:cs typeface="Arial"/>
                <a:sym typeface="Arial"/>
              </a:rPr>
              <a:t>ch</a:t>
            </a: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a:solidFill>
                  <a:srgbClr val="242729"/>
                </a:solidFill>
                <a:latin typeface="Arial"/>
                <a:ea typeface="Arial"/>
                <a:cs typeface="Arial"/>
                <a:sym typeface="Arial"/>
              </a:rPr>
              <a:t>case 1: </a:t>
            </a:r>
            <a:r>
              <a:rPr lang="en-US" sz="3800" dirty="0" err="1">
                <a:solidFill>
                  <a:srgbClr val="242729"/>
                </a:solidFill>
                <a:latin typeface="Arial"/>
                <a:ea typeface="Arial"/>
                <a:cs typeface="Arial"/>
                <a:sym typeface="Arial"/>
              </a:rPr>
              <a:t>printf</a:t>
            </a:r>
            <a:r>
              <a:rPr lang="en-US" sz="3800" dirty="0">
                <a:solidFill>
                  <a:srgbClr val="242729"/>
                </a:solidFill>
                <a:latin typeface="Arial"/>
                <a:ea typeface="Arial"/>
                <a:cs typeface="Arial"/>
                <a:sym typeface="Arial"/>
              </a:rPr>
              <a:t>("Enter the element to be pushed\n"); </a:t>
            </a:r>
            <a:endParaRPr/>
          </a:p>
          <a:p>
            <a:pPr marL="0" indent="0">
              <a:spcBef>
                <a:spcPts val="0"/>
              </a:spcBef>
              <a:buClr>
                <a:srgbClr val="242729"/>
              </a:buClr>
              <a:buNone/>
            </a:pPr>
            <a:r>
              <a:rPr lang="en-US" sz="3800" dirty="0" err="1">
                <a:solidFill>
                  <a:srgbClr val="242729"/>
                </a:solidFill>
                <a:latin typeface="Arial"/>
                <a:ea typeface="Arial"/>
                <a:cs typeface="Arial"/>
                <a:sym typeface="Arial"/>
              </a:rPr>
              <a:t>scanf</a:t>
            </a:r>
            <a:r>
              <a:rPr lang="en-US" sz="3800" dirty="0">
                <a:solidFill>
                  <a:srgbClr val="242729"/>
                </a:solidFill>
                <a:latin typeface="Arial"/>
                <a:ea typeface="Arial"/>
                <a:cs typeface="Arial"/>
                <a:sym typeface="Arial"/>
              </a:rPr>
              <a:t>("%</a:t>
            </a:r>
            <a:r>
              <a:rPr lang="en-US" sz="3800" dirty="0" err="1">
                <a:solidFill>
                  <a:srgbClr val="242729"/>
                </a:solidFill>
                <a:latin typeface="Arial"/>
                <a:ea typeface="Arial"/>
                <a:cs typeface="Arial"/>
                <a:sym typeface="Arial"/>
              </a:rPr>
              <a:t>d",&amp;data</a:t>
            </a: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a:solidFill>
                  <a:srgbClr val="242729"/>
                </a:solidFill>
                <a:latin typeface="Arial"/>
                <a:ea typeface="Arial"/>
                <a:cs typeface="Arial"/>
                <a:sym typeface="Arial"/>
              </a:rPr>
              <a:t>push(&amp;p, data); </a:t>
            </a:r>
            <a:endParaRPr/>
          </a:p>
          <a:p>
            <a:pPr marL="0" indent="0">
              <a:spcBef>
                <a:spcPts val="0"/>
              </a:spcBef>
              <a:buClr>
                <a:srgbClr val="242729"/>
              </a:buClr>
              <a:buNone/>
            </a:pPr>
            <a:r>
              <a:rPr lang="en-US" sz="3800" dirty="0">
                <a:solidFill>
                  <a:srgbClr val="242729"/>
                </a:solidFill>
                <a:latin typeface="Arial"/>
                <a:ea typeface="Arial"/>
                <a:cs typeface="Arial"/>
                <a:sym typeface="Arial"/>
              </a:rPr>
              <a:t>break;</a:t>
            </a:r>
            <a:r>
              <a:rPr lang="en-US" sz="3800" dirty="0">
                <a:solidFill>
                  <a:schemeClr val="dk1"/>
                </a:solidFill>
              </a:rPr>
              <a:t> </a:t>
            </a:r>
            <a:endParaRPr sz="3800">
              <a:solidFill>
                <a:schemeClr val="dk1"/>
              </a:solidFill>
              <a:latin typeface="Arial"/>
              <a:ea typeface="Arial"/>
              <a:cs typeface="Arial"/>
              <a:sym typeface="Arial"/>
            </a:endParaRPr>
          </a:p>
        </p:txBody>
      </p:sp>
      <p:sp>
        <p:nvSpPr>
          <p:cNvPr id="102" name="Google Shape;102;p15"/>
          <p:cNvSpPr/>
          <p:nvPr/>
        </p:nvSpPr>
        <p:spPr>
          <a:xfrm>
            <a:off x="337874" y="6672409"/>
            <a:ext cx="10889087" cy="2455373"/>
          </a:xfrm>
          <a:prstGeom prst="rect">
            <a:avLst/>
          </a:prstGeom>
          <a:noFill/>
          <a:ln>
            <a:noFill/>
          </a:ln>
        </p:spPr>
        <p:txBody>
          <a:bodyPr spcFirstLastPara="1" wrap="square" lIns="0" tIns="0" rIns="0" bIns="0" anchor="ctr" anchorCtr="0">
            <a:noAutofit/>
          </a:bodyPr>
          <a:lstStyle/>
          <a:p>
            <a:pPr>
              <a:buClr>
                <a:srgbClr val="242729"/>
              </a:buClr>
              <a:buSzPts val="2400"/>
            </a:pPr>
            <a:r>
              <a:rPr lang="en-US" sz="3800" dirty="0">
                <a:solidFill>
                  <a:srgbClr val="242729"/>
                </a:solidFill>
              </a:rPr>
              <a:t>case 2:</a:t>
            </a:r>
            <a:endParaRPr/>
          </a:p>
          <a:p>
            <a:pPr>
              <a:buClr>
                <a:srgbClr val="242729"/>
              </a:buClr>
              <a:buSzPts val="2400"/>
            </a:pPr>
            <a:r>
              <a:rPr lang="en-US" sz="3800" dirty="0">
                <a:solidFill>
                  <a:srgbClr val="242729"/>
                </a:solidFill>
              </a:rPr>
              <a:t> data1 = pop(&amp;p);</a:t>
            </a:r>
            <a:endParaRPr/>
          </a:p>
          <a:p>
            <a:pPr>
              <a:buClr>
                <a:srgbClr val="242729"/>
              </a:buClr>
              <a:buSzPts val="2400"/>
            </a:pPr>
            <a:r>
              <a:rPr lang="en-US" sz="3800" dirty="0">
                <a:solidFill>
                  <a:srgbClr val="242729"/>
                </a:solidFill>
              </a:rPr>
              <a:t> if(data1 != -1000)</a:t>
            </a:r>
            <a:endParaRPr/>
          </a:p>
          <a:p>
            <a:pPr>
              <a:buClr>
                <a:srgbClr val="242729"/>
              </a:buClr>
              <a:buSzPts val="2400"/>
            </a:pPr>
            <a:r>
              <a:rPr lang="en-US" sz="3800" dirty="0">
                <a:solidFill>
                  <a:srgbClr val="242729"/>
                </a:solidFill>
              </a:rPr>
              <a:t> </a:t>
            </a:r>
            <a:r>
              <a:rPr lang="en-US" sz="3800" dirty="0" err="1">
                <a:solidFill>
                  <a:srgbClr val="242729"/>
                </a:solidFill>
              </a:rPr>
              <a:t>printf</a:t>
            </a:r>
            <a:r>
              <a:rPr lang="en-US" sz="3800" dirty="0">
                <a:solidFill>
                  <a:srgbClr val="242729"/>
                </a:solidFill>
              </a:rPr>
              <a:t>("The popped element is %d\n",data1); </a:t>
            </a:r>
            <a:endParaRPr/>
          </a:p>
          <a:p>
            <a:pPr>
              <a:buClr>
                <a:srgbClr val="242729"/>
              </a:buClr>
              <a:buSzPts val="2400"/>
            </a:pPr>
            <a:r>
              <a:rPr lang="en-US" sz="3800" dirty="0">
                <a:solidFill>
                  <a:srgbClr val="242729"/>
                </a:solidFill>
              </a:rPr>
              <a:t>break;</a:t>
            </a:r>
            <a:r>
              <a:rPr lang="en-US" sz="3800" dirty="0">
                <a:solidFill>
                  <a:schemeClr val="dk1"/>
                </a:solidFill>
                <a:latin typeface="Calibri"/>
                <a:ea typeface="Calibri"/>
                <a:cs typeface="Calibri"/>
                <a:sym typeface="Calibri"/>
              </a:rPr>
              <a:t> </a:t>
            </a:r>
            <a:endParaRPr sz="38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p:nvPr/>
        </p:nvSpPr>
        <p:spPr>
          <a:xfrm>
            <a:off x="270300" y="31661"/>
            <a:ext cx="8244099" cy="8839343"/>
          </a:xfrm>
          <a:prstGeom prst="rect">
            <a:avLst/>
          </a:prstGeom>
          <a:noFill/>
          <a:ln>
            <a:noFill/>
          </a:ln>
        </p:spPr>
        <p:txBody>
          <a:bodyPr spcFirstLastPara="1" wrap="square" lIns="0" tIns="0" rIns="0" bIns="0" anchor="ctr" anchorCtr="0">
            <a:noAutofit/>
          </a:bodyPr>
          <a:lstStyle/>
          <a:p>
            <a:pPr>
              <a:buClr>
                <a:srgbClr val="242729"/>
              </a:buClr>
              <a:buSzPts val="1800"/>
            </a:pPr>
            <a:r>
              <a:rPr lang="en-US" sz="2800" dirty="0">
                <a:solidFill>
                  <a:srgbClr val="242729"/>
                </a:solidFill>
              </a:rPr>
              <a:t>case 3: </a:t>
            </a:r>
            <a:r>
              <a:rPr lang="en-US" sz="2800" dirty="0" err="1">
                <a:solidFill>
                  <a:srgbClr val="242729"/>
                </a:solidFill>
              </a:rPr>
              <a:t>printf</a:t>
            </a:r>
            <a:r>
              <a:rPr lang="en-US" sz="2800" dirty="0">
                <a:solidFill>
                  <a:srgbClr val="242729"/>
                </a:solidFill>
              </a:rPr>
              <a:t>("The contents of the stack are");</a:t>
            </a:r>
            <a:endParaRPr/>
          </a:p>
          <a:p>
            <a:pPr>
              <a:buClr>
                <a:srgbClr val="242729"/>
              </a:buClr>
              <a:buSzPts val="1800"/>
            </a:pPr>
            <a:r>
              <a:rPr lang="en-US" sz="2800" dirty="0">
                <a:solidFill>
                  <a:srgbClr val="242729"/>
                </a:solidFill>
              </a:rPr>
              <a:t> display(p);</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("\n");</a:t>
            </a:r>
            <a:endParaRPr/>
          </a:p>
          <a:p>
            <a:pPr>
              <a:buClr>
                <a:srgbClr val="242729"/>
              </a:buClr>
              <a:buSzPts val="1800"/>
            </a:pPr>
            <a:r>
              <a:rPr lang="en-US" sz="2800" dirty="0">
                <a:solidFill>
                  <a:srgbClr val="242729"/>
                </a:solidFill>
              </a:rPr>
              <a:t> break; </a:t>
            </a:r>
            <a:endParaRPr/>
          </a:p>
          <a:p>
            <a:pPr>
              <a:buClr>
                <a:srgbClr val="242729"/>
              </a:buClr>
              <a:buSzPts val="1800"/>
            </a:pPr>
            <a:r>
              <a:rPr lang="en-US" sz="2800" dirty="0">
                <a:solidFill>
                  <a:srgbClr val="242729"/>
                </a:solidFill>
              </a:rPr>
              <a:t>default: </a:t>
            </a:r>
            <a:endParaRPr/>
          </a:p>
          <a:p>
            <a:pPr>
              <a:buClr>
                <a:srgbClr val="242729"/>
              </a:buClr>
              <a:buSzPts val="1800"/>
            </a:pPr>
            <a:r>
              <a:rPr lang="en-US" sz="2800" dirty="0">
                <a:solidFill>
                  <a:srgbClr val="242729"/>
                </a:solidFill>
              </a:rPr>
              <a:t>return 0;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 </a:t>
            </a:r>
            <a:endParaRPr/>
          </a:p>
          <a:p>
            <a:pPr>
              <a:buClr>
                <a:srgbClr val="242729"/>
              </a:buClr>
              <a:buSzPts val="1800"/>
            </a:pPr>
            <a:r>
              <a:rPr lang="en-US" sz="2800" dirty="0">
                <a:solidFill>
                  <a:srgbClr val="242729"/>
                </a:solidFill>
              </a:rPr>
              <a:t>while(1);</a:t>
            </a:r>
            <a:endParaRPr/>
          </a:p>
          <a:p>
            <a:pPr>
              <a:buClr>
                <a:srgbClr val="242729"/>
              </a:buClr>
              <a:buSzPts val="1800"/>
            </a:pPr>
            <a:r>
              <a:rPr lang="en-US" sz="2800" dirty="0">
                <a:solidFill>
                  <a:srgbClr val="242729"/>
                </a:solidFill>
              </a:rPr>
              <a:t> return 0; </a:t>
            </a:r>
            <a:endParaRPr/>
          </a:p>
          <a:p>
            <a:pPr>
              <a:buClr>
                <a:srgbClr val="242729"/>
              </a:buClr>
              <a:buSzPts val="1800"/>
            </a:pPr>
            <a:r>
              <a:rPr lang="en-US" sz="2800" dirty="0">
                <a:solidFill>
                  <a:srgbClr val="242729"/>
                </a:solidFill>
              </a:rPr>
              <a:t>} </a:t>
            </a:r>
            <a:endParaRPr/>
          </a:p>
          <a:p>
            <a:pPr>
              <a:buClr>
                <a:srgbClr val="242729"/>
              </a:buClr>
              <a:buSzPts val="1800"/>
            </a:pPr>
            <a:r>
              <a:rPr lang="en-US" sz="2800" dirty="0">
                <a:solidFill>
                  <a:srgbClr val="242729"/>
                </a:solidFill>
              </a:rPr>
              <a:t>void </a:t>
            </a:r>
            <a:r>
              <a:rPr lang="en-US" sz="2800" dirty="0" err="1">
                <a:solidFill>
                  <a:srgbClr val="242729"/>
                </a:solidFill>
              </a:rPr>
              <a:t>printMenu</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("Choice 1 : Push\n"); </a:t>
            </a:r>
            <a:endParaRPr/>
          </a:p>
          <a:p>
            <a:pPr>
              <a:buClr>
                <a:srgbClr val="242729"/>
              </a:buClr>
              <a:buSzPts val="1800"/>
            </a:pPr>
            <a:r>
              <a:rPr lang="en-US" sz="2800" dirty="0" err="1">
                <a:solidFill>
                  <a:srgbClr val="242729"/>
                </a:solidFill>
              </a:rPr>
              <a:t>printf</a:t>
            </a:r>
            <a:r>
              <a:rPr lang="en-US" sz="2800" dirty="0">
                <a:solidFill>
                  <a:srgbClr val="242729"/>
                </a:solidFill>
              </a:rPr>
              <a:t>("Choice 2 : Pop\n");</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("Choice 3 : Display\n"); </a:t>
            </a:r>
            <a:endParaRPr/>
          </a:p>
          <a:p>
            <a:pPr>
              <a:buClr>
                <a:srgbClr val="242729"/>
              </a:buClr>
              <a:buSzPts val="1800"/>
            </a:pPr>
            <a:r>
              <a:rPr lang="en-US" sz="2800" dirty="0" err="1">
                <a:solidFill>
                  <a:srgbClr val="242729"/>
                </a:solidFill>
              </a:rPr>
              <a:t>printf</a:t>
            </a:r>
            <a:r>
              <a:rPr lang="en-US" sz="2800" dirty="0">
                <a:solidFill>
                  <a:srgbClr val="242729"/>
                </a:solidFill>
              </a:rPr>
              <a:t>("Any other choice : Exit\n"); </a:t>
            </a:r>
            <a:endParaRPr/>
          </a:p>
          <a:p>
            <a:pPr>
              <a:buClr>
                <a:srgbClr val="242729"/>
              </a:buClr>
              <a:buSzPts val="1800"/>
            </a:pPr>
            <a:r>
              <a:rPr lang="en-US" sz="2800" dirty="0">
                <a:solidFill>
                  <a:srgbClr val="242729"/>
                </a:solidFill>
              </a:rPr>
              <a:t>} </a:t>
            </a:r>
            <a:endParaRPr/>
          </a:p>
          <a:p>
            <a:pPr>
              <a:buClr>
                <a:srgbClr val="242729"/>
              </a:buClr>
              <a:buSzPts val="1800"/>
            </a:pPr>
            <a:r>
              <a:rPr lang="en-US" sz="2800" dirty="0">
                <a:solidFill>
                  <a:srgbClr val="242729"/>
                </a:solidFill>
              </a:rPr>
              <a:t>void </a:t>
            </a:r>
            <a:r>
              <a:rPr lang="en-US" sz="2800" dirty="0" err="1">
                <a:solidFill>
                  <a:srgbClr val="242729"/>
                </a:solidFill>
              </a:rPr>
              <a:t>initstack</a:t>
            </a:r>
            <a:r>
              <a:rPr lang="en-US" sz="2800" dirty="0">
                <a:solidFill>
                  <a:srgbClr val="242729"/>
                </a:solidFill>
              </a:rPr>
              <a:t>(</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 p, </a:t>
            </a:r>
            <a:r>
              <a:rPr lang="en-US" sz="2800" dirty="0" err="1">
                <a:solidFill>
                  <a:srgbClr val="2B91AF"/>
                </a:solidFill>
              </a:rPr>
              <a:t>int</a:t>
            </a:r>
            <a:r>
              <a:rPr lang="en-US" sz="2800" dirty="0">
                <a:solidFill>
                  <a:srgbClr val="242729"/>
                </a:solidFill>
              </a:rPr>
              <a:t> </a:t>
            </a:r>
            <a:r>
              <a:rPr lang="en-US" sz="2800" dirty="0" err="1">
                <a:solidFill>
                  <a:srgbClr val="242729"/>
                </a:solidFill>
              </a:rPr>
              <a:t>maxSize</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p-&gt;top=-1;</a:t>
            </a:r>
            <a:endParaRPr/>
          </a:p>
          <a:p>
            <a:pPr>
              <a:buClr>
                <a:srgbClr val="242729"/>
              </a:buClr>
              <a:buSzPts val="1800"/>
            </a:pPr>
            <a:r>
              <a:rPr lang="en-US" sz="2800" dirty="0">
                <a:solidFill>
                  <a:srgbClr val="242729"/>
                </a:solidFill>
              </a:rPr>
              <a:t> p-&gt;</a:t>
            </a:r>
            <a:r>
              <a:rPr lang="en-US" sz="2800" dirty="0" err="1">
                <a:solidFill>
                  <a:srgbClr val="242729"/>
                </a:solidFill>
              </a:rPr>
              <a:t>maxSize</a:t>
            </a:r>
            <a:r>
              <a:rPr lang="en-US" sz="2800" dirty="0">
                <a:solidFill>
                  <a:srgbClr val="242729"/>
                </a:solidFill>
              </a:rPr>
              <a:t>=</a:t>
            </a:r>
            <a:r>
              <a:rPr lang="en-US" sz="2800" dirty="0" err="1">
                <a:solidFill>
                  <a:srgbClr val="242729"/>
                </a:solidFill>
              </a:rPr>
              <a:t>maxSize</a:t>
            </a:r>
            <a:r>
              <a:rPr lang="en-US" sz="2800" dirty="0">
                <a:solidFill>
                  <a:srgbClr val="242729"/>
                </a:solidFill>
              </a:rPr>
              <a:t>;</a:t>
            </a:r>
            <a:endParaRPr/>
          </a:p>
          <a:p>
            <a:pPr>
              <a:buClr>
                <a:srgbClr val="242729"/>
              </a:buClr>
              <a:buSzPts val="1800"/>
            </a:pPr>
            <a:r>
              <a:rPr lang="en-US" sz="2800" dirty="0">
                <a:solidFill>
                  <a:srgbClr val="242729"/>
                </a:solidFill>
              </a:rPr>
              <a:t> } </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a:solidFill>
                <a:schemeClr val="dk1"/>
              </a:solidFill>
            </a:endParaRPr>
          </a:p>
        </p:txBody>
      </p:sp>
      <p:sp>
        <p:nvSpPr>
          <p:cNvPr id="108" name="Google Shape;108;p16"/>
          <p:cNvSpPr/>
          <p:nvPr/>
        </p:nvSpPr>
        <p:spPr>
          <a:xfrm>
            <a:off x="9190143" y="82321"/>
            <a:ext cx="6254828" cy="8471037"/>
          </a:xfrm>
          <a:prstGeom prst="rect">
            <a:avLst/>
          </a:prstGeom>
          <a:noFill/>
          <a:ln>
            <a:noFill/>
          </a:ln>
        </p:spPr>
        <p:txBody>
          <a:bodyPr spcFirstLastPara="1" wrap="square" lIns="0" tIns="0" rIns="0" bIns="0" anchor="ctr" anchorCtr="0">
            <a:noAutofit/>
          </a:bodyPr>
          <a:lstStyle/>
          <a:p>
            <a:pPr>
              <a:buClr>
                <a:srgbClr val="242729"/>
              </a:buClr>
              <a:buSzPts val="1800"/>
            </a:pPr>
            <a:r>
              <a:rPr lang="en-US" sz="2800" dirty="0">
                <a:solidFill>
                  <a:srgbClr val="242729"/>
                </a:solidFill>
              </a:rPr>
              <a:t>void push(</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 p, </a:t>
            </a:r>
            <a:r>
              <a:rPr lang="en-US" sz="2800" dirty="0" err="1">
                <a:solidFill>
                  <a:srgbClr val="2B91AF"/>
                </a:solidFill>
              </a:rPr>
              <a:t>int</a:t>
            </a:r>
            <a:r>
              <a:rPr lang="en-US" sz="2800" dirty="0">
                <a:solidFill>
                  <a:srgbClr val="242729"/>
                </a:solidFill>
              </a:rPr>
              <a:t> item)</a:t>
            </a:r>
            <a:endParaRPr/>
          </a:p>
          <a:p>
            <a:pPr>
              <a:buClr>
                <a:srgbClr val="242729"/>
              </a:buClr>
              <a:buSzPts val="1800"/>
            </a:pPr>
            <a:r>
              <a:rPr lang="en-US" sz="2800" dirty="0">
                <a:solidFill>
                  <a:srgbClr val="242729"/>
                </a:solidFill>
              </a:rPr>
              <a:t> { </a:t>
            </a:r>
            <a:endParaRPr/>
          </a:p>
          <a:p>
            <a:pPr>
              <a:buClr>
                <a:srgbClr val="242729"/>
              </a:buClr>
              <a:buSzPts val="1800"/>
            </a:pPr>
            <a:r>
              <a:rPr lang="en-US" sz="2800" dirty="0">
                <a:solidFill>
                  <a:srgbClr val="242729"/>
                </a:solidFill>
              </a:rPr>
              <a:t>if (p-&gt;top == p-&gt;maxSize-1)</a:t>
            </a:r>
            <a:endParaRPr/>
          </a:p>
          <a:p>
            <a:pPr>
              <a:buClr>
                <a:srgbClr val="242729"/>
              </a:buClr>
              <a:buSzPts val="1800"/>
            </a:pPr>
            <a:r>
              <a:rPr lang="en-US" sz="2800" dirty="0">
                <a:solidFill>
                  <a:srgbClr val="242729"/>
                </a:solidFill>
              </a:rPr>
              <a:t> {</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("Stack is full\n"); </a:t>
            </a:r>
            <a:endParaRPr/>
          </a:p>
          <a:p>
            <a:pPr>
              <a:buClr>
                <a:srgbClr val="242729"/>
              </a:buClr>
              <a:buSzPts val="1800"/>
            </a:pPr>
            <a:r>
              <a:rPr lang="en-US" sz="2800" dirty="0">
                <a:solidFill>
                  <a:srgbClr val="242729"/>
                </a:solidFill>
              </a:rPr>
              <a:t>return;</a:t>
            </a:r>
            <a:endParaRPr/>
          </a:p>
          <a:p>
            <a:pPr>
              <a:buClr>
                <a:srgbClr val="242729"/>
              </a:buClr>
              <a:buSzPts val="1800"/>
            </a:pPr>
            <a:r>
              <a:rPr lang="en-US" sz="2800" dirty="0">
                <a:solidFill>
                  <a:srgbClr val="242729"/>
                </a:solidFill>
              </a:rPr>
              <a:t> } </a:t>
            </a:r>
            <a:endParaRPr/>
          </a:p>
          <a:p>
            <a:pPr>
              <a:buClr>
                <a:srgbClr val="242729"/>
              </a:buClr>
              <a:buSzPts val="1800"/>
            </a:pPr>
            <a:r>
              <a:rPr lang="en-US" sz="2800" dirty="0">
                <a:solidFill>
                  <a:srgbClr val="242729"/>
                </a:solidFill>
              </a:rPr>
              <a:t>p-&gt;a = (</a:t>
            </a:r>
            <a:r>
              <a:rPr lang="en-US" sz="2800" dirty="0" err="1">
                <a:solidFill>
                  <a:srgbClr val="2B91AF"/>
                </a:solidFill>
              </a:rPr>
              <a:t>int</a:t>
            </a:r>
            <a:r>
              <a:rPr lang="en-US" sz="2800" dirty="0">
                <a:solidFill>
                  <a:srgbClr val="242729"/>
                </a:solidFill>
              </a:rPr>
              <a:t> *)</a:t>
            </a:r>
            <a:r>
              <a:rPr lang="en-US" sz="2800" dirty="0" err="1">
                <a:solidFill>
                  <a:srgbClr val="242729"/>
                </a:solidFill>
              </a:rPr>
              <a:t>malloc</a:t>
            </a:r>
            <a:r>
              <a:rPr lang="en-US" sz="2800" dirty="0">
                <a:solidFill>
                  <a:srgbClr val="242729"/>
                </a:solidFill>
              </a:rPr>
              <a:t>(</a:t>
            </a:r>
            <a:r>
              <a:rPr lang="en-US" sz="2800" dirty="0" err="1">
                <a:solidFill>
                  <a:srgbClr val="242729"/>
                </a:solidFill>
              </a:rPr>
              <a:t>sizeof</a:t>
            </a:r>
            <a:r>
              <a:rPr lang="en-US" sz="2800" dirty="0">
                <a:solidFill>
                  <a:srgbClr val="242729"/>
                </a:solidFill>
              </a:rPr>
              <a:t>(</a:t>
            </a:r>
            <a:r>
              <a:rPr lang="en-US" sz="2800" dirty="0" err="1">
                <a:solidFill>
                  <a:srgbClr val="2B91AF"/>
                </a:solidFill>
              </a:rPr>
              <a:t>int</a:t>
            </a:r>
            <a:r>
              <a:rPr lang="en-US" sz="2800" dirty="0">
                <a:solidFill>
                  <a:srgbClr val="242729"/>
                </a:solidFill>
              </a:rPr>
              <a:t>));</a:t>
            </a:r>
            <a:endParaRPr/>
          </a:p>
          <a:p>
            <a:pPr>
              <a:buClr>
                <a:srgbClr val="242729"/>
              </a:buClr>
              <a:buSzPts val="1800"/>
            </a:pPr>
            <a:r>
              <a:rPr lang="en-US" sz="2800" dirty="0">
                <a:solidFill>
                  <a:srgbClr val="242729"/>
                </a:solidFill>
              </a:rPr>
              <a:t> p-&gt;top++;</a:t>
            </a:r>
            <a:endParaRPr/>
          </a:p>
          <a:p>
            <a:pPr>
              <a:buClr>
                <a:srgbClr val="242729"/>
              </a:buClr>
              <a:buSzPts val="1800"/>
            </a:pPr>
            <a:r>
              <a:rPr lang="en-US" sz="2800" dirty="0">
                <a:solidFill>
                  <a:srgbClr val="242729"/>
                </a:solidFill>
              </a:rPr>
              <a:t> p-&gt;a[p-&gt;top] =item;</a:t>
            </a:r>
            <a:endParaRPr/>
          </a:p>
          <a:p>
            <a:pPr>
              <a:buClr>
                <a:srgbClr val="242729"/>
              </a:buClr>
              <a:buSzPts val="1800"/>
            </a:pPr>
            <a:r>
              <a:rPr lang="en-US" sz="2800" dirty="0">
                <a:solidFill>
                  <a:srgbClr val="242729"/>
                </a:solidFill>
              </a:rPr>
              <a:t> p-&gt;</a:t>
            </a:r>
            <a:r>
              <a:rPr lang="en-US" sz="2800" dirty="0" err="1">
                <a:solidFill>
                  <a:srgbClr val="242729"/>
                </a:solidFill>
              </a:rPr>
              <a:t>maxSize</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void display(</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p)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*p1;</a:t>
            </a:r>
            <a:endParaRPr/>
          </a:p>
          <a:p>
            <a:pPr>
              <a:buClr>
                <a:srgbClr val="242729"/>
              </a:buClr>
              <a:buSzPts val="1800"/>
            </a:pPr>
            <a:r>
              <a:rPr lang="en-US" sz="2800" dirty="0">
                <a:solidFill>
                  <a:srgbClr val="242729"/>
                </a:solidFill>
              </a:rPr>
              <a:t> p1=&amp;p;</a:t>
            </a:r>
            <a:endParaRPr/>
          </a:p>
          <a:p>
            <a:pPr>
              <a:buClr>
                <a:srgbClr val="242729"/>
              </a:buClr>
              <a:buSzPts val="1800"/>
            </a:pPr>
            <a:r>
              <a:rPr lang="en-US" sz="2800" dirty="0">
                <a:solidFill>
                  <a:srgbClr val="242729"/>
                </a:solidFill>
              </a:rPr>
              <a:t> </a:t>
            </a:r>
            <a:r>
              <a:rPr lang="en-US" sz="2800" dirty="0" err="1">
                <a:solidFill>
                  <a:srgbClr val="2B91AF"/>
                </a:solidFill>
              </a:rPr>
              <a:t>int</a:t>
            </a:r>
            <a:r>
              <a:rPr lang="en-US" sz="2800" dirty="0">
                <a:solidFill>
                  <a:srgbClr val="242729"/>
                </a:solidFill>
              </a:rPr>
              <a:t> a[30],n=0,i; </a:t>
            </a:r>
            <a:endParaRPr/>
          </a:p>
          <a:p>
            <a:pPr>
              <a:buClr>
                <a:srgbClr val="242729"/>
              </a:buClr>
              <a:buSzPts val="1800"/>
            </a:pPr>
            <a:r>
              <a:rPr lang="en-US" sz="2800" dirty="0">
                <a:solidFill>
                  <a:srgbClr val="242729"/>
                </a:solidFill>
              </a:rPr>
              <a:t>for (</a:t>
            </a:r>
            <a:r>
              <a:rPr lang="en-US" sz="2800" dirty="0" err="1">
                <a:solidFill>
                  <a:srgbClr val="242729"/>
                </a:solidFill>
              </a:rPr>
              <a:t>i</a:t>
            </a:r>
            <a:r>
              <a:rPr lang="en-US" sz="2800" dirty="0">
                <a:solidFill>
                  <a:srgbClr val="242729"/>
                </a:solidFill>
              </a:rPr>
              <a:t> = p1-&gt;top ; </a:t>
            </a:r>
            <a:r>
              <a:rPr lang="en-US" sz="2800" dirty="0" err="1">
                <a:solidFill>
                  <a:srgbClr val="242729"/>
                </a:solidFill>
              </a:rPr>
              <a:t>i</a:t>
            </a:r>
            <a:r>
              <a:rPr lang="en-US" sz="2800" dirty="0">
                <a:solidFill>
                  <a:srgbClr val="242729"/>
                </a:solidFill>
              </a:rPr>
              <a:t> &gt;= 0; </a:t>
            </a:r>
            <a:r>
              <a:rPr lang="en-US" sz="2800" dirty="0" err="1">
                <a:solidFill>
                  <a:srgbClr val="242729"/>
                </a:solidFill>
              </a:rPr>
              <a:t>i</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a:t>
            </a:r>
            <a:r>
              <a:rPr lang="en-US" sz="2800" dirty="0" err="1">
                <a:solidFill>
                  <a:srgbClr val="242729"/>
                </a:solidFill>
              </a:rPr>
              <a:t>n%d</a:t>
            </a:r>
            <a:r>
              <a:rPr lang="en-US" sz="2800" dirty="0">
                <a:solidFill>
                  <a:srgbClr val="242729"/>
                </a:solidFill>
              </a:rPr>
              <a:t>", p1-&gt;a[</a:t>
            </a:r>
            <a:r>
              <a:rPr lang="en-US" sz="2800" dirty="0" err="1">
                <a:solidFill>
                  <a:srgbClr val="242729"/>
                </a:solidFill>
              </a:rPr>
              <a:t>i</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 </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946045" y="868960"/>
            <a:ext cx="6419729" cy="6383969"/>
          </a:xfrm>
          <a:prstGeom prst="rect">
            <a:avLst/>
          </a:prstGeom>
          <a:noFill/>
          <a:ln>
            <a:noFill/>
          </a:ln>
        </p:spPr>
        <p:txBody>
          <a:bodyPr spcFirstLastPara="1" wrap="square" lIns="0" tIns="0" rIns="0" bIns="0" anchor="ctr" anchorCtr="0">
            <a:noAutofit/>
          </a:bodyPr>
          <a:lstStyle/>
          <a:p>
            <a:pPr>
              <a:buClr>
                <a:srgbClr val="2B91AF"/>
              </a:buClr>
              <a:buSzPts val="2400"/>
            </a:pPr>
            <a:r>
              <a:rPr lang="en-US" sz="3800" dirty="0" err="1">
                <a:solidFill>
                  <a:srgbClr val="2B91AF"/>
                </a:solidFill>
              </a:rPr>
              <a:t>int</a:t>
            </a:r>
            <a:r>
              <a:rPr lang="en-US" sz="3800" dirty="0">
                <a:solidFill>
                  <a:srgbClr val="242729"/>
                </a:solidFill>
              </a:rPr>
              <a:t> pop(</a:t>
            </a:r>
            <a:r>
              <a:rPr lang="en-US" sz="3800" dirty="0" err="1">
                <a:solidFill>
                  <a:srgbClr val="242729"/>
                </a:solidFill>
              </a:rPr>
              <a:t>struct</a:t>
            </a:r>
            <a:r>
              <a:rPr lang="en-US" sz="3800" dirty="0">
                <a:solidFill>
                  <a:srgbClr val="242729"/>
                </a:solidFill>
              </a:rPr>
              <a:t> </a:t>
            </a:r>
            <a:r>
              <a:rPr lang="en-US" sz="3800" dirty="0">
                <a:solidFill>
                  <a:srgbClr val="2B91AF"/>
                </a:solidFill>
              </a:rPr>
              <a:t>stack</a:t>
            </a:r>
            <a:r>
              <a:rPr lang="en-US" sz="3800" dirty="0">
                <a:solidFill>
                  <a:srgbClr val="242729"/>
                </a:solidFill>
              </a:rPr>
              <a:t> * p) </a:t>
            </a:r>
            <a:endParaRPr/>
          </a:p>
          <a:p>
            <a:pPr>
              <a:buClr>
                <a:srgbClr val="242729"/>
              </a:buClr>
              <a:buSzPts val="2400"/>
            </a:pPr>
            <a:r>
              <a:rPr lang="en-US" sz="3800" dirty="0">
                <a:solidFill>
                  <a:srgbClr val="242729"/>
                </a:solidFill>
              </a:rPr>
              <a:t>{ </a:t>
            </a:r>
            <a:endParaRPr/>
          </a:p>
          <a:p>
            <a:pPr>
              <a:buClr>
                <a:srgbClr val="2B91AF"/>
              </a:buClr>
              <a:buSzPts val="2400"/>
            </a:pPr>
            <a:r>
              <a:rPr lang="en-US" sz="3800" dirty="0" err="1">
                <a:solidFill>
                  <a:srgbClr val="2B91AF"/>
                </a:solidFill>
              </a:rPr>
              <a:t>int</a:t>
            </a:r>
            <a:r>
              <a:rPr lang="en-US" sz="3800" dirty="0">
                <a:solidFill>
                  <a:srgbClr val="242729"/>
                </a:solidFill>
              </a:rPr>
              <a:t> num; </a:t>
            </a:r>
            <a:endParaRPr/>
          </a:p>
          <a:p>
            <a:pPr>
              <a:buClr>
                <a:srgbClr val="242729"/>
              </a:buClr>
              <a:buSzPts val="2400"/>
            </a:pPr>
            <a:r>
              <a:rPr lang="en-US" sz="3800" dirty="0">
                <a:solidFill>
                  <a:srgbClr val="242729"/>
                </a:solidFill>
              </a:rPr>
              <a:t>if(p-&gt;top == -1) </a:t>
            </a:r>
            <a:endParaRPr/>
          </a:p>
          <a:p>
            <a:pPr>
              <a:buClr>
                <a:srgbClr val="242729"/>
              </a:buClr>
              <a:buSzPts val="2400"/>
            </a:pPr>
            <a:r>
              <a:rPr lang="en-US" sz="3800" dirty="0">
                <a:solidFill>
                  <a:srgbClr val="242729"/>
                </a:solidFill>
              </a:rPr>
              <a:t>{</a:t>
            </a:r>
            <a:endParaRPr/>
          </a:p>
          <a:p>
            <a:pPr>
              <a:buClr>
                <a:srgbClr val="242729"/>
              </a:buClr>
              <a:buSzPts val="2400"/>
            </a:pPr>
            <a:r>
              <a:rPr lang="en-US" sz="3800" dirty="0">
                <a:solidFill>
                  <a:srgbClr val="242729"/>
                </a:solidFill>
              </a:rPr>
              <a:t> </a:t>
            </a:r>
            <a:r>
              <a:rPr lang="en-US" sz="3800" dirty="0" err="1">
                <a:solidFill>
                  <a:srgbClr val="242729"/>
                </a:solidFill>
              </a:rPr>
              <a:t>printf</a:t>
            </a:r>
            <a:r>
              <a:rPr lang="en-US" sz="3800" dirty="0">
                <a:solidFill>
                  <a:srgbClr val="242729"/>
                </a:solidFill>
              </a:rPr>
              <a:t>("Stack is empty\n"); </a:t>
            </a:r>
            <a:endParaRPr/>
          </a:p>
          <a:p>
            <a:pPr>
              <a:buClr>
                <a:srgbClr val="242729"/>
              </a:buClr>
              <a:buSzPts val="2400"/>
            </a:pPr>
            <a:r>
              <a:rPr lang="en-US" sz="3800" dirty="0">
                <a:solidFill>
                  <a:srgbClr val="242729"/>
                </a:solidFill>
              </a:rPr>
              <a:t>return -1000; </a:t>
            </a:r>
            <a:endParaRPr/>
          </a:p>
          <a:p>
            <a:pPr>
              <a:buClr>
                <a:srgbClr val="242729"/>
              </a:buClr>
              <a:buSzPts val="2400"/>
            </a:pPr>
            <a:r>
              <a:rPr lang="en-US" sz="3800" dirty="0">
                <a:solidFill>
                  <a:srgbClr val="242729"/>
                </a:solidFill>
              </a:rPr>
              <a:t>} </a:t>
            </a:r>
            <a:endParaRPr/>
          </a:p>
          <a:p>
            <a:pPr>
              <a:buClr>
                <a:srgbClr val="242729"/>
              </a:buClr>
              <a:buSzPts val="2400"/>
            </a:pPr>
            <a:r>
              <a:rPr lang="en-US" sz="3800" dirty="0">
                <a:solidFill>
                  <a:srgbClr val="242729"/>
                </a:solidFill>
              </a:rPr>
              <a:t>num = p-&gt;a[p-&gt;top]; </a:t>
            </a:r>
            <a:endParaRPr/>
          </a:p>
          <a:p>
            <a:pPr>
              <a:buClr>
                <a:srgbClr val="242729"/>
              </a:buClr>
              <a:buSzPts val="2400"/>
            </a:pPr>
            <a:r>
              <a:rPr lang="en-US" sz="3800" dirty="0">
                <a:solidFill>
                  <a:srgbClr val="242729"/>
                </a:solidFill>
              </a:rPr>
              <a:t>p-&gt;top--; </a:t>
            </a:r>
            <a:endParaRPr/>
          </a:p>
          <a:p>
            <a:pPr>
              <a:buClr>
                <a:srgbClr val="242729"/>
              </a:buClr>
              <a:buSzPts val="2400"/>
            </a:pPr>
            <a:r>
              <a:rPr lang="en-US" sz="3800" dirty="0">
                <a:solidFill>
                  <a:srgbClr val="242729"/>
                </a:solidFill>
              </a:rPr>
              <a:t>return num; </a:t>
            </a:r>
            <a:endParaRPr/>
          </a:p>
          <a:p>
            <a:pPr>
              <a:buClr>
                <a:srgbClr val="242729"/>
              </a:buClr>
              <a:buSzPts val="2400"/>
            </a:pPr>
            <a:r>
              <a:rPr lang="en-US" sz="3800" dirty="0">
                <a:solidFill>
                  <a:srgbClr val="242729"/>
                </a:solidFill>
              </a:rPr>
              <a:t>}</a:t>
            </a:r>
            <a:endParaRPr/>
          </a:p>
          <a:p>
            <a:pPr>
              <a:buClr>
                <a:schemeClr val="dk1"/>
              </a:buClr>
              <a:buSzPts val="2400"/>
            </a:pPr>
            <a:r>
              <a:rPr lang="en-US" sz="3800" dirty="0">
                <a:solidFill>
                  <a:schemeClr val="dk1"/>
                </a:solidFill>
                <a:latin typeface="Calibri"/>
                <a:ea typeface="Calibri"/>
                <a:cs typeface="Calibri"/>
                <a:sym typeface="Calibri"/>
              </a:rPr>
              <a:t> </a:t>
            </a:r>
            <a:endParaRPr sz="38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ctrTitle"/>
          </p:nvPr>
        </p:nvSpPr>
        <p:spPr>
          <a:xfrm>
            <a:off x="1216343" y="2832677"/>
            <a:ext cx="13785215" cy="1954589"/>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b="1" dirty="0"/>
              <a:t>Stack Using Linked List</a:t>
            </a:r>
            <a:endParaRPr/>
          </a:p>
        </p:txBody>
      </p:sp>
      <p:grpSp>
        <p:nvGrpSpPr>
          <p:cNvPr id="2" name="Google Shape;119;p18"/>
          <p:cNvGrpSpPr/>
          <p:nvPr/>
        </p:nvGrpSpPr>
        <p:grpSpPr>
          <a:xfrm>
            <a:off x="1" y="0"/>
            <a:ext cx="16217898" cy="9118600"/>
            <a:chOff x="0" y="0"/>
            <a:chExt cx="16217900" cy="9118600"/>
          </a:xfrm>
        </p:grpSpPr>
        <p:sp>
          <p:nvSpPr>
            <p:cNvPr id="120" name="Google Shape;120;p1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21" name="Google Shape;121;p1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3" name="Slide Number Placeholder 2"/>
          <p:cNvSpPr>
            <a:spLocks noGrp="1"/>
          </p:cNvSpPr>
          <p:nvPr>
            <p:ph type="sldNum" idx="12"/>
          </p:nvPr>
        </p:nvSpPr>
        <p:spPr/>
        <p:txBody>
          <a:bodyPr/>
          <a:lstStyle/>
          <a:p>
            <a:fld id="{00000000-1234-1234-1234-123412341234}"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dirty="0"/>
              <a:t>Linked List in Data Structure</a:t>
            </a:r>
            <a:endParaRPr/>
          </a:p>
        </p:txBody>
      </p:sp>
      <p:sp>
        <p:nvSpPr>
          <p:cNvPr id="127" name="Google Shape;127;p19"/>
          <p:cNvSpPr txBox="1">
            <a:spLocks noGrp="1"/>
          </p:cNvSpPr>
          <p:nvPr>
            <p:ph type="body" idx="1"/>
          </p:nvPr>
        </p:nvSpPr>
        <p:spPr>
          <a:xfrm>
            <a:off x="1003300" y="1840606"/>
            <a:ext cx="14596110" cy="7075358"/>
          </a:xfrm>
          <a:prstGeom prst="rect">
            <a:avLst/>
          </a:prstGeom>
          <a:noFill/>
          <a:ln>
            <a:noFill/>
          </a:ln>
        </p:spPr>
        <p:txBody>
          <a:bodyPr spcFirstLastPara="1" wrap="square" lIns="144753" tIns="72357" rIns="144753" bIns="72357" anchor="t" anchorCtr="0">
            <a:noAutofit/>
          </a:bodyPr>
          <a:lstStyle/>
          <a:p>
            <a:pPr marL="542914" indent="-542914" algn="just">
              <a:spcBef>
                <a:spcPts val="0"/>
              </a:spcBef>
              <a:buClr>
                <a:schemeClr val="dk1"/>
              </a:buClr>
            </a:pPr>
            <a:r>
              <a:rPr lang="en-US" sz="3800" dirty="0"/>
              <a:t>A linked list is a linear data structure, in which the elements are not stored at contiguous memory locations. The elements in a linked list are linked using pointers as shown in the below image:</a:t>
            </a:r>
            <a:endParaRPr/>
          </a:p>
          <a:p>
            <a:pPr marL="0" indent="0">
              <a:spcBef>
                <a:spcPts val="1013"/>
              </a:spcBef>
              <a:buClr>
                <a:schemeClr val="dk1"/>
              </a:buClr>
              <a:buSzPts val="3200"/>
              <a:buNone/>
            </a:pPr>
            <a:endParaRPr/>
          </a:p>
          <a:p>
            <a:pPr marL="0" indent="0">
              <a:spcBef>
                <a:spcPts val="1013"/>
              </a:spcBef>
              <a:buClr>
                <a:schemeClr val="dk1"/>
              </a:buClr>
              <a:buSzPts val="3200"/>
              <a:buNone/>
            </a:pPr>
            <a:endParaRPr/>
          </a:p>
        </p:txBody>
      </p:sp>
      <p:sp>
        <p:nvSpPr>
          <p:cNvPr id="128" name="Google Shape;128;p1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pic>
        <p:nvPicPr>
          <p:cNvPr id="129" name="Google Shape;129;p19" descr="https://media.geeksforgeeks.org/wp-content/cdn-uploads/gq/2013/03/Linkedlist.png"/>
          <p:cNvPicPr preferRelativeResize="0"/>
          <p:nvPr/>
        </p:nvPicPr>
        <p:blipFill rotWithShape="1">
          <a:blip r:embed="rId4">
            <a:alphaModFix/>
          </a:blip>
          <a:srcRect/>
          <a:stretch/>
        </p:blipFill>
        <p:spPr>
          <a:xfrm>
            <a:off x="1794014" y="3799416"/>
            <a:ext cx="12822277" cy="1519768"/>
          </a:xfrm>
          <a:prstGeom prst="rect">
            <a:avLst/>
          </a:prstGeom>
          <a:noFill/>
          <a:ln>
            <a:noFill/>
          </a:ln>
        </p:spPr>
      </p:pic>
      <p:sp>
        <p:nvSpPr>
          <p:cNvPr id="130" name="Google Shape;130;p19"/>
          <p:cNvSpPr/>
          <p:nvPr/>
        </p:nvSpPr>
        <p:spPr>
          <a:xfrm>
            <a:off x="810896" y="5738505"/>
            <a:ext cx="14980918" cy="3069216"/>
          </a:xfrm>
          <a:prstGeom prst="rect">
            <a:avLst/>
          </a:prstGeom>
          <a:noFill/>
          <a:ln>
            <a:noFill/>
          </a:ln>
        </p:spPr>
        <p:txBody>
          <a:bodyPr spcFirstLastPara="1" wrap="square" lIns="144753" tIns="72357" rIns="144753" bIns="72357" anchor="t" anchorCtr="0">
            <a:noAutofit/>
          </a:bodyPr>
          <a:lstStyle/>
          <a:p>
            <a:pPr algn="just"/>
            <a:r>
              <a:rPr lang="en-US" sz="3800" dirty="0">
                <a:solidFill>
                  <a:schemeClr val="dk1"/>
                </a:solidFill>
                <a:latin typeface="Calibri"/>
                <a:ea typeface="Calibri"/>
                <a:cs typeface="Calibri"/>
                <a:sym typeface="Calibri"/>
              </a:rPr>
              <a:t>A linked list is represented by a pointer to the first node of the linked list. The first node is called the head. If the linked list is empty, then the value of the head is NULL.</a:t>
            </a:r>
            <a:br>
              <a:rPr lang="en-US" sz="3800" dirty="0">
                <a:solidFill>
                  <a:schemeClr val="dk1"/>
                </a:solidFill>
                <a:latin typeface="Calibri"/>
                <a:ea typeface="Calibri"/>
                <a:cs typeface="Calibri"/>
                <a:sym typeface="Calibri"/>
              </a:rPr>
            </a:br>
            <a:r>
              <a:rPr lang="en-US" sz="3800" dirty="0">
                <a:solidFill>
                  <a:schemeClr val="dk1"/>
                </a:solidFill>
                <a:latin typeface="Calibri"/>
                <a:ea typeface="Calibri"/>
                <a:cs typeface="Calibri"/>
                <a:sym typeface="Calibri"/>
              </a:rPr>
              <a:t>Each node in a list consists of at least two parts:</a:t>
            </a:r>
            <a:endParaRPr/>
          </a:p>
          <a:p>
            <a:r>
              <a:rPr lang="en-US" sz="3800" dirty="0">
                <a:solidFill>
                  <a:schemeClr val="dk1"/>
                </a:solidFill>
                <a:latin typeface="Calibri"/>
                <a:ea typeface="Calibri"/>
                <a:cs typeface="Calibri"/>
                <a:sym typeface="Calibri"/>
              </a:rPr>
              <a:t>  1) data</a:t>
            </a:r>
            <a:br>
              <a:rPr lang="en-US" sz="3800" dirty="0">
                <a:solidFill>
                  <a:schemeClr val="dk1"/>
                </a:solidFill>
                <a:latin typeface="Calibri"/>
                <a:ea typeface="Calibri"/>
                <a:cs typeface="Calibri"/>
                <a:sym typeface="Calibri"/>
              </a:rPr>
            </a:br>
            <a:r>
              <a:rPr lang="en-US" sz="3800" dirty="0">
                <a:solidFill>
                  <a:schemeClr val="dk1"/>
                </a:solidFill>
                <a:latin typeface="Calibri"/>
                <a:ea typeface="Calibri"/>
                <a:cs typeface="Calibri"/>
                <a:sym typeface="Calibri"/>
              </a:rPr>
              <a:t>  2) Pointer (Or Reference) to the next node</a:t>
            </a:r>
            <a:endParaRPr sz="3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b="1" dirty="0"/>
              <a:t>Why Linked List?</a:t>
            </a:r>
            <a:endParaRPr/>
          </a:p>
        </p:txBody>
      </p:sp>
      <p:sp>
        <p:nvSpPr>
          <p:cNvPr id="136" name="Google Shape;136;p20"/>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542914" indent="-542914" algn="just">
              <a:lnSpc>
                <a:spcPct val="80000"/>
              </a:lnSpc>
              <a:spcBef>
                <a:spcPts val="0"/>
              </a:spcBef>
              <a:buClr>
                <a:schemeClr val="dk1"/>
              </a:buClr>
              <a:buSzPts val="2720"/>
            </a:pPr>
            <a:r>
              <a:rPr lang="en-US" sz="4300" dirty="0"/>
              <a:t>Arrays can be used to store linear data of similar types, but arrays have the following limitations.</a:t>
            </a:r>
            <a:endParaRPr/>
          </a:p>
          <a:p>
            <a:pPr marL="0" indent="0" algn="just">
              <a:lnSpc>
                <a:spcPct val="80000"/>
              </a:lnSpc>
              <a:spcBef>
                <a:spcPts val="861"/>
              </a:spcBef>
              <a:buClr>
                <a:schemeClr val="dk1"/>
              </a:buClr>
              <a:buSzPts val="2720"/>
              <a:buNone/>
            </a:pPr>
            <a:r>
              <a:rPr lang="en-US" sz="4300" dirty="0"/>
              <a:t/>
            </a:r>
            <a:br>
              <a:rPr lang="en-US" sz="4300" dirty="0"/>
            </a:br>
            <a:r>
              <a:rPr lang="en-US" sz="4300" b="1" dirty="0"/>
              <a:t>1)</a:t>
            </a:r>
            <a:r>
              <a:rPr lang="en-US" sz="4300" dirty="0"/>
              <a:t> The size of the arrays is fixed: So we must know the upper limit on the number of elements in advance. Also, generally, the allocated memory is equal to the upper limit irrespective of the usage.</a:t>
            </a:r>
            <a:endParaRPr/>
          </a:p>
          <a:p>
            <a:pPr marL="0" indent="0" algn="just">
              <a:lnSpc>
                <a:spcPct val="80000"/>
              </a:lnSpc>
              <a:spcBef>
                <a:spcPts val="861"/>
              </a:spcBef>
              <a:buClr>
                <a:schemeClr val="dk1"/>
              </a:buClr>
              <a:buSzPts val="2720"/>
              <a:buNone/>
            </a:pPr>
            <a:r>
              <a:rPr lang="en-US" sz="4300" dirty="0"/>
              <a:t/>
            </a:r>
            <a:br>
              <a:rPr lang="en-US" sz="4300" dirty="0"/>
            </a:br>
            <a:r>
              <a:rPr lang="en-US" sz="4300" b="1" dirty="0"/>
              <a:t>2)</a:t>
            </a:r>
            <a:r>
              <a:rPr lang="en-US" sz="4300" dirty="0"/>
              <a:t> Inserting a new element in an array of elements is expensive because the room has to be created for the new elements and to create room existing elements have to be shifted.</a:t>
            </a:r>
            <a:endParaRPr/>
          </a:p>
        </p:txBody>
      </p:sp>
      <p:grpSp>
        <p:nvGrpSpPr>
          <p:cNvPr id="2" name="Google Shape;137;p20"/>
          <p:cNvGrpSpPr/>
          <p:nvPr/>
        </p:nvGrpSpPr>
        <p:grpSpPr>
          <a:xfrm>
            <a:off x="1" y="0"/>
            <a:ext cx="16217898" cy="9118600"/>
            <a:chOff x="0" y="0"/>
            <a:chExt cx="16217900" cy="9118600"/>
          </a:xfrm>
        </p:grpSpPr>
        <p:sp>
          <p:nvSpPr>
            <p:cNvPr id="138" name="Google Shape;138;p2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39" name="Google Shape;139;p2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0" indent="0">
              <a:lnSpc>
                <a:spcPct val="90000"/>
              </a:lnSpc>
              <a:spcBef>
                <a:spcPts val="0"/>
              </a:spcBef>
              <a:buClr>
                <a:schemeClr val="dk1"/>
              </a:buClr>
              <a:buSzPts val="2960"/>
              <a:buNone/>
            </a:pPr>
            <a:r>
              <a:rPr lang="en-US" sz="4700" dirty="0"/>
              <a:t>For example, in a system, if we maintain a sorted list of IDs in an array id[].</a:t>
            </a:r>
            <a:endParaRPr/>
          </a:p>
          <a:p>
            <a:pPr marL="542914" indent="-542914">
              <a:lnSpc>
                <a:spcPct val="90000"/>
              </a:lnSpc>
              <a:spcBef>
                <a:spcPts val="937"/>
              </a:spcBef>
              <a:buClr>
                <a:schemeClr val="dk1"/>
              </a:buClr>
              <a:buSzPts val="2960"/>
            </a:pPr>
            <a:r>
              <a:rPr lang="en-US" sz="4700" dirty="0"/>
              <a:t>id[] = [1000, 1010, 1050, 2000, 2040].</a:t>
            </a:r>
            <a:endParaRPr/>
          </a:p>
          <a:p>
            <a:pPr marL="542914" indent="-542914">
              <a:lnSpc>
                <a:spcPct val="90000"/>
              </a:lnSpc>
              <a:spcBef>
                <a:spcPts val="937"/>
              </a:spcBef>
              <a:buClr>
                <a:schemeClr val="dk1"/>
              </a:buClr>
              <a:buSzPts val="2960"/>
            </a:pPr>
            <a:r>
              <a:rPr lang="en-US" sz="4700" dirty="0"/>
              <a:t>And if we want to insert a new ID 1005, then to maintain the sorted order, we have to move all the elements after 1000 (excluding 1000).</a:t>
            </a:r>
            <a:br>
              <a:rPr lang="en-US" sz="4700" dirty="0"/>
            </a:br>
            <a:r>
              <a:rPr lang="en-US" sz="4700" dirty="0"/>
              <a:t>Deletion is also expensive with arrays until unless some special techniques are used. For example, to delete 1010 in id[], everything after 1010 has to be moved.</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body" idx="1"/>
          </p:nvPr>
        </p:nvSpPr>
        <p:spPr>
          <a:xfrm>
            <a:off x="810895" y="810543"/>
            <a:ext cx="14596110" cy="7334986"/>
          </a:xfrm>
          <a:prstGeom prst="rect">
            <a:avLst/>
          </a:prstGeom>
          <a:noFill/>
          <a:ln>
            <a:noFill/>
          </a:ln>
        </p:spPr>
        <p:txBody>
          <a:bodyPr spcFirstLastPara="1" wrap="square" lIns="144753" tIns="72357" rIns="144753" bIns="72357" anchor="t" anchorCtr="0">
            <a:noAutofit/>
          </a:bodyPr>
          <a:lstStyle/>
          <a:p>
            <a:pPr marL="0" indent="0">
              <a:lnSpc>
                <a:spcPct val="80000"/>
              </a:lnSpc>
              <a:spcBef>
                <a:spcPts val="0"/>
              </a:spcBef>
              <a:buClr>
                <a:schemeClr val="dk1"/>
              </a:buClr>
              <a:buSzPts val="1870"/>
              <a:buNone/>
            </a:pPr>
            <a:r>
              <a:rPr lang="en-US" sz="3000" b="1" dirty="0"/>
              <a:t>Advantages over arrays</a:t>
            </a:r>
            <a:endParaRPr/>
          </a:p>
          <a:p>
            <a:pPr marL="542914" indent="-542914">
              <a:lnSpc>
                <a:spcPct val="80000"/>
              </a:lnSpc>
              <a:spcBef>
                <a:spcPts val="557"/>
              </a:spcBef>
              <a:buClr>
                <a:schemeClr val="dk1"/>
              </a:buClr>
              <a:buSzPts val="1760"/>
            </a:pPr>
            <a:r>
              <a:rPr lang="en-US" sz="2800" dirty="0"/>
              <a:t>They are a dynamic in nature which allocates the memory when required.</a:t>
            </a:r>
            <a:endParaRPr/>
          </a:p>
          <a:p>
            <a:pPr marL="542914" indent="-542914">
              <a:lnSpc>
                <a:spcPct val="80000"/>
              </a:lnSpc>
              <a:spcBef>
                <a:spcPts val="557"/>
              </a:spcBef>
              <a:buClr>
                <a:schemeClr val="dk1"/>
              </a:buClr>
              <a:buSzPts val="1760"/>
            </a:pPr>
            <a:r>
              <a:rPr lang="en-US" sz="2800" dirty="0"/>
              <a:t>Insertion and deletion operations can be easily implemented.</a:t>
            </a:r>
            <a:endParaRPr/>
          </a:p>
          <a:p>
            <a:pPr marL="542914" indent="-542914">
              <a:lnSpc>
                <a:spcPct val="80000"/>
              </a:lnSpc>
              <a:spcBef>
                <a:spcPts val="557"/>
              </a:spcBef>
              <a:buClr>
                <a:schemeClr val="dk1"/>
              </a:buClr>
              <a:buSzPts val="1760"/>
            </a:pPr>
            <a:r>
              <a:rPr lang="en-US" sz="2800" dirty="0"/>
              <a:t>Stacks and queues can be easily executed.</a:t>
            </a:r>
            <a:endParaRPr/>
          </a:p>
          <a:p>
            <a:pPr marL="542914" indent="-542914">
              <a:lnSpc>
                <a:spcPct val="80000"/>
              </a:lnSpc>
              <a:spcBef>
                <a:spcPts val="557"/>
              </a:spcBef>
              <a:buClr>
                <a:schemeClr val="dk1"/>
              </a:buClr>
              <a:buSzPts val="1760"/>
            </a:pPr>
            <a:r>
              <a:rPr lang="en-US" sz="2800" dirty="0"/>
              <a:t>Linked List reduces the access time.</a:t>
            </a:r>
            <a:endParaRPr/>
          </a:p>
          <a:p>
            <a:pPr marL="0" indent="0">
              <a:lnSpc>
                <a:spcPct val="80000"/>
              </a:lnSpc>
              <a:spcBef>
                <a:spcPts val="557"/>
              </a:spcBef>
              <a:buClr>
                <a:schemeClr val="dk1"/>
              </a:buClr>
              <a:buSzPts val="1760"/>
              <a:buNone/>
            </a:pPr>
            <a:endParaRPr sz="2800"/>
          </a:p>
          <a:p>
            <a:pPr marL="0" indent="0">
              <a:lnSpc>
                <a:spcPct val="80000"/>
              </a:lnSpc>
              <a:spcBef>
                <a:spcPts val="557"/>
              </a:spcBef>
              <a:buClr>
                <a:schemeClr val="dk1"/>
              </a:buClr>
              <a:buSzPts val="1760"/>
              <a:buNone/>
            </a:pPr>
            <a:endParaRPr sz="2800"/>
          </a:p>
          <a:p>
            <a:pPr marL="0" indent="0">
              <a:lnSpc>
                <a:spcPct val="80000"/>
              </a:lnSpc>
              <a:spcBef>
                <a:spcPts val="592"/>
              </a:spcBef>
              <a:buClr>
                <a:schemeClr val="dk1"/>
              </a:buClr>
              <a:buSzPts val="1870"/>
              <a:buNone/>
            </a:pPr>
            <a:r>
              <a:rPr lang="en-US" sz="3000" b="1" dirty="0"/>
              <a:t>Disadvantages of Linked Lists</a:t>
            </a:r>
            <a:endParaRPr/>
          </a:p>
          <a:p>
            <a:pPr marL="542914" indent="-542914">
              <a:lnSpc>
                <a:spcPct val="80000"/>
              </a:lnSpc>
              <a:spcBef>
                <a:spcPts val="557"/>
              </a:spcBef>
              <a:buClr>
                <a:schemeClr val="dk1"/>
              </a:buClr>
              <a:buSzPts val="1760"/>
            </a:pPr>
            <a:r>
              <a:rPr lang="en-US" sz="2800" dirty="0"/>
              <a:t>The memory is wasted as pointers require extra memory for storage.</a:t>
            </a:r>
            <a:endParaRPr/>
          </a:p>
          <a:p>
            <a:pPr marL="542914" indent="-542914">
              <a:lnSpc>
                <a:spcPct val="80000"/>
              </a:lnSpc>
              <a:spcBef>
                <a:spcPts val="557"/>
              </a:spcBef>
              <a:buClr>
                <a:schemeClr val="dk1"/>
              </a:buClr>
              <a:buSzPts val="1760"/>
            </a:pPr>
            <a:r>
              <a:rPr lang="en-US" sz="2800" dirty="0"/>
              <a:t>No element can be accessed randomly; it has to access each node sequentially.</a:t>
            </a:r>
            <a:endParaRPr/>
          </a:p>
          <a:p>
            <a:pPr marL="542914" indent="-542914">
              <a:lnSpc>
                <a:spcPct val="80000"/>
              </a:lnSpc>
              <a:spcBef>
                <a:spcPts val="557"/>
              </a:spcBef>
              <a:buClr>
                <a:schemeClr val="dk1"/>
              </a:buClr>
              <a:buSzPts val="1760"/>
            </a:pPr>
            <a:r>
              <a:rPr lang="en-US" sz="2800" dirty="0"/>
              <a:t>Reverse Traversing is difficult in linked list.</a:t>
            </a:r>
            <a:endParaRPr sz="2800"/>
          </a:p>
          <a:p>
            <a:pPr marL="542914" indent="-542914">
              <a:lnSpc>
                <a:spcPct val="80000"/>
              </a:lnSpc>
              <a:spcBef>
                <a:spcPts val="557"/>
              </a:spcBef>
              <a:buClr>
                <a:schemeClr val="dk1"/>
              </a:buClr>
              <a:buSzPts val="1760"/>
            </a:pPr>
            <a:r>
              <a:rPr lang="en-US" sz="2800" dirty="0"/>
              <a:t>Random access is not allowed. We have to access elements sequentially starting from the first node. So we cannot do binary search with linked lists efficiently with its default implementation.</a:t>
            </a:r>
            <a:endParaRPr/>
          </a:p>
          <a:p>
            <a:pPr marL="542914" indent="-542914">
              <a:lnSpc>
                <a:spcPct val="80000"/>
              </a:lnSpc>
              <a:spcBef>
                <a:spcPts val="557"/>
              </a:spcBef>
              <a:buClr>
                <a:schemeClr val="dk1"/>
              </a:buClr>
              <a:buSzPts val="1760"/>
            </a:pPr>
            <a:r>
              <a:rPr lang="en-US" sz="2800" dirty="0"/>
              <a:t>Extra memory space for a pointer is required with each element of the list.</a:t>
            </a:r>
            <a:endParaRPr/>
          </a:p>
          <a:p>
            <a:pPr marL="542914" indent="-542914">
              <a:lnSpc>
                <a:spcPct val="80000"/>
              </a:lnSpc>
              <a:spcBef>
                <a:spcPts val="557"/>
              </a:spcBef>
              <a:buClr>
                <a:schemeClr val="dk1"/>
              </a:buClr>
              <a:buSzPts val="1760"/>
            </a:pPr>
            <a:r>
              <a:rPr lang="en-US" sz="2800" dirty="0"/>
              <a:t>Not cache friendly. Since array elements are contiguous locations,  </a:t>
            </a:r>
            <a:endParaRPr/>
          </a:p>
          <a:p>
            <a:pPr marL="0" indent="0">
              <a:lnSpc>
                <a:spcPct val="80000"/>
              </a:lnSpc>
              <a:spcBef>
                <a:spcPts val="557"/>
              </a:spcBef>
              <a:buClr>
                <a:schemeClr val="dk1"/>
              </a:buClr>
              <a:buSzPts val="1760"/>
              <a:buNone/>
            </a:pPr>
            <a:r>
              <a:rPr lang="en-US" sz="2800" dirty="0"/>
              <a:t>         there is locality of reference which is not there in case of linked lists.</a:t>
            </a:r>
            <a:br>
              <a:rPr lang="en-US" sz="2800" dirty="0"/>
            </a:br>
            <a:endParaRPr sz="2800"/>
          </a:p>
        </p:txBody>
      </p:sp>
      <p:grpSp>
        <p:nvGrpSpPr>
          <p:cNvPr id="2" name="Google Shape;150;p22"/>
          <p:cNvGrpSpPr/>
          <p:nvPr/>
        </p:nvGrpSpPr>
        <p:grpSpPr>
          <a:xfrm>
            <a:off x="-135148" y="-101318"/>
            <a:ext cx="16353047" cy="9219918"/>
            <a:chOff x="-135149" y="-101318"/>
            <a:chExt cx="16353049" cy="9219918"/>
          </a:xfrm>
        </p:grpSpPr>
        <p:sp>
          <p:nvSpPr>
            <p:cNvPr id="151" name="Google Shape;151;p22"/>
            <p:cNvSpPr/>
            <p:nvPr/>
          </p:nvSpPr>
          <p:spPr>
            <a:xfrm>
              <a:off x="-135149" y="-101318"/>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52" name="Google Shape;152;p2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dirty="0"/>
              <a:t>Applications of Linked Lists</a:t>
            </a:r>
            <a:endParaRPr/>
          </a:p>
        </p:txBody>
      </p:sp>
      <p:sp>
        <p:nvSpPr>
          <p:cNvPr id="158" name="Google Shape;158;p23"/>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542914" indent="-542914">
              <a:spcBef>
                <a:spcPts val="0"/>
              </a:spcBef>
              <a:buClr>
                <a:schemeClr val="dk1"/>
              </a:buClr>
              <a:buSzPts val="3200"/>
            </a:pPr>
            <a:r>
              <a:rPr lang="en-US" dirty="0"/>
              <a:t>Linked lists are used to implement stacks, queues, graphs, etc.</a:t>
            </a:r>
            <a:endParaRPr/>
          </a:p>
          <a:p>
            <a:pPr marL="542914" indent="-542914">
              <a:spcBef>
                <a:spcPts val="1013"/>
              </a:spcBef>
              <a:buClr>
                <a:schemeClr val="dk1"/>
              </a:buClr>
              <a:buSzPts val="3200"/>
            </a:pPr>
            <a:r>
              <a:rPr lang="en-US" dirty="0"/>
              <a:t>Linked lists let you insert elements at the beginning and end of the list.</a:t>
            </a:r>
            <a:endParaRPr/>
          </a:p>
          <a:p>
            <a:pPr marL="542914" indent="-542914">
              <a:spcBef>
                <a:spcPts val="1013"/>
              </a:spcBef>
              <a:buClr>
                <a:schemeClr val="dk1"/>
              </a:buClr>
              <a:buSzPts val="3200"/>
            </a:pPr>
            <a:r>
              <a:rPr lang="en-US" dirty="0"/>
              <a:t>In Linked Lists we don't need to know the size in advance.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2" name="Google Shape;163;p24"/>
          <p:cNvGrpSpPr/>
          <p:nvPr/>
        </p:nvGrpSpPr>
        <p:grpSpPr>
          <a:xfrm>
            <a:off x="1" y="0"/>
            <a:ext cx="16217898" cy="9118600"/>
            <a:chOff x="0" y="0"/>
            <a:chExt cx="16217900" cy="9118600"/>
          </a:xfrm>
        </p:grpSpPr>
        <p:sp>
          <p:nvSpPr>
            <p:cNvPr id="164" name="Google Shape;164;p2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65" name="Google Shape;165;p2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166" name="Google Shape;166;p24"/>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0" indent="0">
              <a:spcBef>
                <a:spcPts val="0"/>
              </a:spcBef>
              <a:buClr>
                <a:schemeClr val="dk1"/>
              </a:buClr>
              <a:buSzPts val="3200"/>
              <a:buNone/>
            </a:pPr>
            <a:r>
              <a:rPr lang="en-US" b="1" dirty="0"/>
              <a:t>Types of Linked Lists:</a:t>
            </a:r>
            <a:endParaRPr/>
          </a:p>
          <a:p>
            <a:pPr marL="0" indent="0">
              <a:spcBef>
                <a:spcPts val="1013"/>
              </a:spcBef>
              <a:buClr>
                <a:schemeClr val="dk1"/>
              </a:buClr>
              <a:buSzPts val="3200"/>
              <a:buNone/>
            </a:pPr>
            <a:r>
              <a:rPr lang="en-US" dirty="0"/>
              <a:t>There are 3 different implementations of Linked List available, they are:</a:t>
            </a:r>
            <a:endParaRPr/>
          </a:p>
          <a:p>
            <a:pPr marL="542914" indent="-542914">
              <a:spcBef>
                <a:spcPts val="1013"/>
              </a:spcBef>
              <a:buClr>
                <a:schemeClr val="dk1"/>
              </a:buClr>
              <a:buSzPts val="3200"/>
            </a:pPr>
            <a:r>
              <a:rPr lang="en-US" dirty="0"/>
              <a:t>Singly Linked List</a:t>
            </a:r>
            <a:endParaRPr/>
          </a:p>
          <a:p>
            <a:pPr marL="542914" indent="-542914">
              <a:spcBef>
                <a:spcPts val="1013"/>
              </a:spcBef>
              <a:buClr>
                <a:schemeClr val="dk1"/>
              </a:buClr>
              <a:buSzPts val="3200"/>
            </a:pPr>
            <a:r>
              <a:rPr lang="en-US" dirty="0"/>
              <a:t>Doubly Linked List</a:t>
            </a:r>
            <a:endParaRPr/>
          </a:p>
          <a:p>
            <a:pPr marL="542914" indent="-542914">
              <a:spcBef>
                <a:spcPts val="1013"/>
              </a:spcBef>
              <a:buClr>
                <a:schemeClr val="dk1"/>
              </a:buClr>
              <a:buSzPts val="3200"/>
            </a:pPr>
            <a:r>
              <a:rPr lang="en-US" dirty="0"/>
              <a:t>Circular Linked List</a:t>
            </a:r>
            <a:endParaRPr/>
          </a:p>
          <a:p>
            <a:pPr marL="542914" indent="-221187">
              <a:spcBef>
                <a:spcPts val="1013"/>
              </a:spcBef>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100" name="Google Shape;100;p11"/>
          <p:cNvGrpSpPr/>
          <p:nvPr/>
        </p:nvGrpSpPr>
        <p:grpSpPr>
          <a:xfrm>
            <a:off x="0" y="0"/>
            <a:ext cx="16217900" cy="9118600"/>
            <a:chOff x="0" y="0"/>
            <a:chExt cx="16217900" cy="9118600"/>
          </a:xfrm>
        </p:grpSpPr>
        <p:sp>
          <p:nvSpPr>
            <p:cNvPr id="101" name="Google Shape;101;p1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02" name="Google Shape;102;p1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04" name="Google Shape;104;p11"/>
          <p:cNvSpPr txBox="1"/>
          <p:nvPr/>
        </p:nvSpPr>
        <p:spPr>
          <a:xfrm>
            <a:off x="1250951" y="1054100"/>
            <a:ext cx="14249401" cy="1570039"/>
          </a:xfrm>
          <a:prstGeom prst="rect">
            <a:avLst/>
          </a:prstGeom>
          <a:noFill/>
          <a:ln>
            <a:noFill/>
          </a:ln>
        </p:spPr>
        <p:txBody>
          <a:bodyPr spcFirstLastPara="1" wrap="square" lIns="91412" tIns="45694" rIns="91412" bIns="45694" anchor="t" anchorCtr="0">
            <a:noAutofit/>
          </a:bodyPr>
          <a:lstStyle/>
          <a:p>
            <a:r>
              <a:rPr lang="en-US" sz="4700" dirty="0">
                <a:solidFill>
                  <a:schemeClr val="dk1"/>
                </a:solidFill>
              </a:rPr>
              <a:t>LECTURE CONTENTS WITH A BLEND OF NPTEL CONTENTS</a:t>
            </a:r>
            <a:endParaRPr sz="4700">
              <a:solidFill>
                <a:schemeClr val="dk1"/>
              </a:solidFill>
            </a:endParaRPr>
          </a:p>
        </p:txBody>
      </p:sp>
      <p:sp>
        <p:nvSpPr>
          <p:cNvPr id="106" name="Google Shape;106;p11"/>
          <p:cNvSpPr/>
          <p:nvPr/>
        </p:nvSpPr>
        <p:spPr>
          <a:xfrm>
            <a:off x="1435101" y="2294317"/>
            <a:ext cx="13150849" cy="5509199"/>
          </a:xfrm>
          <a:prstGeom prst="rect">
            <a:avLst/>
          </a:prstGeom>
          <a:noFill/>
          <a:ln>
            <a:noFill/>
          </a:ln>
        </p:spPr>
        <p:txBody>
          <a:bodyPr spcFirstLastPara="1" wrap="square" lIns="91412" tIns="45694" rIns="91412" bIns="45694" anchor="t" anchorCtr="0">
            <a:noAutofit/>
          </a:bodyPr>
          <a:lstStyle/>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Introduction of Data Structures and Algorithms</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Stack</a:t>
            </a:r>
            <a:endParaRPr/>
          </a:p>
          <a:p>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Array Representation of Stack  (Static &amp; Dynamic)</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Applications of Stack</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Tower of Hanoi</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Multiple Stack representation using Single Array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2" name="Google Shape;171;p25"/>
          <p:cNvGrpSpPr/>
          <p:nvPr/>
        </p:nvGrpSpPr>
        <p:grpSpPr>
          <a:xfrm>
            <a:off x="1" y="-10555"/>
            <a:ext cx="16217898" cy="9118600"/>
            <a:chOff x="0" y="0"/>
            <a:chExt cx="16217900" cy="9118600"/>
          </a:xfrm>
        </p:grpSpPr>
        <p:sp>
          <p:nvSpPr>
            <p:cNvPr id="172" name="Google Shape;172;p2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73" name="Google Shape;173;p2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pic>
        <p:nvPicPr>
          <p:cNvPr id="174" name="Google Shape;174;p25" descr="Linear Linked List"/>
          <p:cNvPicPr preferRelativeResize="0"/>
          <p:nvPr/>
        </p:nvPicPr>
        <p:blipFill rotWithShape="1">
          <a:blip r:embed="rId4">
            <a:alphaModFix/>
          </a:blip>
          <a:srcRect/>
          <a:stretch/>
        </p:blipFill>
        <p:spPr>
          <a:xfrm>
            <a:off x="2027237" y="3970392"/>
            <a:ext cx="11546808" cy="2596901"/>
          </a:xfrm>
          <a:prstGeom prst="rect">
            <a:avLst/>
          </a:prstGeom>
          <a:noFill/>
          <a:ln>
            <a:noFill/>
          </a:ln>
        </p:spPr>
      </p:pic>
      <p:sp>
        <p:nvSpPr>
          <p:cNvPr id="175" name="Google Shape;175;p25"/>
          <p:cNvSpPr/>
          <p:nvPr/>
        </p:nvSpPr>
        <p:spPr>
          <a:xfrm>
            <a:off x="501649" y="324690"/>
            <a:ext cx="15445952" cy="3560291"/>
          </a:xfrm>
          <a:prstGeom prst="rect">
            <a:avLst/>
          </a:prstGeom>
          <a:noFill/>
          <a:ln>
            <a:noFill/>
          </a:ln>
        </p:spPr>
        <p:txBody>
          <a:bodyPr spcFirstLastPara="1" wrap="square" lIns="144753" tIns="72357" rIns="144753" bIns="72357" anchor="t" anchorCtr="0">
            <a:noAutofit/>
          </a:bodyPr>
          <a:lstStyle/>
          <a:p>
            <a:r>
              <a:rPr lang="en-US" sz="3800" b="1" dirty="0">
                <a:solidFill>
                  <a:srgbClr val="333333"/>
                </a:solidFill>
                <a:latin typeface="Helvetica Neue"/>
                <a:ea typeface="Helvetica Neue"/>
                <a:cs typeface="Helvetica Neue"/>
                <a:sym typeface="Helvetica Neue"/>
              </a:rPr>
              <a:t>Singly Linked List</a:t>
            </a:r>
            <a:endParaRPr/>
          </a:p>
          <a:p>
            <a:pPr algn="ctr"/>
            <a:endParaRPr sz="3800">
              <a:solidFill>
                <a:srgbClr val="333333"/>
              </a:solidFill>
              <a:latin typeface="Helvetica Neue"/>
              <a:ea typeface="Helvetica Neue"/>
              <a:cs typeface="Helvetica Neue"/>
              <a:sym typeface="Helvetica Neue"/>
            </a:endParaRPr>
          </a:p>
          <a:p>
            <a:pPr algn="just"/>
            <a:r>
              <a:rPr lang="en-US" sz="3800" dirty="0">
                <a:solidFill>
                  <a:srgbClr val="333333"/>
                </a:solidFill>
              </a:rPr>
              <a:t>Singly linked lists contain nodes which have a </a:t>
            </a:r>
            <a:r>
              <a:rPr lang="en-US" sz="3800" b="1" dirty="0">
                <a:solidFill>
                  <a:srgbClr val="333333"/>
                </a:solidFill>
              </a:rPr>
              <a:t>data</a:t>
            </a:r>
            <a:r>
              <a:rPr lang="en-US" sz="3800" dirty="0">
                <a:solidFill>
                  <a:srgbClr val="333333"/>
                </a:solidFill>
              </a:rPr>
              <a:t> part as well as an </a:t>
            </a:r>
            <a:r>
              <a:rPr lang="en-US" sz="3800" b="1" dirty="0">
                <a:solidFill>
                  <a:srgbClr val="333333"/>
                </a:solidFill>
              </a:rPr>
              <a:t>address part</a:t>
            </a:r>
            <a:r>
              <a:rPr lang="en-US" sz="3800" dirty="0">
                <a:solidFill>
                  <a:srgbClr val="333333"/>
                </a:solidFill>
              </a:rPr>
              <a:t> i.e. </a:t>
            </a:r>
            <a:r>
              <a:rPr lang="en-US" sz="3800" dirty="0">
                <a:solidFill>
                  <a:srgbClr val="C7254E"/>
                </a:solidFill>
                <a:latin typeface="Courier New"/>
                <a:ea typeface="Courier New"/>
                <a:cs typeface="Courier New"/>
                <a:sym typeface="Courier New"/>
              </a:rPr>
              <a:t>next</a:t>
            </a:r>
            <a:r>
              <a:rPr lang="en-US" sz="3800" dirty="0">
                <a:solidFill>
                  <a:srgbClr val="333333"/>
                </a:solidFill>
              </a:rPr>
              <a:t>, which points to the next node in the sequence of nodes.</a:t>
            </a:r>
            <a:endParaRPr sz="3800">
              <a:solidFill>
                <a:schemeClr val="dk1"/>
              </a:solidFill>
              <a:latin typeface="Calibri"/>
              <a:ea typeface="Calibri"/>
              <a:cs typeface="Calibri"/>
              <a:sym typeface="Calibri"/>
            </a:endParaRPr>
          </a:p>
          <a:p>
            <a:pPr algn="just"/>
            <a:r>
              <a:rPr lang="en-US" sz="3800" dirty="0">
                <a:solidFill>
                  <a:srgbClr val="333333"/>
                </a:solidFill>
              </a:rPr>
              <a:t>The operations we can perform on singly linked lists are </a:t>
            </a:r>
            <a:r>
              <a:rPr lang="en-US" sz="3800" b="1" dirty="0">
                <a:solidFill>
                  <a:srgbClr val="333333"/>
                </a:solidFill>
              </a:rPr>
              <a:t>insertion</a:t>
            </a:r>
            <a:r>
              <a:rPr lang="en-US" sz="3800" dirty="0">
                <a:solidFill>
                  <a:srgbClr val="333333"/>
                </a:solidFill>
              </a:rPr>
              <a:t>, </a:t>
            </a:r>
            <a:r>
              <a:rPr lang="en-US" sz="3800" b="1" dirty="0">
                <a:solidFill>
                  <a:srgbClr val="333333"/>
                </a:solidFill>
              </a:rPr>
              <a:t>deletion</a:t>
            </a:r>
            <a:r>
              <a:rPr lang="en-US" sz="3800" dirty="0">
                <a:solidFill>
                  <a:srgbClr val="333333"/>
                </a:solidFill>
              </a:rPr>
              <a:t> and </a:t>
            </a:r>
            <a:r>
              <a:rPr lang="en-US" sz="3800" b="1" dirty="0">
                <a:solidFill>
                  <a:srgbClr val="333333"/>
                </a:solidFill>
              </a:rPr>
              <a:t>traversal</a:t>
            </a:r>
            <a:r>
              <a:rPr lang="en-US" sz="3800" dirty="0">
                <a:solidFill>
                  <a:srgbClr val="333333"/>
                </a:solidFill>
              </a:rPr>
              <a:t>.</a:t>
            </a:r>
            <a:endParaRPr sz="3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2" name="Google Shape;181;p26"/>
          <p:cNvGrpSpPr/>
          <p:nvPr/>
        </p:nvGrpSpPr>
        <p:grpSpPr>
          <a:xfrm>
            <a:off x="1" y="0"/>
            <a:ext cx="16217898" cy="9118600"/>
            <a:chOff x="0" y="0"/>
            <a:chExt cx="16217900" cy="9118600"/>
          </a:xfrm>
        </p:grpSpPr>
        <p:sp>
          <p:nvSpPr>
            <p:cNvPr id="182" name="Google Shape;182;p2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83" name="Google Shape;183;p2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184" name="Google Shape;184;p26"/>
          <p:cNvSpPr/>
          <p:nvPr/>
        </p:nvSpPr>
        <p:spPr>
          <a:xfrm>
            <a:off x="675745" y="-1221680"/>
            <a:ext cx="14731261" cy="4596897"/>
          </a:xfrm>
          <a:prstGeom prst="rect">
            <a:avLst/>
          </a:prstGeom>
          <a:noFill/>
          <a:ln>
            <a:noFill/>
          </a:ln>
        </p:spPr>
        <p:txBody>
          <a:bodyPr spcFirstLastPara="1" wrap="square" lIns="144753" tIns="251270" rIns="144753" bIns="150730" anchor="ctr" anchorCtr="0">
            <a:noAutofit/>
          </a:bodyPr>
          <a:lstStyle/>
          <a:p>
            <a:pPr>
              <a:buClr>
                <a:schemeClr val="dk1"/>
              </a:buClr>
              <a:buSzPts val="2000"/>
            </a:pPr>
            <a:endParaRPr sz="3200">
              <a:solidFill>
                <a:srgbClr val="333333"/>
              </a:solidFill>
              <a:latin typeface="Helvetica Neue"/>
              <a:ea typeface="Helvetica Neue"/>
              <a:cs typeface="Helvetica Neue"/>
              <a:sym typeface="Helvetica Neue"/>
            </a:endParaRPr>
          </a:p>
          <a:p>
            <a:pPr>
              <a:buClr>
                <a:schemeClr val="dk1"/>
              </a:buClr>
              <a:buSzPts val="2000"/>
            </a:pPr>
            <a:endParaRPr sz="3200">
              <a:solidFill>
                <a:srgbClr val="333333"/>
              </a:solidFill>
              <a:latin typeface="Helvetica Neue"/>
              <a:ea typeface="Helvetica Neue"/>
              <a:cs typeface="Helvetica Neue"/>
              <a:sym typeface="Helvetica Neue"/>
            </a:endParaRPr>
          </a:p>
          <a:p>
            <a:pPr>
              <a:buClr>
                <a:schemeClr val="dk1"/>
              </a:buClr>
              <a:buSzPts val="2000"/>
            </a:pPr>
            <a:endParaRPr sz="3200">
              <a:solidFill>
                <a:srgbClr val="333333"/>
              </a:solidFill>
              <a:latin typeface="Helvetica Neue"/>
              <a:ea typeface="Helvetica Neue"/>
              <a:cs typeface="Helvetica Neue"/>
              <a:sym typeface="Helvetica Neue"/>
            </a:endParaRPr>
          </a:p>
          <a:p>
            <a:pPr>
              <a:buClr>
                <a:schemeClr val="dk1"/>
              </a:buClr>
              <a:buSzPts val="2000"/>
            </a:pPr>
            <a:endParaRPr sz="3200">
              <a:solidFill>
                <a:srgbClr val="333333"/>
              </a:solidFill>
              <a:latin typeface="Helvetica Neue"/>
              <a:ea typeface="Helvetica Neue"/>
              <a:cs typeface="Helvetica Neue"/>
              <a:sym typeface="Helvetica Neue"/>
            </a:endParaRPr>
          </a:p>
          <a:p>
            <a:pPr>
              <a:buClr>
                <a:srgbClr val="333333"/>
              </a:buClr>
              <a:buSzPts val="2400"/>
            </a:pPr>
            <a:r>
              <a:rPr lang="en-US" sz="3800" b="1" dirty="0">
                <a:solidFill>
                  <a:srgbClr val="333333"/>
                </a:solidFill>
                <a:latin typeface="Helvetica Neue"/>
                <a:ea typeface="Helvetica Neue"/>
                <a:cs typeface="Helvetica Neue"/>
                <a:sym typeface="Helvetica Neue"/>
              </a:rPr>
              <a:t>Doubly Linked List</a:t>
            </a:r>
            <a:endParaRPr/>
          </a:p>
          <a:p>
            <a:pPr>
              <a:buClr>
                <a:schemeClr val="dk1"/>
              </a:buClr>
              <a:buSzPts val="2000"/>
            </a:pPr>
            <a:endParaRPr sz="3200">
              <a:solidFill>
                <a:srgbClr val="333333"/>
              </a:solidFill>
              <a:latin typeface="Helvetica Neue"/>
              <a:ea typeface="Helvetica Neue"/>
              <a:cs typeface="Helvetica Neue"/>
              <a:sym typeface="Helvetica Neue"/>
            </a:endParaRPr>
          </a:p>
          <a:p>
            <a:pPr algn="just">
              <a:buClr>
                <a:srgbClr val="333333"/>
              </a:buClr>
              <a:buSzPts val="2400"/>
            </a:pPr>
            <a:r>
              <a:rPr lang="en-US" sz="3800" dirty="0">
                <a:solidFill>
                  <a:srgbClr val="333333"/>
                </a:solidFill>
              </a:rPr>
              <a:t>In a doubly linked list, each node contains a </a:t>
            </a:r>
            <a:r>
              <a:rPr lang="en-US" sz="3800" b="1" dirty="0">
                <a:solidFill>
                  <a:srgbClr val="333333"/>
                </a:solidFill>
              </a:rPr>
              <a:t>data</a:t>
            </a:r>
            <a:r>
              <a:rPr lang="en-US" sz="3800" dirty="0">
                <a:solidFill>
                  <a:srgbClr val="333333"/>
                </a:solidFill>
              </a:rPr>
              <a:t> part and two addresses, one for the </a:t>
            </a:r>
            <a:r>
              <a:rPr lang="en-US" sz="3800" b="1" dirty="0">
                <a:solidFill>
                  <a:srgbClr val="333333"/>
                </a:solidFill>
              </a:rPr>
              <a:t>previous</a:t>
            </a:r>
            <a:r>
              <a:rPr lang="en-US" sz="3800" dirty="0">
                <a:solidFill>
                  <a:srgbClr val="333333"/>
                </a:solidFill>
              </a:rPr>
              <a:t> node and one for the </a:t>
            </a:r>
            <a:r>
              <a:rPr lang="en-US" sz="3800" b="1" dirty="0">
                <a:solidFill>
                  <a:srgbClr val="333333"/>
                </a:solidFill>
              </a:rPr>
              <a:t>next</a:t>
            </a:r>
            <a:r>
              <a:rPr lang="en-US" sz="3800" dirty="0">
                <a:solidFill>
                  <a:srgbClr val="333333"/>
                </a:solidFill>
              </a:rPr>
              <a:t> node.</a:t>
            </a:r>
            <a:endParaRPr sz="3800">
              <a:solidFill>
                <a:schemeClr val="dk1"/>
              </a:solidFill>
            </a:endParaRPr>
          </a:p>
          <a:p>
            <a:pPr algn="ctr">
              <a:buClr>
                <a:srgbClr val="333333"/>
              </a:buClr>
              <a:buSzPts val="1200"/>
            </a:pPr>
            <a:r>
              <a:rPr lang="en-US" sz="1900" dirty="0">
                <a:solidFill>
                  <a:srgbClr val="333333"/>
                </a:solidFill>
              </a:rPr>
              <a:t>  </a:t>
            </a:r>
            <a:endParaRPr sz="14200">
              <a:solidFill>
                <a:srgbClr val="333333"/>
              </a:solidFill>
            </a:endParaRPr>
          </a:p>
        </p:txBody>
      </p:sp>
      <p:pic>
        <p:nvPicPr>
          <p:cNvPr id="185" name="Google Shape;185;p26" descr="Double Linked List"/>
          <p:cNvPicPr preferRelativeResize="0"/>
          <p:nvPr/>
        </p:nvPicPr>
        <p:blipFill rotWithShape="1">
          <a:blip r:embed="rId4">
            <a:alphaModFix/>
          </a:blip>
          <a:srcRect/>
          <a:stretch/>
        </p:blipFill>
        <p:spPr>
          <a:xfrm>
            <a:off x="459415" y="3407337"/>
            <a:ext cx="14947590" cy="280145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2" name="Google Shape;190;p27"/>
          <p:cNvGrpSpPr/>
          <p:nvPr/>
        </p:nvGrpSpPr>
        <p:grpSpPr>
          <a:xfrm>
            <a:off x="1" y="0"/>
            <a:ext cx="16217898" cy="9118600"/>
            <a:chOff x="0" y="0"/>
            <a:chExt cx="16217900" cy="9118600"/>
          </a:xfrm>
        </p:grpSpPr>
        <p:sp>
          <p:nvSpPr>
            <p:cNvPr id="191" name="Google Shape;191;p2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92" name="Google Shape;192;p2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193" name="Google Shape;193;p27"/>
          <p:cNvSpPr/>
          <p:nvPr/>
        </p:nvSpPr>
        <p:spPr>
          <a:xfrm>
            <a:off x="675746" y="-164758"/>
            <a:ext cx="14460961" cy="2305215"/>
          </a:xfrm>
          <a:prstGeom prst="rect">
            <a:avLst/>
          </a:prstGeom>
          <a:noFill/>
          <a:ln>
            <a:noFill/>
          </a:ln>
        </p:spPr>
        <p:txBody>
          <a:bodyPr spcFirstLastPara="1" wrap="square" lIns="144753" tIns="251270" rIns="144753" bIns="150730" anchor="ctr" anchorCtr="0">
            <a:noAutofit/>
          </a:bodyPr>
          <a:lstStyle/>
          <a:p>
            <a:pPr>
              <a:buClr>
                <a:srgbClr val="333333"/>
              </a:buClr>
              <a:buSzPts val="2400"/>
            </a:pPr>
            <a:r>
              <a:rPr lang="en-US" sz="3800" b="1" dirty="0">
                <a:solidFill>
                  <a:srgbClr val="333333"/>
                </a:solidFill>
                <a:latin typeface="Helvetica Neue"/>
                <a:ea typeface="Helvetica Neue"/>
                <a:cs typeface="Helvetica Neue"/>
                <a:sym typeface="Helvetica Neue"/>
              </a:rPr>
              <a:t>Circular Linked List</a:t>
            </a:r>
            <a:endParaRPr/>
          </a:p>
          <a:p>
            <a:pPr>
              <a:buClr>
                <a:srgbClr val="333333"/>
              </a:buClr>
              <a:buSzPts val="2400"/>
            </a:pPr>
            <a:r>
              <a:rPr lang="en-US" sz="3800" dirty="0">
                <a:solidFill>
                  <a:srgbClr val="333333"/>
                </a:solidFill>
              </a:rPr>
              <a:t>In circular linked list the last node of the list holds the address of the first node hence forming a circular chain.</a:t>
            </a:r>
            <a:endParaRPr sz="3800">
              <a:solidFill>
                <a:schemeClr val="dk1"/>
              </a:solidFill>
            </a:endParaRPr>
          </a:p>
          <a:p>
            <a:pPr>
              <a:buClr>
                <a:srgbClr val="333333"/>
              </a:buClr>
              <a:buSzPts val="2400"/>
            </a:pPr>
            <a:r>
              <a:rPr lang="en-US" sz="3800" dirty="0">
                <a:solidFill>
                  <a:srgbClr val="333333"/>
                </a:solidFill>
              </a:rPr>
              <a:t>  </a:t>
            </a:r>
            <a:endParaRPr/>
          </a:p>
        </p:txBody>
      </p:sp>
      <p:pic>
        <p:nvPicPr>
          <p:cNvPr id="194" name="Google Shape;194;p27" descr="Circular Linked List"/>
          <p:cNvPicPr preferRelativeResize="0"/>
          <p:nvPr/>
        </p:nvPicPr>
        <p:blipFill rotWithShape="1">
          <a:blip r:embed="rId4">
            <a:alphaModFix/>
          </a:blip>
          <a:srcRect/>
          <a:stretch/>
        </p:blipFill>
        <p:spPr>
          <a:xfrm>
            <a:off x="961065" y="3039534"/>
            <a:ext cx="15025349" cy="337923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Google Shape;199;p28"/>
          <p:cNvGraphicFramePr/>
          <p:nvPr/>
        </p:nvGraphicFramePr>
        <p:xfrm>
          <a:off x="135144" y="202638"/>
          <a:ext cx="16082750" cy="9615341"/>
        </p:xfrm>
        <a:graphic>
          <a:graphicData uri="http://schemas.openxmlformats.org/drawingml/2006/table">
            <a:tbl>
              <a:tblPr>
                <a:noFill/>
              </a:tblPr>
              <a:tblGrid>
                <a:gridCol w="8041375">
                  <a:extLst>
                    <a:ext uri="{9D8B030D-6E8A-4147-A177-3AD203B41FA5}">
                      <a16:colId xmlns="" xmlns:a16="http://schemas.microsoft.com/office/drawing/2014/main" val="20000"/>
                    </a:ext>
                  </a:extLst>
                </a:gridCol>
                <a:gridCol w="8041375">
                  <a:extLst>
                    <a:ext uri="{9D8B030D-6E8A-4147-A177-3AD203B41FA5}">
                      <a16:colId xmlns="" xmlns:a16="http://schemas.microsoft.com/office/drawing/2014/main" val="20001"/>
                    </a:ext>
                  </a:extLst>
                </a:gridCol>
              </a:tblGrid>
              <a:tr h="433619">
                <a:tc>
                  <a:txBody>
                    <a:bodyPr/>
                    <a:lstStyle/>
                    <a:p>
                      <a:pPr marL="0" marR="0" lvl="0" indent="0" algn="ctr" rtl="0">
                        <a:spcBef>
                          <a:spcPts val="0"/>
                        </a:spcBef>
                        <a:spcAft>
                          <a:spcPts val="0"/>
                        </a:spcAft>
                        <a:buNone/>
                      </a:pPr>
                      <a:r>
                        <a:rPr lang="en-US" sz="2400" b="1" u="none" strike="noStrike" cap="none"/>
                        <a:t>ARRAY</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u="none" strike="noStrike" cap="none"/>
                        <a:t>LINKED LIST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0"/>
                  </a:ext>
                </a:extLst>
              </a:tr>
              <a:tr h="674721">
                <a:tc>
                  <a:txBody>
                    <a:bodyPr/>
                    <a:lstStyle/>
                    <a:p>
                      <a:pPr marL="0" marR="0" lvl="0" indent="0" algn="l" rtl="0">
                        <a:spcBef>
                          <a:spcPts val="0"/>
                        </a:spcBef>
                        <a:spcAft>
                          <a:spcPts val="0"/>
                        </a:spcAft>
                        <a:buNone/>
                      </a:pPr>
                      <a:r>
                        <a:rPr lang="en-US" sz="1900" u="none" strike="noStrike" cap="none"/>
                        <a:t>Array is a collection of elements of similar data type.</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Linked List is an ordered collection of elements of same type, which are connected to each other using pointers.</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1"/>
                  </a:ext>
                </a:extLst>
              </a:tr>
              <a:tr h="1771013">
                <a:tc>
                  <a:txBody>
                    <a:bodyPr/>
                    <a:lstStyle/>
                    <a:p>
                      <a:pPr marL="0" marR="0" lvl="0" indent="0" algn="l" rtl="0">
                        <a:spcBef>
                          <a:spcPts val="0"/>
                        </a:spcBef>
                        <a:spcAft>
                          <a:spcPts val="0"/>
                        </a:spcAft>
                        <a:buNone/>
                      </a:pPr>
                      <a:r>
                        <a:rPr lang="en-US" sz="1900" u="none" strike="noStrike" cap="none"/>
                        <a:t>Array supports </a:t>
                      </a:r>
                      <a:r>
                        <a:rPr lang="en-US" sz="1900" b="1" u="none" strike="noStrike" cap="none"/>
                        <a:t>Random Access</a:t>
                      </a:r>
                      <a:r>
                        <a:rPr lang="en-US" sz="1900" u="none" strike="noStrike" cap="none"/>
                        <a:t>, which means elements can be accessed directly using their index, like arr[0] for 1st element, arr[6] for 7th element etc.</a:t>
                      </a:r>
                      <a:endParaRPr sz="1900"/>
                    </a:p>
                    <a:p>
                      <a:pPr marL="0" marR="0" lvl="0" indent="0" algn="l" rtl="0">
                        <a:spcBef>
                          <a:spcPts val="0"/>
                        </a:spcBef>
                        <a:spcAft>
                          <a:spcPts val="0"/>
                        </a:spcAft>
                        <a:buNone/>
                      </a:pPr>
                      <a:r>
                        <a:rPr lang="en-US" sz="1900" u="none" strike="noStrike" cap="none"/>
                        <a:t>Hence, accessing elements in an array is </a:t>
                      </a:r>
                      <a:r>
                        <a:rPr lang="en-US" sz="1900" b="1" u="none" strike="noStrike" cap="none"/>
                        <a:t>fast</a:t>
                      </a:r>
                      <a:r>
                        <a:rPr lang="en-US" sz="1900" u="none" strike="noStrike" cap="none"/>
                        <a:t> with a constant time complexity of O(1).</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Linked List supports </a:t>
                      </a:r>
                      <a:r>
                        <a:rPr lang="en-US" sz="1900" b="1" u="none" strike="noStrike" cap="none"/>
                        <a:t>Sequential Access</a:t>
                      </a:r>
                      <a:r>
                        <a:rPr lang="en-US" sz="1900" u="none" strike="noStrike" cap="none"/>
                        <a:t>, which means to access any element/node in a linked list, we have to sequentially traverse the complete linked list, upto that element.</a:t>
                      </a:r>
                      <a:endParaRPr sz="1900"/>
                    </a:p>
                    <a:p>
                      <a:pPr marL="0" marR="0" lvl="0" indent="0" algn="l" rtl="0">
                        <a:spcBef>
                          <a:spcPts val="0"/>
                        </a:spcBef>
                        <a:spcAft>
                          <a:spcPts val="0"/>
                        </a:spcAft>
                        <a:buNone/>
                      </a:pPr>
                      <a:r>
                        <a:rPr lang="en-US" sz="1900" u="none" strike="noStrike" cap="none"/>
                        <a:t>To access </a:t>
                      </a:r>
                      <a:r>
                        <a:rPr lang="en-US" sz="1900" b="1" u="none" strike="noStrike" cap="none"/>
                        <a:t>nth</a:t>
                      </a:r>
                      <a:r>
                        <a:rPr lang="en-US" sz="1900" u="none" strike="noStrike" cap="none"/>
                        <a:t> element of a linked list, time complexity is 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2"/>
                  </a:ext>
                </a:extLst>
              </a:tr>
              <a:tr h="1577306">
                <a:tc>
                  <a:txBody>
                    <a:bodyPr/>
                    <a:lstStyle/>
                    <a:p>
                      <a:pPr marL="0" marR="0" lvl="0" indent="0" algn="l" rtl="0">
                        <a:spcBef>
                          <a:spcPts val="0"/>
                        </a:spcBef>
                        <a:spcAft>
                          <a:spcPts val="0"/>
                        </a:spcAft>
                        <a:buNone/>
                      </a:pPr>
                      <a:r>
                        <a:rPr lang="en-US" sz="1900" u="none" strike="noStrike" cap="none"/>
                        <a:t>In an array, elements are stored in </a:t>
                      </a:r>
                      <a:r>
                        <a:rPr lang="en-US" sz="1900" b="1" u="none" strike="noStrike" cap="none"/>
                        <a:t>contiguous memory location</a:t>
                      </a:r>
                      <a:r>
                        <a:rPr lang="en-US" sz="1900" u="none" strike="noStrike" cap="none"/>
                        <a:t> or consecutive manner in the memory.</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In a linked list, new elements can be stored anywhere in the memory.</a:t>
                      </a:r>
                      <a:endParaRPr sz="1900"/>
                    </a:p>
                    <a:p>
                      <a:pPr marL="0" marR="0" lvl="0" indent="0" algn="l" rtl="0">
                        <a:spcBef>
                          <a:spcPts val="0"/>
                        </a:spcBef>
                        <a:spcAft>
                          <a:spcPts val="0"/>
                        </a:spcAft>
                        <a:buNone/>
                      </a:pPr>
                      <a:r>
                        <a:rPr lang="en-US" sz="1900" u="none" strike="noStrike" cap="none"/>
                        <a:t>Address of the memory location allocated to the new element is stored in the previous node of linked list, hence formaing a link between the two nodes/elements.</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3"/>
                  </a:ext>
                </a:extLst>
              </a:tr>
              <a:tr h="1577306">
                <a:tc>
                  <a:txBody>
                    <a:bodyPr/>
                    <a:lstStyle/>
                    <a:p>
                      <a:pPr marL="0" marR="0" lvl="0" indent="0" algn="l" rtl="0">
                        <a:spcBef>
                          <a:spcPts val="0"/>
                        </a:spcBef>
                        <a:spcAft>
                          <a:spcPts val="0"/>
                        </a:spcAft>
                        <a:buNone/>
                      </a:pPr>
                      <a:r>
                        <a:rPr lang="en-US" sz="1900" u="none" strike="noStrike" cap="none"/>
                        <a:t>In array, </a:t>
                      </a:r>
                      <a:r>
                        <a:rPr lang="en-US" sz="1900" b="1" u="none" strike="noStrike" cap="none"/>
                        <a:t>Insertion and Deletion</a:t>
                      </a:r>
                      <a:r>
                        <a:rPr lang="en-US" sz="1900" u="none" strike="noStrike" cap="none"/>
                        <a:t> operation takes more time, as the memory locations are consecutive and fixed.</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In case of linked list, a new element is stored at the first free and available memory location, with only a single overhead step of storing the address of memory location in the previous node of linked list.</a:t>
                      </a:r>
                      <a:endParaRPr sz="1900"/>
                    </a:p>
                    <a:p>
                      <a:pPr marL="0" marR="0" lvl="0" indent="0" algn="l" rtl="0">
                        <a:spcBef>
                          <a:spcPts val="0"/>
                        </a:spcBef>
                        <a:spcAft>
                          <a:spcPts val="0"/>
                        </a:spcAft>
                        <a:buNone/>
                      </a:pPr>
                      <a:r>
                        <a:rPr lang="en-US" sz="1900" u="none" strike="noStrike" cap="none"/>
                        <a:t>Insertion and Deletion operations are </a:t>
                      </a:r>
                      <a:r>
                        <a:rPr lang="en-US" sz="1900" b="1" u="none" strike="noStrike" cap="none"/>
                        <a:t>fast</a:t>
                      </a:r>
                      <a:r>
                        <a:rPr lang="en-US" sz="1900" u="none" strike="noStrike" cap="none"/>
                        <a:t> in linked list.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4"/>
                  </a:ext>
                </a:extLst>
              </a:tr>
              <a:tr h="919944">
                <a:tc>
                  <a:txBody>
                    <a:bodyPr/>
                    <a:lstStyle/>
                    <a:p>
                      <a:pPr marL="0" marR="0" lvl="0" indent="0" algn="l" rtl="0">
                        <a:spcBef>
                          <a:spcPts val="0"/>
                        </a:spcBef>
                        <a:spcAft>
                          <a:spcPts val="0"/>
                        </a:spcAft>
                        <a:buNone/>
                      </a:pPr>
                      <a:r>
                        <a:rPr lang="en-US" sz="1900" u="none" strike="noStrike" cap="none"/>
                        <a:t>Memory is allocated as soon as the array is declared, at </a:t>
                      </a:r>
                      <a:r>
                        <a:rPr lang="en-US" sz="1900" b="1" u="none" strike="noStrike" cap="none"/>
                        <a:t>compile time</a:t>
                      </a:r>
                      <a:r>
                        <a:rPr lang="en-US" sz="1900" u="none" strike="noStrike" cap="none"/>
                        <a:t>. It's also known as </a:t>
                      </a:r>
                      <a:r>
                        <a:rPr lang="en-US" sz="1900" b="1" u="none" strike="noStrike" cap="none"/>
                        <a:t>Static Memory Allocation</a:t>
                      </a:r>
                      <a:r>
                        <a:rPr lang="en-US" sz="1900" u="none" strike="noStrike" cap="none"/>
                        <a: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Memory is allocated at </a:t>
                      </a:r>
                      <a:r>
                        <a:rPr lang="en-US" sz="1900" b="1" u="none" strike="noStrike" cap="none"/>
                        <a:t>runtime</a:t>
                      </a:r>
                      <a:r>
                        <a:rPr lang="en-US" sz="1900" u="none" strike="noStrike" cap="none"/>
                        <a:t>, as and when a new node is added. It's also known as </a:t>
                      </a:r>
                      <a:r>
                        <a:rPr lang="en-US" sz="1900" b="1" u="none" strike="noStrike" cap="none"/>
                        <a:t>Dynamic Memory Allocation</a:t>
                      </a:r>
                      <a:r>
                        <a:rPr lang="en-US" sz="1900" u="none" strike="noStrike" cap="none"/>
                        <a: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5"/>
                  </a:ext>
                </a:extLst>
              </a:tr>
              <a:tr h="674721">
                <a:tc>
                  <a:txBody>
                    <a:bodyPr/>
                    <a:lstStyle/>
                    <a:p>
                      <a:pPr marL="0" marR="0" lvl="0" indent="0" algn="l" rtl="0">
                        <a:spcBef>
                          <a:spcPts val="0"/>
                        </a:spcBef>
                        <a:spcAft>
                          <a:spcPts val="0"/>
                        </a:spcAft>
                        <a:buNone/>
                      </a:pPr>
                      <a:r>
                        <a:rPr lang="en-US" sz="1900" u="none" strike="noStrike" cap="none"/>
                        <a:t>In array, each element is independent and can be accessed using it's index value.</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In case of a linked list, each node/element points to the next, previous, or maybe both nodes.</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6"/>
                  </a:ext>
                </a:extLst>
              </a:tr>
              <a:tr h="674721">
                <a:tc>
                  <a:txBody>
                    <a:bodyPr/>
                    <a:lstStyle/>
                    <a:p>
                      <a:pPr marL="0" marR="0" lvl="0" indent="0" algn="l" rtl="0">
                        <a:spcBef>
                          <a:spcPts val="0"/>
                        </a:spcBef>
                        <a:spcAft>
                          <a:spcPts val="0"/>
                        </a:spcAft>
                        <a:buNone/>
                      </a:pPr>
                      <a:r>
                        <a:rPr lang="en-US" sz="1900" u="none" strike="noStrike" cap="none"/>
                        <a:t>Array can </a:t>
                      </a:r>
                      <a:r>
                        <a:rPr lang="en-US" sz="1900" b="1" u="none" strike="noStrike" cap="none"/>
                        <a:t>single dimensional</a:t>
                      </a:r>
                      <a:r>
                        <a:rPr lang="en-US" sz="1900" u="none" strike="noStrike" cap="none"/>
                        <a:t>, </a:t>
                      </a:r>
                      <a:r>
                        <a:rPr lang="en-US" sz="1900" b="1" u="none" strike="noStrike" cap="none"/>
                        <a:t>two dimensional</a:t>
                      </a:r>
                      <a:r>
                        <a:rPr lang="en-US" sz="1900" u="none" strike="noStrike" cap="none"/>
                        <a:t> or </a:t>
                      </a:r>
                      <a:r>
                        <a:rPr lang="en-US" sz="1900" b="1" u="none" strike="noStrike" cap="none"/>
                        <a:t>multidimensional</a:t>
                      </a:r>
                      <a:endParaRPr sz="1900" u="none" strike="noStrike" cap="none"/>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Linked list can be </a:t>
                      </a:r>
                      <a:r>
                        <a:rPr lang="en-US" sz="1900" b="1" u="none" strike="noStrike" cap="none"/>
                        <a:t>Linear(Singly)</a:t>
                      </a:r>
                      <a:r>
                        <a:rPr lang="en-US" sz="1900" u="none" strike="noStrike" cap="none"/>
                        <a:t>, </a:t>
                      </a:r>
                      <a:r>
                        <a:rPr lang="en-US" sz="1900" b="1" u="none" strike="noStrike" cap="none"/>
                        <a:t>Doubly</a:t>
                      </a:r>
                      <a:r>
                        <a:rPr lang="en-US" sz="1900" u="none" strike="noStrike" cap="none"/>
                        <a:t> or </a:t>
                      </a:r>
                      <a:r>
                        <a:rPr lang="en-US" sz="1900" b="1" u="none" strike="noStrike" cap="none"/>
                        <a:t>Circular</a:t>
                      </a:r>
                      <a:r>
                        <a:rPr lang="en-US" sz="1900" u="none" strike="noStrike" cap="none"/>
                        <a:t> linked list.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7"/>
                  </a:ext>
                </a:extLst>
              </a:tr>
              <a:tr h="674721">
                <a:tc>
                  <a:txBody>
                    <a:bodyPr/>
                    <a:lstStyle/>
                    <a:p>
                      <a:pPr marL="0" marR="0" lvl="0" indent="0" algn="l" rtl="0">
                        <a:spcBef>
                          <a:spcPts val="0"/>
                        </a:spcBef>
                        <a:spcAft>
                          <a:spcPts val="0"/>
                        </a:spcAft>
                        <a:buNone/>
                      </a:pPr>
                      <a:r>
                        <a:rPr lang="en-US" sz="1900" u="none" strike="noStrike" cap="none"/>
                        <a:t>Size of the array must be specified at time of array decalaration.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Size of a Linked list is variable. It grows at runtime, as more nodes are added to it.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8"/>
                  </a:ext>
                </a:extLst>
              </a:tr>
              <a:tr h="636254">
                <a:tc>
                  <a:txBody>
                    <a:bodyPr/>
                    <a:lstStyle/>
                    <a:p>
                      <a:pPr marL="0" marR="0" lvl="0" indent="0" algn="l" rtl="0">
                        <a:spcBef>
                          <a:spcPts val="0"/>
                        </a:spcBef>
                        <a:spcAft>
                          <a:spcPts val="0"/>
                        </a:spcAft>
                        <a:buNone/>
                      </a:pPr>
                      <a:r>
                        <a:rPr lang="en-US" sz="1900" u="none" strike="noStrike" cap="none"/>
                        <a:t>Array gets memory allocated in the </a:t>
                      </a:r>
                      <a:r>
                        <a:rPr lang="en-US" sz="1900" b="1" u="none" strike="noStrike" cap="none"/>
                        <a:t>Stack</a:t>
                      </a:r>
                      <a:r>
                        <a:rPr lang="en-US" sz="1900" u="none" strike="noStrike" cap="none"/>
                        <a:t> section.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Whereas, linked list gets memory allocated in </a:t>
                      </a:r>
                      <a:r>
                        <a:rPr lang="en-US" sz="1900" b="1" u="none" strike="noStrike" cap="none"/>
                        <a:t>Heap</a:t>
                      </a:r>
                      <a:r>
                        <a:rPr lang="en-US" sz="1900" u="none" strike="noStrike" cap="none"/>
                        <a:t> section.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sp>
        <p:nvSpPr>
          <p:cNvPr id="200" name="Google Shape;200;p28"/>
          <p:cNvSpPr/>
          <p:nvPr/>
        </p:nvSpPr>
        <p:spPr>
          <a:xfrm>
            <a:off x="5952195" y="2127673"/>
            <a:ext cx="16217900" cy="0"/>
          </a:xfrm>
          <a:prstGeom prst="rect">
            <a:avLst/>
          </a:prstGeom>
          <a:noFill/>
          <a:ln>
            <a:noFill/>
          </a:ln>
        </p:spPr>
        <p:txBody>
          <a:bodyPr spcFirstLastPara="1" wrap="square" lIns="144753" tIns="72357" rIns="144753" bIns="72357" anchor="ctr" anchorCtr="0">
            <a:noAutofit/>
          </a:bodyPr>
          <a:lstStyle/>
          <a:p>
            <a:pPr algn="ctr">
              <a:buClr>
                <a:srgbClr val="333333"/>
              </a:buClr>
              <a:buSzPts val="1200"/>
            </a:pPr>
            <a:r>
              <a:rPr lang="en-US" sz="1900" dirty="0">
                <a:solidFill>
                  <a:srgbClr val="333333"/>
                </a:solidFill>
              </a:rPr>
              <a:t/>
            </a:r>
            <a:br>
              <a:rPr lang="en-US" sz="1900" dirty="0">
                <a:solidFill>
                  <a:srgbClr val="333333"/>
                </a:solidFill>
              </a:rPr>
            </a:br>
            <a:endParaRPr sz="2800">
              <a:solidFill>
                <a:schemeClr val="dk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 name="Google Shape;205;p29"/>
          <p:cNvGrpSpPr/>
          <p:nvPr/>
        </p:nvGrpSpPr>
        <p:grpSpPr>
          <a:xfrm>
            <a:off x="1" y="0"/>
            <a:ext cx="16217898" cy="9118600"/>
            <a:chOff x="0" y="0"/>
            <a:chExt cx="16217900" cy="9118600"/>
          </a:xfrm>
        </p:grpSpPr>
        <p:sp>
          <p:nvSpPr>
            <p:cNvPr id="206" name="Google Shape;206;p2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207" name="Google Shape;207;p2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pic>
        <p:nvPicPr>
          <p:cNvPr id="208" name="Google Shape;208;p29" descr="OPERATIONS ON A LINKED STACK&#10;Push Operation:-&#10;•The push operation is used to insert an element&#10;into the stack.&#10;•The new el..."/>
          <p:cNvPicPr preferRelativeResize="0"/>
          <p:nvPr/>
        </p:nvPicPr>
        <p:blipFill rotWithShape="1">
          <a:blip r:embed="rId4">
            <a:alphaModFix/>
          </a:blip>
          <a:srcRect/>
          <a:stretch/>
        </p:blipFill>
        <p:spPr>
          <a:xfrm>
            <a:off x="939799" y="12665"/>
            <a:ext cx="15005137" cy="84455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15" name="Google Shape;215;p30" descr="• To insert an element with value 8, we first check if&#10;TOP=NULL.&#10;• If this is the case, then we allocate memory for a new&#10;..."/>
          <p:cNvPicPr preferRelativeResize="0">
            <a:picLocks noGrp="1"/>
          </p:cNvPicPr>
          <p:nvPr>
            <p:ph type="body" idx="1"/>
          </p:nvPr>
        </p:nvPicPr>
        <p:blipFill rotWithShape="1">
          <a:blip r:embed="rId3">
            <a:alphaModFix/>
          </a:blip>
          <a:srcRect/>
          <a:stretch/>
        </p:blipFill>
        <p:spPr>
          <a:xfrm>
            <a:off x="132342" y="339837"/>
            <a:ext cx="15815260" cy="890150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22" name="Google Shape;222;p31" descr="Algorithm&#10;To Push an element into a linked stack&#10; "/>
          <p:cNvPicPr preferRelativeResize="0">
            <a:picLocks noGrp="1"/>
          </p:cNvPicPr>
          <p:nvPr>
            <p:ph type="body" idx="1"/>
          </p:nvPr>
        </p:nvPicPr>
        <p:blipFill rotWithShape="1">
          <a:blip r:embed="rId3">
            <a:alphaModFix/>
          </a:blip>
          <a:srcRect/>
          <a:stretch/>
        </p:blipFill>
        <p:spPr>
          <a:xfrm>
            <a:off x="372553" y="284593"/>
            <a:ext cx="15575049" cy="876630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29" name="Google Shape;229;p32" descr="• In Step 1, memory is allocated&#10;for the new node.&#10;• In Step 2, the DATA part of the&#10;new node is initialized with the&#10;valu..."/>
          <p:cNvPicPr preferRelativeResize="0">
            <a:picLocks noGrp="1"/>
          </p:cNvPicPr>
          <p:nvPr>
            <p:ph type="body" idx="1"/>
          </p:nvPr>
        </p:nvPicPr>
        <p:blipFill rotWithShape="1">
          <a:blip r:embed="rId3">
            <a:alphaModFix/>
          </a:blip>
          <a:srcRect/>
          <a:stretch/>
        </p:blipFill>
        <p:spPr>
          <a:xfrm>
            <a:off x="368487" y="223743"/>
            <a:ext cx="15480927" cy="871332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36" name="Google Shape;236;p33" descr="Pop Operation:-&#10;•The pop operation is used to delete an element&#10;into the stack.&#10;•The element is deleted at the topmost pos..."/>
          <p:cNvPicPr preferRelativeResize="0">
            <a:picLocks noGrp="1"/>
          </p:cNvPicPr>
          <p:nvPr>
            <p:ph type="body" idx="1"/>
          </p:nvPr>
        </p:nvPicPr>
        <p:blipFill rotWithShape="1">
          <a:blip r:embed="rId3">
            <a:alphaModFix/>
          </a:blip>
          <a:srcRect/>
          <a:stretch/>
        </p:blipFill>
        <p:spPr>
          <a:xfrm>
            <a:off x="540597" y="1"/>
            <a:ext cx="15878452" cy="893707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43" name="Google Shape;243;p34" descr="• If an attempt is made to delete a value from a stack that&#10;is already empty, an UNDERFLOW message is printed.&#10;• In case T..."/>
          <p:cNvPicPr preferRelativeResize="0">
            <a:picLocks noGrp="1"/>
          </p:cNvPicPr>
          <p:nvPr>
            <p:ph type="body" idx="1"/>
          </p:nvPr>
        </p:nvPicPr>
        <p:blipFill rotWithShape="1">
          <a:blip r:embed="rId3">
            <a:alphaModFix/>
          </a:blip>
          <a:srcRect/>
          <a:stretch/>
        </p:blipFill>
        <p:spPr>
          <a:xfrm>
            <a:off x="195169" y="365167"/>
            <a:ext cx="15752432" cy="88661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a:off x="1403351" y="1282701"/>
            <a:ext cx="13523595" cy="738664"/>
          </a:xfrm>
          <a:prstGeom prst="rect">
            <a:avLst/>
          </a:prstGeom>
          <a:noFill/>
          <a:ln>
            <a:noFill/>
          </a:ln>
        </p:spPr>
        <p:txBody>
          <a:bodyPr spcFirstLastPara="1" wrap="square" lIns="0" tIns="0" rIns="0" bIns="0" anchor="t" anchorCtr="0">
            <a:noAutofit/>
          </a:bodyPr>
          <a:lstStyle/>
          <a:p>
            <a:pPr algn="l"/>
            <a:r>
              <a:rPr lang="en-US" sz="4700" dirty="0">
                <a:latin typeface="Calibri"/>
                <a:ea typeface="Calibri"/>
                <a:cs typeface="Calibri"/>
                <a:sym typeface="Calibri"/>
              </a:rPr>
              <a:t>What is Data Structure?</a:t>
            </a:r>
            <a:endParaRPr sz="4700">
              <a:latin typeface="Calibri"/>
              <a:ea typeface="Calibri"/>
              <a:cs typeface="Calibri"/>
              <a:sym typeface="Calibri"/>
            </a:endParaRPr>
          </a:p>
        </p:txBody>
      </p:sp>
      <p:sp>
        <p:nvSpPr>
          <p:cNvPr id="112" name="Google Shape;112;p12"/>
          <p:cNvSpPr txBox="1">
            <a:spLocks noGrp="1"/>
          </p:cNvSpPr>
          <p:nvPr>
            <p:ph type="body" idx="1"/>
          </p:nvPr>
        </p:nvSpPr>
        <p:spPr>
          <a:xfrm>
            <a:off x="1174751" y="2425699"/>
            <a:ext cx="14090015" cy="2806923"/>
          </a:xfrm>
          <a:prstGeom prst="rect">
            <a:avLst/>
          </a:prstGeom>
          <a:noFill/>
          <a:ln>
            <a:noFill/>
          </a:ln>
        </p:spPr>
        <p:txBody>
          <a:bodyPr spcFirstLastPara="1" wrap="square" lIns="0" tIns="0" rIns="0" bIns="0" anchor="t" anchorCtr="0">
            <a:noAutofit/>
          </a:bodyPr>
          <a:lstStyle/>
          <a:p>
            <a:pPr marL="342849" indent="-342849">
              <a:spcBef>
                <a:spcPts val="0"/>
              </a:spcBef>
            </a:pPr>
            <a:r>
              <a:rPr lang="en-US" dirty="0"/>
              <a:t>A </a:t>
            </a:r>
            <a:r>
              <a:rPr lang="en-US" b="1" dirty="0"/>
              <a:t>data structure</a:t>
            </a:r>
            <a:r>
              <a:rPr lang="en-US" dirty="0"/>
              <a:t> is a way of organizing data in a computer so that it can be used data effectively.</a:t>
            </a:r>
            <a:endParaRPr/>
          </a:p>
          <a:p>
            <a:pPr marL="342849" indent="-342849"/>
            <a:r>
              <a:rPr lang="en-US" dirty="0"/>
              <a:t>For example, we can store a list of items having the same data-type using the </a:t>
            </a:r>
            <a:r>
              <a:rPr lang="en-US" i="1" dirty="0"/>
              <a:t>array</a:t>
            </a:r>
            <a:r>
              <a:rPr lang="en-US" dirty="0"/>
              <a:t> data structure.</a:t>
            </a:r>
            <a:endParaRPr/>
          </a:p>
          <a:p>
            <a:pPr marL="342849" indent="-190473">
              <a:buNone/>
            </a:pPr>
            <a:endParaRPr/>
          </a:p>
          <a:p>
            <a:pPr marL="180944" indent="0">
              <a:buNone/>
            </a:pPr>
            <a:r>
              <a:rPr lang="en-US" dirty="0"/>
              <a:t/>
            </a:r>
            <a:br>
              <a:rPr lang="en-US" dirty="0"/>
            </a:br>
            <a:endParaRPr/>
          </a:p>
        </p:txBody>
      </p:sp>
      <p:pic>
        <p:nvPicPr>
          <p:cNvPr id="113" name="Google Shape;113;p12"/>
          <p:cNvPicPr preferRelativeResize="0"/>
          <p:nvPr/>
        </p:nvPicPr>
        <p:blipFill rotWithShape="1">
          <a:blip r:embed="rId3">
            <a:alphaModFix/>
          </a:blip>
          <a:srcRect/>
          <a:stretch/>
        </p:blipFill>
        <p:spPr>
          <a:xfrm>
            <a:off x="3378730" y="4660620"/>
            <a:ext cx="7247374" cy="2469621"/>
          </a:xfrm>
          <a:prstGeom prst="rect">
            <a:avLst/>
          </a:prstGeom>
          <a:noFill/>
          <a:ln>
            <a:noFill/>
          </a:ln>
        </p:spPr>
      </p:pic>
      <p:grpSp>
        <p:nvGrpSpPr>
          <p:cNvPr id="114" name="Google Shape;114;p12"/>
          <p:cNvGrpSpPr/>
          <p:nvPr/>
        </p:nvGrpSpPr>
        <p:grpSpPr>
          <a:xfrm>
            <a:off x="0" y="0"/>
            <a:ext cx="16217900" cy="9118600"/>
            <a:chOff x="0" y="0"/>
            <a:chExt cx="16217900" cy="9118600"/>
          </a:xfrm>
        </p:grpSpPr>
        <p:sp>
          <p:nvSpPr>
            <p:cNvPr id="115" name="Google Shape;115;p12"/>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16" name="Google Shape;116;p1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50" name="Google Shape;250;p35" descr="Algorithm&#10;To Pop an element into a linked stack&#10; "/>
          <p:cNvPicPr preferRelativeResize="0">
            <a:picLocks noGrp="1"/>
          </p:cNvPicPr>
          <p:nvPr>
            <p:ph type="body" idx="1"/>
          </p:nvPr>
        </p:nvPicPr>
        <p:blipFill rotWithShape="1">
          <a:blip r:embed="rId3">
            <a:alphaModFix/>
          </a:blip>
          <a:srcRect/>
          <a:stretch/>
        </p:blipFill>
        <p:spPr>
          <a:xfrm>
            <a:off x="540597" y="320840"/>
            <a:ext cx="15677303" cy="882385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57" name="Google Shape;257;p36" descr="Step 1: IF TOP=NULL&#10;PRINT “UNDERFLOW”&#10;Goto Step 5&#10;[END OF IF]&#10;Step 2: SET PTR = TOP&#10;Step 3: SET TOP = TOP-&gt;NEXT&#10;Step 4: FR..."/>
          <p:cNvPicPr preferRelativeResize="0">
            <a:picLocks noGrp="1"/>
          </p:cNvPicPr>
          <p:nvPr>
            <p:ph type="body" idx="1"/>
          </p:nvPr>
        </p:nvPicPr>
        <p:blipFill rotWithShape="1">
          <a:blip r:embed="rId3">
            <a:alphaModFix/>
          </a:blip>
          <a:srcRect/>
          <a:stretch/>
        </p:blipFill>
        <p:spPr>
          <a:xfrm>
            <a:off x="540596" y="365168"/>
            <a:ext cx="15229662" cy="857190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64" name="Google Shape;264;p37" descr="Peek Operation:-&#10;• The Peek operation is used to see the value of the&#10;topmost element of the stack without deleting it&#10;fro..."/>
          <p:cNvPicPr preferRelativeResize="0">
            <a:picLocks noGrp="1"/>
          </p:cNvPicPr>
          <p:nvPr>
            <p:ph type="body" idx="1"/>
          </p:nvPr>
        </p:nvPicPr>
        <p:blipFill rotWithShape="1">
          <a:blip r:embed="rId3">
            <a:alphaModFix/>
          </a:blip>
          <a:srcRect/>
          <a:stretch/>
        </p:blipFill>
        <p:spPr>
          <a:xfrm>
            <a:off x="810894" y="365166"/>
            <a:ext cx="15229660" cy="857190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71" name="Google Shape;271;p38" descr="• In step 1, if TOP&#10;=NULL means that&#10;the stack is empty.&#10;• Else it will return the&#10;data on TOP, which&#10;will be our output o..."/>
          <p:cNvPicPr preferRelativeResize="0">
            <a:picLocks noGrp="1"/>
          </p:cNvPicPr>
          <p:nvPr>
            <p:ph type="body" idx="1"/>
          </p:nvPr>
        </p:nvPicPr>
        <p:blipFill rotWithShape="1">
          <a:blip r:embed="rId3">
            <a:alphaModFix/>
          </a:blip>
          <a:srcRect/>
          <a:stretch/>
        </p:blipFill>
        <p:spPr>
          <a:xfrm>
            <a:off x="270298" y="162328"/>
            <a:ext cx="15407005" cy="867172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79" name="Google Shape;279;p39" descr="#include&lt;stdio.h&gt;&#10;#include&lt;conio.h&gt;&#10;#include&lt;stdlib.h&gt;&#10;typedef struct node&#10;{int data;&#10;struct node *next;&#10;}node;&#10;typedef no..."/>
          <p:cNvPicPr preferRelativeResize="0">
            <a:picLocks noGrp="1"/>
          </p:cNvPicPr>
          <p:nvPr>
            <p:ph type="body" idx="1"/>
          </p:nvPr>
        </p:nvPicPr>
        <p:blipFill rotWithShape="1">
          <a:blip r:embed="rId3">
            <a:alphaModFix/>
          </a:blip>
          <a:srcRect/>
          <a:stretch/>
        </p:blipFill>
        <p:spPr>
          <a:xfrm>
            <a:off x="16930" y="0"/>
            <a:ext cx="16200971" cy="91186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5" name="Google Shape;285;p40" descr="void display()&#10;{ ptr=top;&#10;if(top==NULL)&#10;printf(&quot;Underflown&quot;);&#10;else&#10;{printf(&quot;elements aren&quot;);&#10;while(ptr!=NULL)&#10;{&#10;printf(&quot;%d..."/>
          <p:cNvPicPr preferRelativeResize="0">
            <a:picLocks noGrp="1"/>
          </p:cNvPicPr>
          <p:nvPr>
            <p:ph type="body" idx="1"/>
          </p:nvPr>
        </p:nvPicPr>
        <p:blipFill rotWithShape="1">
          <a:blip r:embed="rId3">
            <a:alphaModFix/>
          </a:blip>
          <a:srcRect/>
          <a:stretch/>
        </p:blipFill>
        <p:spPr>
          <a:xfrm>
            <a:off x="195169" y="202636"/>
            <a:ext cx="16022730" cy="901827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92" name="Google Shape;292;p41" descr="void peep()&#10;{if(top==NULL)&#10;printf(&quot;Underfloen&quot;);&#10;else&#10;{ printf(&quot;elements ts :&#10;%dn&quot;,top-&gt;data);&#10;}&#10;}&#10;void main()&#10;{int ch;&#10;cl..."/>
          <p:cNvPicPr preferRelativeResize="0">
            <a:picLocks noGrp="1"/>
          </p:cNvPicPr>
          <p:nvPr>
            <p:ph type="body" idx="1"/>
          </p:nvPr>
        </p:nvPicPr>
        <p:blipFill rotWithShape="1">
          <a:blip r:embed="rId3">
            <a:alphaModFix/>
          </a:blip>
          <a:srcRect/>
          <a:stretch/>
        </p:blipFill>
        <p:spPr>
          <a:xfrm>
            <a:off x="195169" y="358834"/>
            <a:ext cx="15752432" cy="886614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grpSp>
        <p:nvGrpSpPr>
          <p:cNvPr id="417" name="Google Shape;417;p38"/>
          <p:cNvGrpSpPr/>
          <p:nvPr/>
        </p:nvGrpSpPr>
        <p:grpSpPr>
          <a:xfrm>
            <a:off x="44450" y="-12701"/>
            <a:ext cx="16217900" cy="9118600"/>
            <a:chOff x="88900" y="0"/>
            <a:chExt cx="16217900" cy="9118600"/>
          </a:xfrm>
        </p:grpSpPr>
        <p:sp>
          <p:nvSpPr>
            <p:cNvPr id="418" name="Google Shape;418;p38"/>
            <p:cNvSpPr/>
            <p:nvPr/>
          </p:nvSpPr>
          <p:spPr>
            <a:xfrm>
              <a:off x="14998700" y="8890000"/>
              <a:ext cx="228600"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419" name="Google Shape;419;p38"/>
            <p:cNvSpPr/>
            <p:nvPr/>
          </p:nvSpPr>
          <p:spPr>
            <a:xfrm>
              <a:off x="88900" y="0"/>
              <a:ext cx="162179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pic>
        <p:nvPicPr>
          <p:cNvPr id="420" name="Google Shape;420;p38"/>
          <p:cNvPicPr preferRelativeResize="0"/>
          <p:nvPr/>
        </p:nvPicPr>
        <p:blipFill rotWithShape="1">
          <a:blip r:embed="rId5">
            <a:alphaModFix/>
          </a:blip>
          <a:srcRect/>
          <a:stretch/>
        </p:blipFill>
        <p:spPr>
          <a:xfrm>
            <a:off x="1" y="0"/>
            <a:ext cx="16230601" cy="9118600"/>
          </a:xfrm>
          <a:prstGeom prst="rect">
            <a:avLst/>
          </a:prstGeom>
          <a:noFill/>
          <a:ln>
            <a:noFill/>
          </a:ln>
        </p:spPr>
      </p:pic>
      <p:sp>
        <p:nvSpPr>
          <p:cNvPr id="422" name="Google Shape;422;p38"/>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p>
            <a:fld id="{00000000-1234-1234-1234-123412341234}" type="slidenum">
              <a:rPr lang="en-US"/>
              <a:pPr/>
              <a:t>77</a:t>
            </a:fld>
            <a:endParaRPr/>
          </a:p>
        </p:txBody>
      </p:sp>
      <p:pic>
        <p:nvPicPr>
          <p:cNvPr id="423" name="Google Shape;423;p38"/>
          <p:cNvPicPr preferRelativeResize="0"/>
          <p:nvPr/>
        </p:nvPicPr>
        <p:blipFill rotWithShape="1">
          <a:blip r:embed="rId6">
            <a:alphaModFix/>
          </a:blip>
          <a:srcRect/>
          <a:stretch/>
        </p:blipFill>
        <p:spPr>
          <a:xfrm>
            <a:off x="1" y="2"/>
            <a:ext cx="16249649" cy="9118599"/>
          </a:xfrm>
          <a:prstGeom prst="rect">
            <a:avLst/>
          </a:prstGeom>
          <a:noFill/>
          <a:ln>
            <a:noFill/>
          </a:ln>
        </p:spPr>
      </p:pic>
      <p:sp>
        <p:nvSpPr>
          <p:cNvPr id="10" name="Google Shape;80;p9"/>
          <p:cNvSpPr txBox="1">
            <a:spLocks/>
          </p:cNvSpPr>
          <p:nvPr/>
        </p:nvSpPr>
        <p:spPr>
          <a:xfrm>
            <a:off x="5513390" y="8416212"/>
            <a:ext cx="6653728" cy="356600"/>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Neelkamal</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Chaudhary</a:t>
            </a:r>
            <a:r>
              <a:rPr lang="en-US" sz="1900" dirty="0" smtClean="0">
                <a:solidFill>
                  <a:srgbClr val="888888"/>
                </a:solidFill>
                <a:latin typeface="Calibri"/>
                <a:ea typeface="Calibri"/>
                <a:cs typeface="Calibri"/>
                <a:sym typeface="Calibri"/>
              </a:rPr>
              <a:t> (Assistant Professor, AI&amp;DS)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717553" y="825501"/>
            <a:ext cx="14056994" cy="738664"/>
          </a:xfrm>
          <a:prstGeom prst="rect">
            <a:avLst/>
          </a:prstGeom>
          <a:noFill/>
          <a:ln>
            <a:noFill/>
          </a:ln>
        </p:spPr>
        <p:txBody>
          <a:bodyPr spcFirstLastPara="1" wrap="square" lIns="0" tIns="0" rIns="0" bIns="0" anchor="t" anchorCtr="0">
            <a:noAutofit/>
          </a:bodyPr>
          <a:lstStyle/>
          <a:p>
            <a:pPr algn="l"/>
            <a:r>
              <a:rPr lang="en-US" sz="4700" b="1" dirty="0">
                <a:solidFill>
                  <a:schemeClr val="dk1"/>
                </a:solidFill>
                <a:latin typeface="Calibri"/>
                <a:ea typeface="Calibri"/>
                <a:cs typeface="Calibri"/>
                <a:sym typeface="Calibri"/>
              </a:rPr>
              <a:t>Types of Data Structures</a:t>
            </a:r>
            <a:endParaRPr sz="4700" b="1">
              <a:solidFill>
                <a:schemeClr val="dk1"/>
              </a:solidFill>
              <a:latin typeface="Calibri"/>
              <a:ea typeface="Calibri"/>
              <a:cs typeface="Calibri"/>
              <a:sym typeface="Calibri"/>
            </a:endParaRPr>
          </a:p>
        </p:txBody>
      </p:sp>
      <p:sp>
        <p:nvSpPr>
          <p:cNvPr id="122" name="Google Shape;122;p13"/>
          <p:cNvSpPr txBox="1">
            <a:spLocks noGrp="1"/>
          </p:cNvSpPr>
          <p:nvPr>
            <p:ph type="body" idx="1"/>
          </p:nvPr>
        </p:nvSpPr>
        <p:spPr>
          <a:xfrm>
            <a:off x="869950" y="1739900"/>
            <a:ext cx="14166217" cy="2456057"/>
          </a:xfrm>
          <a:prstGeom prst="rect">
            <a:avLst/>
          </a:prstGeom>
          <a:noFill/>
          <a:ln>
            <a:noFill/>
          </a:ln>
        </p:spPr>
        <p:txBody>
          <a:bodyPr spcFirstLastPara="1" wrap="square" lIns="0" tIns="0" rIns="0" bIns="0" anchor="t" anchorCtr="0">
            <a:noAutofit/>
          </a:bodyPr>
          <a:lstStyle/>
          <a:p>
            <a:pPr marL="0" indent="0">
              <a:spcBef>
                <a:spcPts val="0"/>
              </a:spcBef>
              <a:buClr>
                <a:schemeClr val="dk1"/>
              </a:buClr>
              <a:buSzPts val="3000"/>
              <a:buNone/>
            </a:pPr>
            <a:r>
              <a:rPr lang="en-US" sz="3000" dirty="0">
                <a:solidFill>
                  <a:schemeClr val="dk1"/>
                </a:solidFill>
                <a:latin typeface="Calibri"/>
                <a:ea typeface="Calibri"/>
                <a:cs typeface="Calibri"/>
                <a:sym typeface="Calibri"/>
              </a:rPr>
              <a:t>Based on the organizing method of data structure, data structures are divided into two types.</a:t>
            </a:r>
            <a:endParaRPr/>
          </a:p>
          <a:p>
            <a:pPr marL="342849" indent="-342849">
              <a:spcBef>
                <a:spcPts val="600"/>
              </a:spcBef>
              <a:buClr>
                <a:schemeClr val="dk1"/>
              </a:buClr>
              <a:buSzPts val="3000"/>
              <a:buFont typeface="Calibri"/>
              <a:buChar char="•"/>
            </a:pPr>
            <a:r>
              <a:rPr lang="en-US" sz="3000" dirty="0">
                <a:solidFill>
                  <a:schemeClr val="dk1"/>
                </a:solidFill>
                <a:latin typeface="Calibri"/>
                <a:ea typeface="Calibri"/>
                <a:cs typeface="Calibri"/>
                <a:sym typeface="Calibri"/>
              </a:rPr>
              <a:t>Linear Data Structures</a:t>
            </a:r>
            <a:endParaRPr/>
          </a:p>
          <a:p>
            <a:pPr marL="342849" indent="-342849">
              <a:spcBef>
                <a:spcPts val="600"/>
              </a:spcBef>
              <a:buClr>
                <a:schemeClr val="dk1"/>
              </a:buClr>
              <a:buSzPts val="3000"/>
              <a:buFont typeface="Calibri"/>
              <a:buChar char="•"/>
            </a:pPr>
            <a:r>
              <a:rPr lang="en-US" sz="3000" dirty="0">
                <a:solidFill>
                  <a:schemeClr val="dk1"/>
                </a:solidFill>
                <a:latin typeface="Calibri"/>
                <a:ea typeface="Calibri"/>
                <a:cs typeface="Calibri"/>
                <a:sym typeface="Calibri"/>
              </a:rPr>
              <a:t>Non - Linear Data Structures</a:t>
            </a:r>
            <a:endParaRPr/>
          </a:p>
          <a:p>
            <a:pPr marL="0" indent="0">
              <a:buNone/>
            </a:pPr>
            <a:r>
              <a:rPr lang="en-US" b="1" dirty="0"/>
              <a:t> </a:t>
            </a:r>
            <a:endParaRPr/>
          </a:p>
          <a:p>
            <a:pPr marL="342849" indent="-190473">
              <a:buNone/>
            </a:pPr>
            <a:endParaRPr b="1"/>
          </a:p>
        </p:txBody>
      </p:sp>
      <p:graphicFrame>
        <p:nvGraphicFramePr>
          <p:cNvPr id="125" name="Google Shape;125;p13"/>
          <p:cNvGraphicFramePr/>
          <p:nvPr/>
        </p:nvGraphicFramePr>
        <p:xfrm>
          <a:off x="1250949" y="4711700"/>
          <a:ext cx="12496800" cy="4627504"/>
        </p:xfrm>
        <a:graphic>
          <a:graphicData uri="http://schemas.openxmlformats.org/drawingml/2006/table">
            <a:tbl>
              <a:tblPr firstRow="1" bandRow="1">
                <a:noFill/>
                <a:tableStyleId>{24C94252-1280-4EC8-A58B-BE20612227BB}</a:tableStyleId>
              </a:tblPr>
              <a:tblGrid>
                <a:gridCol w="6248400">
                  <a:extLst>
                    <a:ext uri="{9D8B030D-6E8A-4147-A177-3AD203B41FA5}">
                      <a16:colId xmlns="" xmlns:a16="http://schemas.microsoft.com/office/drawing/2014/main" val="20000"/>
                    </a:ext>
                  </a:extLst>
                </a:gridCol>
                <a:gridCol w="6248400">
                  <a:extLst>
                    <a:ext uri="{9D8B030D-6E8A-4147-A177-3AD203B41FA5}">
                      <a16:colId xmlns="" xmlns:a16="http://schemas.microsoft.com/office/drawing/2014/main" val="20001"/>
                    </a:ext>
                  </a:extLst>
                </a:gridCol>
              </a:tblGrid>
              <a:tr h="739883">
                <a:tc>
                  <a:txBody>
                    <a:bodyPr/>
                    <a:lstStyle/>
                    <a:p>
                      <a:pPr marL="0" marR="0" lvl="0" indent="0" algn="l" rtl="0">
                        <a:spcBef>
                          <a:spcPts val="0"/>
                        </a:spcBef>
                        <a:spcAft>
                          <a:spcPts val="0"/>
                        </a:spcAft>
                        <a:buNone/>
                      </a:pPr>
                      <a:r>
                        <a:rPr lang="en-US" sz="2400" b="1" u="sng" strike="noStrike" cap="none"/>
                        <a:t>Linear Data Structures</a:t>
                      </a:r>
                      <a:endParaRPr sz="2400"/>
                    </a:p>
                    <a:p>
                      <a:pPr marL="0" marR="0" lvl="0" indent="0" algn="l" rtl="0">
                        <a:spcBef>
                          <a:spcPts val="0"/>
                        </a:spcBef>
                        <a:spcAft>
                          <a:spcPts val="0"/>
                        </a:spcAft>
                        <a:buNone/>
                      </a:pPr>
                      <a:endParaRPr sz="1900"/>
                    </a:p>
                  </a:txBody>
                  <a:tcPr marL="91449" marR="91449" marT="45725" marB="45725"/>
                </a:tc>
                <a:tc>
                  <a:txBody>
                    <a:bodyPr/>
                    <a:lstStyle/>
                    <a:p>
                      <a:pPr marL="0" marR="0" lvl="0" indent="0" algn="l" rtl="0">
                        <a:lnSpc>
                          <a:spcPct val="100000"/>
                        </a:lnSpc>
                        <a:spcBef>
                          <a:spcPts val="0"/>
                        </a:spcBef>
                        <a:spcAft>
                          <a:spcPts val="0"/>
                        </a:spcAft>
                        <a:buSzPts val="2400"/>
                        <a:buFont typeface="Calibri"/>
                        <a:buNone/>
                      </a:pPr>
                      <a:r>
                        <a:rPr lang="en-US" sz="2400" b="1" u="sng"/>
                        <a:t>Non-Linear Data Structures</a:t>
                      </a:r>
                      <a:endParaRPr sz="2400"/>
                    </a:p>
                    <a:p>
                      <a:pPr marL="0" marR="0" lvl="0" indent="0" algn="l" rtl="0">
                        <a:spcBef>
                          <a:spcPts val="0"/>
                        </a:spcBef>
                        <a:spcAft>
                          <a:spcPts val="0"/>
                        </a:spcAft>
                        <a:buNone/>
                      </a:pPr>
                      <a:endParaRPr sz="1900"/>
                    </a:p>
                  </a:txBody>
                  <a:tcPr marL="91449" marR="91449" marT="45725" marB="45725"/>
                </a:tc>
                <a:extLst>
                  <a:ext uri="{0D108BD9-81ED-4DB2-BD59-A6C34878D82A}">
                    <a16:rowId xmlns="" xmlns:a16="http://schemas.microsoft.com/office/drawing/2014/main" val="10000"/>
                  </a:ext>
                </a:extLst>
              </a:tr>
              <a:tr h="3880734">
                <a:tc>
                  <a:txBody>
                    <a:bodyPr/>
                    <a:lstStyle/>
                    <a:p>
                      <a:pPr marL="342900" marR="0" lvl="0" indent="-342900" algn="l" rtl="0">
                        <a:spcBef>
                          <a:spcPts val="0"/>
                        </a:spcBef>
                        <a:spcAft>
                          <a:spcPts val="0"/>
                        </a:spcAft>
                        <a:buSzPts val="2000"/>
                        <a:buFont typeface="Arial"/>
                        <a:buChar char="•"/>
                      </a:pPr>
                      <a:r>
                        <a:rPr lang="en-US" sz="2000" b="1"/>
                        <a:t>if a data structure organizes the data in sequential order, then that data structure is called a linear data structure</a:t>
                      </a:r>
                      <a:endParaRPr sz="2000"/>
                    </a:p>
                    <a:p>
                      <a:pPr marL="342900" marR="0" lvl="0" indent="-342900" algn="l" rtl="0">
                        <a:spcBef>
                          <a:spcPts val="0"/>
                        </a:spcBef>
                        <a:spcAft>
                          <a:spcPts val="0"/>
                        </a:spcAft>
                        <a:buSzPts val="2000"/>
                        <a:buFont typeface="Arial"/>
                        <a:buChar char="•"/>
                      </a:pPr>
                      <a:r>
                        <a:rPr lang="en-US" sz="2000" b="1"/>
                        <a:t>Example</a:t>
                      </a:r>
                      <a:endParaRPr sz="2000"/>
                    </a:p>
                    <a:p>
                      <a:pPr marL="0" marR="0" lvl="0" indent="0" algn="l" rtl="0">
                        <a:spcBef>
                          <a:spcPts val="0"/>
                        </a:spcBef>
                        <a:spcAft>
                          <a:spcPts val="0"/>
                        </a:spcAft>
                        <a:buNone/>
                      </a:pPr>
                      <a:r>
                        <a:rPr lang="en-US" sz="2000" b="1"/>
                        <a:t>Arrays</a:t>
                      </a:r>
                      <a:endParaRPr sz="1500"/>
                    </a:p>
                    <a:p>
                      <a:pPr marL="0" marR="0" lvl="0" indent="0" algn="l" rtl="0">
                        <a:spcBef>
                          <a:spcPts val="0"/>
                        </a:spcBef>
                        <a:spcAft>
                          <a:spcPts val="0"/>
                        </a:spcAft>
                        <a:buNone/>
                      </a:pPr>
                      <a:r>
                        <a:rPr lang="en-US" sz="2000" b="1"/>
                        <a:t>List (Linked List)</a:t>
                      </a:r>
                      <a:endParaRPr sz="1500"/>
                    </a:p>
                    <a:p>
                      <a:pPr marL="0" marR="0" lvl="0" indent="0" algn="l" rtl="0">
                        <a:spcBef>
                          <a:spcPts val="0"/>
                        </a:spcBef>
                        <a:spcAft>
                          <a:spcPts val="0"/>
                        </a:spcAft>
                        <a:buNone/>
                      </a:pPr>
                      <a:r>
                        <a:rPr lang="en-US" sz="2000" b="1"/>
                        <a:t>Stack</a:t>
                      </a:r>
                      <a:endParaRPr sz="1500"/>
                    </a:p>
                    <a:p>
                      <a:pPr marL="0" marR="0" lvl="0" indent="0" algn="l" rtl="0">
                        <a:spcBef>
                          <a:spcPts val="0"/>
                        </a:spcBef>
                        <a:spcAft>
                          <a:spcPts val="0"/>
                        </a:spcAft>
                        <a:buNone/>
                      </a:pPr>
                      <a:r>
                        <a:rPr lang="en-US" sz="2000" b="1"/>
                        <a:t>Queue</a:t>
                      </a:r>
                      <a:endParaRPr sz="1500"/>
                    </a:p>
                    <a:p>
                      <a:pPr marL="0" marR="0" lvl="0" indent="0" algn="l" rtl="0">
                        <a:spcBef>
                          <a:spcPts val="0"/>
                        </a:spcBef>
                        <a:spcAft>
                          <a:spcPts val="0"/>
                        </a:spcAft>
                        <a:buNone/>
                      </a:pPr>
                      <a:endParaRPr sz="1900"/>
                    </a:p>
                  </a:txBody>
                  <a:tcPr marL="91449" marR="91449" marT="45725" marB="45725"/>
                </a:tc>
                <a:tc>
                  <a:txBody>
                    <a:bodyPr/>
                    <a:lstStyle/>
                    <a:p>
                      <a:pPr marL="342900" marR="0" lvl="0" indent="-342900" algn="l" rtl="0">
                        <a:spcBef>
                          <a:spcPts val="0"/>
                        </a:spcBef>
                        <a:spcAft>
                          <a:spcPts val="0"/>
                        </a:spcAft>
                        <a:buSzPts val="2200"/>
                        <a:buFont typeface="Arial"/>
                        <a:buChar char="•"/>
                      </a:pPr>
                      <a:r>
                        <a:rPr lang="en-US" sz="2300" b="1"/>
                        <a:t>If a data structure organizes the data in random order then that data structure is called as Non-linear data structure.</a:t>
                      </a:r>
                      <a:endParaRPr sz="2300"/>
                    </a:p>
                    <a:p>
                      <a:pPr marL="342900" marR="0" lvl="0" indent="-342900" algn="l" rtl="0">
                        <a:spcBef>
                          <a:spcPts val="0"/>
                        </a:spcBef>
                        <a:spcAft>
                          <a:spcPts val="0"/>
                        </a:spcAft>
                        <a:buSzPts val="2200"/>
                        <a:buFont typeface="Arial"/>
                        <a:buChar char="•"/>
                      </a:pPr>
                      <a:r>
                        <a:rPr lang="en-US" sz="2300" b="1"/>
                        <a:t>Example</a:t>
                      </a:r>
                      <a:endParaRPr sz="2300"/>
                    </a:p>
                    <a:p>
                      <a:pPr marL="0" marR="0" lvl="0" indent="0" algn="l" rtl="0">
                        <a:spcBef>
                          <a:spcPts val="0"/>
                        </a:spcBef>
                        <a:spcAft>
                          <a:spcPts val="0"/>
                        </a:spcAft>
                        <a:buNone/>
                      </a:pPr>
                      <a:r>
                        <a:rPr lang="en-US" sz="2300" b="1"/>
                        <a:t>Tree</a:t>
                      </a:r>
                      <a:endParaRPr sz="1500"/>
                    </a:p>
                    <a:p>
                      <a:pPr marL="0" marR="0" lvl="0" indent="0" algn="l" rtl="0">
                        <a:spcBef>
                          <a:spcPts val="0"/>
                        </a:spcBef>
                        <a:spcAft>
                          <a:spcPts val="0"/>
                        </a:spcAft>
                        <a:buNone/>
                      </a:pPr>
                      <a:r>
                        <a:rPr lang="en-US" sz="2300" b="1"/>
                        <a:t>Graph</a:t>
                      </a:r>
                      <a:endParaRPr sz="1500"/>
                    </a:p>
                    <a:p>
                      <a:pPr marL="0" marR="0" lvl="0" indent="0" algn="l" rtl="0">
                        <a:spcBef>
                          <a:spcPts val="0"/>
                        </a:spcBef>
                        <a:spcAft>
                          <a:spcPts val="0"/>
                        </a:spcAft>
                        <a:buNone/>
                      </a:pPr>
                      <a:r>
                        <a:rPr lang="en-US" sz="2300" b="1"/>
                        <a:t>Dictionaries</a:t>
                      </a:r>
                      <a:endParaRPr sz="1500"/>
                    </a:p>
                    <a:p>
                      <a:pPr marL="0" marR="0" lvl="0" indent="0" algn="l" rtl="0">
                        <a:spcBef>
                          <a:spcPts val="0"/>
                        </a:spcBef>
                        <a:spcAft>
                          <a:spcPts val="0"/>
                        </a:spcAft>
                        <a:buNone/>
                      </a:pPr>
                      <a:r>
                        <a:rPr lang="en-US" sz="2300" b="1"/>
                        <a:t>Heaps</a:t>
                      </a:r>
                      <a:endParaRPr sz="1500"/>
                    </a:p>
                    <a:p>
                      <a:pPr marL="0" marR="0" lvl="0" indent="0" algn="l" rtl="0">
                        <a:spcBef>
                          <a:spcPts val="0"/>
                        </a:spcBef>
                        <a:spcAft>
                          <a:spcPts val="0"/>
                        </a:spcAft>
                        <a:buNone/>
                      </a:pPr>
                      <a:r>
                        <a:rPr lang="en-US" sz="2300" b="1"/>
                        <a:t>Tries, Etc.,</a:t>
                      </a:r>
                      <a:endParaRPr sz="1500"/>
                    </a:p>
                    <a:p>
                      <a:pPr marL="0" marR="0" lvl="0" indent="0" algn="l" rtl="0">
                        <a:spcBef>
                          <a:spcPts val="0"/>
                        </a:spcBef>
                        <a:spcAft>
                          <a:spcPts val="0"/>
                        </a:spcAft>
                        <a:buNone/>
                      </a:pPr>
                      <a:endParaRPr sz="2300"/>
                    </a:p>
                  </a:txBody>
                  <a:tcPr marL="91449" marR="91449" marT="45725" marB="45725"/>
                </a:tc>
                <a:extLst>
                  <a:ext uri="{0D108BD9-81ED-4DB2-BD59-A6C34878D82A}">
                    <a16:rowId xmlns="" xmlns:a16="http://schemas.microsoft.com/office/drawing/2014/main" val="10001"/>
                  </a:ext>
                </a:extLst>
              </a:tr>
            </a:tbl>
          </a:graphicData>
        </a:graphic>
      </p:graphicFrame>
      <p:grpSp>
        <p:nvGrpSpPr>
          <p:cNvPr id="126" name="Google Shape;126;p13"/>
          <p:cNvGrpSpPr/>
          <p:nvPr/>
        </p:nvGrpSpPr>
        <p:grpSpPr>
          <a:xfrm>
            <a:off x="0" y="0"/>
            <a:ext cx="16217900" cy="9118600"/>
            <a:chOff x="0" y="0"/>
            <a:chExt cx="16217900" cy="9118600"/>
          </a:xfrm>
        </p:grpSpPr>
        <p:sp>
          <p:nvSpPr>
            <p:cNvPr id="127" name="Google Shape;127;p1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28" name="Google Shape;128;p1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0"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p:nvPr/>
        </p:nvSpPr>
        <p:spPr>
          <a:xfrm>
            <a:off x="5616347" y="1489878"/>
            <a:ext cx="3833731" cy="1453550"/>
          </a:xfrm>
          <a:prstGeom prst="rect">
            <a:avLst/>
          </a:prstGeom>
          <a:noFill/>
          <a:ln>
            <a:noFill/>
          </a:ln>
        </p:spPr>
        <p:txBody>
          <a:bodyPr spcFirstLastPara="1" wrap="square" lIns="0" tIns="17073" rIns="0" bIns="0" anchor="t" anchorCtr="0">
            <a:noAutofit/>
          </a:bodyPr>
          <a:lstStyle/>
          <a:p>
            <a:pPr marL="20105" marR="8042" indent="885624">
              <a:lnSpc>
                <a:spcPct val="126295"/>
              </a:lnSpc>
            </a:pPr>
            <a:r>
              <a:rPr lang="en-US" sz="4400" dirty="0">
                <a:solidFill>
                  <a:schemeClr val="dk1"/>
                </a:solidFill>
              </a:rPr>
              <a:t>DATA  STRUCTURE</a:t>
            </a:r>
            <a:endParaRPr sz="4400">
              <a:solidFill>
                <a:schemeClr val="dk1"/>
              </a:solidFill>
            </a:endParaRPr>
          </a:p>
        </p:txBody>
      </p:sp>
      <p:grpSp>
        <p:nvGrpSpPr>
          <p:cNvPr id="134" name="Google Shape;134;p14"/>
          <p:cNvGrpSpPr/>
          <p:nvPr/>
        </p:nvGrpSpPr>
        <p:grpSpPr>
          <a:xfrm>
            <a:off x="524379" y="2974690"/>
            <a:ext cx="7054336" cy="2607920"/>
            <a:chOff x="295656" y="2237232"/>
            <a:chExt cx="3977386" cy="1961388"/>
          </a:xfrm>
        </p:grpSpPr>
        <p:sp>
          <p:nvSpPr>
            <p:cNvPr id="135" name="Google Shape;135;p14"/>
            <p:cNvSpPr/>
            <p:nvPr/>
          </p:nvSpPr>
          <p:spPr>
            <a:xfrm>
              <a:off x="1833372" y="2237232"/>
              <a:ext cx="2439670" cy="531495"/>
            </a:xfrm>
            <a:custGeom>
              <a:avLst/>
              <a:gdLst/>
              <a:ahLst/>
              <a:cxnLst/>
              <a:rect l="l" t="t" r="r" b="b"/>
              <a:pathLst>
                <a:path w="2439670" h="531494" extrusionOk="0">
                  <a:moveTo>
                    <a:pt x="2395601" y="0"/>
                  </a:moveTo>
                  <a:lnTo>
                    <a:pt x="2384552" y="0"/>
                  </a:lnTo>
                  <a:lnTo>
                    <a:pt x="2384552" y="237997"/>
                  </a:lnTo>
                  <a:lnTo>
                    <a:pt x="27431" y="237997"/>
                  </a:lnTo>
                  <a:lnTo>
                    <a:pt x="16769" y="240158"/>
                  </a:lnTo>
                  <a:lnTo>
                    <a:pt x="8048" y="246046"/>
                  </a:lnTo>
                  <a:lnTo>
                    <a:pt x="2160" y="254767"/>
                  </a:lnTo>
                  <a:lnTo>
                    <a:pt x="0" y="265429"/>
                  </a:lnTo>
                  <a:lnTo>
                    <a:pt x="0" y="530987"/>
                  </a:lnTo>
                  <a:lnTo>
                    <a:pt x="10921" y="530987"/>
                  </a:lnTo>
                  <a:lnTo>
                    <a:pt x="10921" y="256412"/>
                  </a:lnTo>
                  <a:lnTo>
                    <a:pt x="18287" y="249046"/>
                  </a:lnTo>
                  <a:lnTo>
                    <a:pt x="2395601" y="249046"/>
                  </a:lnTo>
                  <a:lnTo>
                    <a:pt x="2395601" y="0"/>
                  </a:lnTo>
                  <a:close/>
                </a:path>
                <a:path w="2439670" h="531494" extrusionOk="0">
                  <a:moveTo>
                    <a:pt x="2439416" y="0"/>
                  </a:moveTo>
                  <a:lnTo>
                    <a:pt x="2406523" y="0"/>
                  </a:lnTo>
                  <a:lnTo>
                    <a:pt x="2406523" y="259968"/>
                  </a:lnTo>
                  <a:lnTo>
                    <a:pt x="24383" y="259968"/>
                  </a:lnTo>
                  <a:lnTo>
                    <a:pt x="21970" y="262508"/>
                  </a:lnTo>
                  <a:lnTo>
                    <a:pt x="21970" y="530987"/>
                  </a:lnTo>
                  <a:lnTo>
                    <a:pt x="54863" y="530987"/>
                  </a:lnTo>
                  <a:lnTo>
                    <a:pt x="54863" y="292862"/>
                  </a:lnTo>
                  <a:lnTo>
                    <a:pt x="2411983" y="292862"/>
                  </a:lnTo>
                  <a:lnTo>
                    <a:pt x="2422699" y="290718"/>
                  </a:lnTo>
                  <a:lnTo>
                    <a:pt x="2431415" y="284861"/>
                  </a:lnTo>
                  <a:lnTo>
                    <a:pt x="2437272" y="276145"/>
                  </a:lnTo>
                  <a:lnTo>
                    <a:pt x="2439416" y="265429"/>
                  </a:lnTo>
                  <a:lnTo>
                    <a:pt x="2439416" y="0"/>
                  </a:lnTo>
                  <a:close/>
                </a:path>
              </a:pathLst>
            </a:custGeom>
            <a:solidFill>
              <a:srgbClr val="218097"/>
            </a:solidFill>
            <a:ln>
              <a:noFill/>
            </a:ln>
          </p:spPr>
          <p:txBody>
            <a:bodyPr spcFirstLastPara="1" wrap="square" lIns="0" tIns="0" rIns="0" bIns="0" anchor="t" anchorCtr="0">
              <a:noAutofit/>
            </a:bodyPr>
            <a:lstStyle/>
            <a:p>
              <a:endParaRPr sz="1900">
                <a:solidFill>
                  <a:schemeClr val="dk1"/>
                </a:solidFill>
              </a:endParaRPr>
            </a:p>
          </p:txBody>
        </p:sp>
        <p:sp>
          <p:nvSpPr>
            <p:cNvPr id="136" name="Google Shape;136;p14"/>
            <p:cNvSpPr/>
            <p:nvPr/>
          </p:nvSpPr>
          <p:spPr>
            <a:xfrm>
              <a:off x="295656" y="2747772"/>
              <a:ext cx="3130296" cy="140817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37" name="Google Shape;137;p14"/>
            <p:cNvSpPr/>
            <p:nvPr/>
          </p:nvSpPr>
          <p:spPr>
            <a:xfrm>
              <a:off x="307848" y="2779776"/>
              <a:ext cx="3212591" cy="141884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38" name="Google Shape;138;p14"/>
            <p:cNvSpPr/>
            <p:nvPr/>
          </p:nvSpPr>
          <p:spPr>
            <a:xfrm>
              <a:off x="353568" y="2767584"/>
              <a:ext cx="3014472" cy="129235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39" name="Google Shape;139;p14"/>
            <p:cNvSpPr/>
            <p:nvPr/>
          </p:nvSpPr>
          <p:spPr>
            <a:xfrm>
              <a:off x="353568" y="2767584"/>
              <a:ext cx="3014980" cy="1292860"/>
            </a:xfrm>
            <a:custGeom>
              <a:avLst/>
              <a:gdLst/>
              <a:ahLst/>
              <a:cxnLst/>
              <a:rect l="l" t="t" r="r" b="b"/>
              <a:pathLst>
                <a:path w="3014979" h="1292860" extrusionOk="0">
                  <a:moveTo>
                    <a:pt x="0" y="129286"/>
                  </a:moveTo>
                  <a:lnTo>
                    <a:pt x="10156" y="78974"/>
                  </a:lnTo>
                  <a:lnTo>
                    <a:pt x="37852" y="37877"/>
                  </a:lnTo>
                  <a:lnTo>
                    <a:pt x="78931" y="10163"/>
                  </a:lnTo>
                  <a:lnTo>
                    <a:pt x="129235" y="0"/>
                  </a:lnTo>
                  <a:lnTo>
                    <a:pt x="2885186" y="0"/>
                  </a:lnTo>
                  <a:lnTo>
                    <a:pt x="2935497" y="10163"/>
                  </a:lnTo>
                  <a:lnTo>
                    <a:pt x="2976594" y="37877"/>
                  </a:lnTo>
                  <a:lnTo>
                    <a:pt x="3004308" y="78974"/>
                  </a:lnTo>
                  <a:lnTo>
                    <a:pt x="3014472" y="129286"/>
                  </a:lnTo>
                  <a:lnTo>
                    <a:pt x="3014472" y="1163065"/>
                  </a:lnTo>
                  <a:lnTo>
                    <a:pt x="3004308" y="1213377"/>
                  </a:lnTo>
                  <a:lnTo>
                    <a:pt x="2976594" y="1254474"/>
                  </a:lnTo>
                  <a:lnTo>
                    <a:pt x="2935497" y="1282188"/>
                  </a:lnTo>
                  <a:lnTo>
                    <a:pt x="2885186" y="1292352"/>
                  </a:lnTo>
                  <a:lnTo>
                    <a:pt x="129235" y="1292352"/>
                  </a:lnTo>
                  <a:lnTo>
                    <a:pt x="78931" y="1282188"/>
                  </a:lnTo>
                  <a:lnTo>
                    <a:pt x="37852" y="1254474"/>
                  </a:lnTo>
                  <a:lnTo>
                    <a:pt x="10156" y="1213377"/>
                  </a:lnTo>
                  <a:lnTo>
                    <a:pt x="0" y="1163065"/>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40" name="Google Shape;140;p14"/>
          <p:cNvSpPr txBox="1"/>
          <p:nvPr/>
        </p:nvSpPr>
        <p:spPr>
          <a:xfrm>
            <a:off x="1058668" y="3914580"/>
            <a:ext cx="4484700" cy="1429932"/>
          </a:xfrm>
          <a:prstGeom prst="rect">
            <a:avLst/>
          </a:prstGeom>
          <a:noFill/>
          <a:ln>
            <a:noFill/>
          </a:ln>
        </p:spPr>
        <p:txBody>
          <a:bodyPr spcFirstLastPara="1" wrap="square" lIns="0" tIns="19098" rIns="0" bIns="0" anchor="t" anchorCtr="0">
            <a:noAutofit/>
          </a:bodyPr>
          <a:lstStyle/>
          <a:p>
            <a:pPr marL="311627" marR="8042" indent="-292527">
              <a:lnSpc>
                <a:spcPct val="125954"/>
              </a:lnSpc>
            </a:pPr>
            <a:r>
              <a:rPr lang="en-US" sz="4400" dirty="0">
                <a:solidFill>
                  <a:schemeClr val="dk1"/>
                </a:solidFill>
              </a:rPr>
              <a:t>LINEAR DATA  STRUCTURE</a:t>
            </a:r>
            <a:endParaRPr sz="4400" dirty="0">
              <a:solidFill>
                <a:schemeClr val="dk1"/>
              </a:solidFill>
            </a:endParaRPr>
          </a:p>
        </p:txBody>
      </p:sp>
      <p:grpSp>
        <p:nvGrpSpPr>
          <p:cNvPr id="141" name="Google Shape;141;p14"/>
          <p:cNvGrpSpPr/>
          <p:nvPr/>
        </p:nvGrpSpPr>
        <p:grpSpPr>
          <a:xfrm>
            <a:off x="1046292" y="5409484"/>
            <a:ext cx="3643622" cy="2603867"/>
            <a:chOff x="173736" y="4059935"/>
            <a:chExt cx="2054352" cy="1958340"/>
          </a:xfrm>
        </p:grpSpPr>
        <p:sp>
          <p:nvSpPr>
            <p:cNvPr id="142" name="Google Shape;142;p14"/>
            <p:cNvSpPr/>
            <p:nvPr/>
          </p:nvSpPr>
          <p:spPr>
            <a:xfrm>
              <a:off x="1173480" y="4059935"/>
              <a:ext cx="715645" cy="569595"/>
            </a:xfrm>
            <a:custGeom>
              <a:avLst/>
              <a:gdLst/>
              <a:ahLst/>
              <a:cxnLst/>
              <a:rect l="l" t="t" r="r" b="b"/>
              <a:pathLst>
                <a:path w="715644" h="569595" extrusionOk="0">
                  <a:moveTo>
                    <a:pt x="671321" y="0"/>
                  </a:moveTo>
                  <a:lnTo>
                    <a:pt x="660400" y="0"/>
                  </a:lnTo>
                  <a:lnTo>
                    <a:pt x="660400" y="257428"/>
                  </a:lnTo>
                  <a:lnTo>
                    <a:pt x="27431" y="257428"/>
                  </a:lnTo>
                  <a:lnTo>
                    <a:pt x="16753" y="259572"/>
                  </a:lnTo>
                  <a:lnTo>
                    <a:pt x="8034" y="265430"/>
                  </a:lnTo>
                  <a:lnTo>
                    <a:pt x="2155" y="274145"/>
                  </a:lnTo>
                  <a:lnTo>
                    <a:pt x="0" y="284861"/>
                  </a:lnTo>
                  <a:lnTo>
                    <a:pt x="0" y="569594"/>
                  </a:lnTo>
                  <a:lnTo>
                    <a:pt x="10972" y="569594"/>
                  </a:lnTo>
                  <a:lnTo>
                    <a:pt x="10972" y="275716"/>
                  </a:lnTo>
                  <a:lnTo>
                    <a:pt x="18338" y="268350"/>
                  </a:lnTo>
                  <a:lnTo>
                    <a:pt x="671321" y="268350"/>
                  </a:lnTo>
                  <a:lnTo>
                    <a:pt x="671321" y="0"/>
                  </a:lnTo>
                  <a:close/>
                </a:path>
                <a:path w="715644" h="569595" extrusionOk="0">
                  <a:moveTo>
                    <a:pt x="715263" y="0"/>
                  </a:moveTo>
                  <a:lnTo>
                    <a:pt x="682244" y="0"/>
                  </a:lnTo>
                  <a:lnTo>
                    <a:pt x="682244" y="279400"/>
                  </a:lnTo>
                  <a:lnTo>
                    <a:pt x="24396" y="279400"/>
                  </a:lnTo>
                  <a:lnTo>
                    <a:pt x="21945" y="281813"/>
                  </a:lnTo>
                  <a:lnTo>
                    <a:pt x="21945" y="569594"/>
                  </a:lnTo>
                  <a:lnTo>
                    <a:pt x="54863" y="569594"/>
                  </a:lnTo>
                  <a:lnTo>
                    <a:pt x="54863" y="312293"/>
                  </a:lnTo>
                  <a:lnTo>
                    <a:pt x="687832" y="312293"/>
                  </a:lnTo>
                  <a:lnTo>
                    <a:pt x="698494" y="310132"/>
                  </a:lnTo>
                  <a:lnTo>
                    <a:pt x="707215" y="304244"/>
                  </a:lnTo>
                  <a:lnTo>
                    <a:pt x="713103" y="295523"/>
                  </a:lnTo>
                  <a:lnTo>
                    <a:pt x="715263" y="284861"/>
                  </a:lnTo>
                  <a:lnTo>
                    <a:pt x="715263" y="0"/>
                  </a:lnTo>
                  <a:close/>
                </a:path>
              </a:pathLst>
            </a:custGeom>
            <a:solidFill>
              <a:srgbClr val="2892AC"/>
            </a:solidFill>
            <a:ln>
              <a:noFill/>
            </a:ln>
          </p:spPr>
          <p:txBody>
            <a:bodyPr spcFirstLastPara="1" wrap="square" lIns="0" tIns="0" rIns="0" bIns="0" anchor="t" anchorCtr="0">
              <a:noAutofit/>
            </a:bodyPr>
            <a:lstStyle/>
            <a:p>
              <a:endParaRPr sz="1900">
                <a:solidFill>
                  <a:schemeClr val="dk1"/>
                </a:solidFill>
              </a:endParaRPr>
            </a:p>
          </p:txBody>
        </p:sp>
        <p:sp>
          <p:nvSpPr>
            <p:cNvPr id="143" name="Google Shape;143;p14"/>
            <p:cNvSpPr/>
            <p:nvPr/>
          </p:nvSpPr>
          <p:spPr>
            <a:xfrm>
              <a:off x="173736" y="4610099"/>
              <a:ext cx="2054352" cy="140817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44" name="Google Shape;144;p14"/>
            <p:cNvSpPr/>
            <p:nvPr/>
          </p:nvSpPr>
          <p:spPr>
            <a:xfrm>
              <a:off x="231648" y="4629911"/>
              <a:ext cx="1938527" cy="129235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45" name="Google Shape;145;p14"/>
            <p:cNvSpPr/>
            <p:nvPr/>
          </p:nvSpPr>
          <p:spPr>
            <a:xfrm>
              <a:off x="231648" y="4629911"/>
              <a:ext cx="1938655" cy="1292860"/>
            </a:xfrm>
            <a:custGeom>
              <a:avLst/>
              <a:gdLst/>
              <a:ahLst/>
              <a:cxnLst/>
              <a:rect l="l" t="t" r="r" b="b"/>
              <a:pathLst>
                <a:path w="1938655" h="1292860" extrusionOk="0">
                  <a:moveTo>
                    <a:pt x="0" y="129286"/>
                  </a:moveTo>
                  <a:lnTo>
                    <a:pt x="10156" y="78974"/>
                  </a:lnTo>
                  <a:lnTo>
                    <a:pt x="37852" y="37877"/>
                  </a:lnTo>
                  <a:lnTo>
                    <a:pt x="78931" y="10163"/>
                  </a:lnTo>
                  <a:lnTo>
                    <a:pt x="129235" y="0"/>
                  </a:lnTo>
                  <a:lnTo>
                    <a:pt x="1809241" y="0"/>
                  </a:lnTo>
                  <a:lnTo>
                    <a:pt x="1859553" y="10163"/>
                  </a:lnTo>
                  <a:lnTo>
                    <a:pt x="1900650" y="37877"/>
                  </a:lnTo>
                  <a:lnTo>
                    <a:pt x="1928364" y="78974"/>
                  </a:lnTo>
                  <a:lnTo>
                    <a:pt x="1938527" y="129286"/>
                  </a:lnTo>
                  <a:lnTo>
                    <a:pt x="1938527" y="1163116"/>
                  </a:lnTo>
                  <a:lnTo>
                    <a:pt x="1928364" y="1213420"/>
                  </a:lnTo>
                  <a:lnTo>
                    <a:pt x="1900650" y="1254499"/>
                  </a:lnTo>
                  <a:lnTo>
                    <a:pt x="1859553" y="1282195"/>
                  </a:lnTo>
                  <a:lnTo>
                    <a:pt x="1809241" y="1292352"/>
                  </a:lnTo>
                  <a:lnTo>
                    <a:pt x="129235" y="1292352"/>
                  </a:lnTo>
                  <a:lnTo>
                    <a:pt x="78931" y="1282195"/>
                  </a:lnTo>
                  <a:lnTo>
                    <a:pt x="37852" y="1254499"/>
                  </a:lnTo>
                  <a:lnTo>
                    <a:pt x="10156" y="1213420"/>
                  </a:lnTo>
                  <a:lnTo>
                    <a:pt x="0" y="1163116"/>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46" name="Google Shape;146;p14"/>
          <p:cNvSpPr txBox="1"/>
          <p:nvPr/>
        </p:nvSpPr>
        <p:spPr>
          <a:xfrm>
            <a:off x="1052724" y="6771000"/>
            <a:ext cx="2152250" cy="696398"/>
          </a:xfrm>
          <a:prstGeom prst="rect">
            <a:avLst/>
          </a:prstGeom>
          <a:noFill/>
          <a:ln>
            <a:noFill/>
          </a:ln>
        </p:spPr>
        <p:txBody>
          <a:bodyPr spcFirstLastPara="1" wrap="square" lIns="0" tIns="19098" rIns="0" bIns="0" anchor="t" anchorCtr="0">
            <a:noAutofit/>
          </a:bodyPr>
          <a:lstStyle/>
          <a:p>
            <a:pPr marL="20105"/>
            <a:r>
              <a:rPr lang="en-US" sz="4400" dirty="0">
                <a:solidFill>
                  <a:schemeClr val="dk1"/>
                </a:solidFill>
                <a:latin typeface="Calibri"/>
                <a:ea typeface="Calibri"/>
                <a:cs typeface="Calibri"/>
                <a:sym typeface="Calibri"/>
              </a:rPr>
              <a:t>ARRAY</a:t>
            </a:r>
            <a:endParaRPr sz="4400">
              <a:solidFill>
                <a:schemeClr val="dk1"/>
              </a:solidFill>
              <a:latin typeface="Calibri"/>
              <a:ea typeface="Calibri"/>
              <a:cs typeface="Calibri"/>
              <a:sym typeface="Calibri"/>
            </a:endParaRPr>
          </a:p>
        </p:txBody>
      </p:sp>
      <p:grpSp>
        <p:nvGrpSpPr>
          <p:cNvPr id="147" name="Google Shape;147;p14"/>
          <p:cNvGrpSpPr/>
          <p:nvPr/>
        </p:nvGrpSpPr>
        <p:grpSpPr>
          <a:xfrm>
            <a:off x="3251691" y="5398211"/>
            <a:ext cx="5154589" cy="2628183"/>
            <a:chOff x="1833372" y="4059935"/>
            <a:chExt cx="2906268" cy="1976628"/>
          </a:xfrm>
        </p:grpSpPr>
        <p:sp>
          <p:nvSpPr>
            <p:cNvPr id="148" name="Google Shape;148;p14"/>
            <p:cNvSpPr/>
            <p:nvPr/>
          </p:nvSpPr>
          <p:spPr>
            <a:xfrm>
              <a:off x="1833372" y="4059935"/>
              <a:ext cx="1906905" cy="588010"/>
            </a:xfrm>
            <a:custGeom>
              <a:avLst/>
              <a:gdLst/>
              <a:ahLst/>
              <a:cxnLst/>
              <a:rect l="l" t="t" r="r" b="b"/>
              <a:pathLst>
                <a:path w="1906904" h="588010" extrusionOk="0">
                  <a:moveTo>
                    <a:pt x="10921" y="0"/>
                  </a:moveTo>
                  <a:lnTo>
                    <a:pt x="0" y="0"/>
                  </a:lnTo>
                  <a:lnTo>
                    <a:pt x="0" y="293877"/>
                  </a:lnTo>
                  <a:lnTo>
                    <a:pt x="2160" y="304540"/>
                  </a:lnTo>
                  <a:lnTo>
                    <a:pt x="8048" y="313261"/>
                  </a:lnTo>
                  <a:lnTo>
                    <a:pt x="16769" y="319149"/>
                  </a:lnTo>
                  <a:lnTo>
                    <a:pt x="27431" y="321309"/>
                  </a:lnTo>
                  <a:lnTo>
                    <a:pt x="1851532" y="321309"/>
                  </a:lnTo>
                  <a:lnTo>
                    <a:pt x="1851532" y="587756"/>
                  </a:lnTo>
                  <a:lnTo>
                    <a:pt x="1862454" y="587756"/>
                  </a:lnTo>
                  <a:lnTo>
                    <a:pt x="1862454" y="310388"/>
                  </a:lnTo>
                  <a:lnTo>
                    <a:pt x="18287" y="310388"/>
                  </a:lnTo>
                  <a:lnTo>
                    <a:pt x="10921" y="303021"/>
                  </a:lnTo>
                  <a:lnTo>
                    <a:pt x="10921" y="0"/>
                  </a:lnTo>
                  <a:close/>
                </a:path>
                <a:path w="1906904" h="588010" extrusionOk="0">
                  <a:moveTo>
                    <a:pt x="54863" y="0"/>
                  </a:moveTo>
                  <a:lnTo>
                    <a:pt x="21970" y="0"/>
                  </a:lnTo>
                  <a:lnTo>
                    <a:pt x="21970" y="296925"/>
                  </a:lnTo>
                  <a:lnTo>
                    <a:pt x="24383" y="299338"/>
                  </a:lnTo>
                  <a:lnTo>
                    <a:pt x="1873503" y="299338"/>
                  </a:lnTo>
                  <a:lnTo>
                    <a:pt x="1873503" y="587756"/>
                  </a:lnTo>
                  <a:lnTo>
                    <a:pt x="1906397" y="587756"/>
                  </a:lnTo>
                  <a:lnTo>
                    <a:pt x="1906397" y="293877"/>
                  </a:lnTo>
                  <a:lnTo>
                    <a:pt x="1904236" y="283215"/>
                  </a:lnTo>
                  <a:lnTo>
                    <a:pt x="1898348" y="274494"/>
                  </a:lnTo>
                  <a:lnTo>
                    <a:pt x="1889627" y="268606"/>
                  </a:lnTo>
                  <a:lnTo>
                    <a:pt x="1878964" y="266445"/>
                  </a:lnTo>
                  <a:lnTo>
                    <a:pt x="54863" y="266445"/>
                  </a:lnTo>
                  <a:lnTo>
                    <a:pt x="54863" y="0"/>
                  </a:lnTo>
                  <a:close/>
                </a:path>
              </a:pathLst>
            </a:custGeom>
            <a:solidFill>
              <a:srgbClr val="2892AC"/>
            </a:solidFill>
            <a:ln>
              <a:noFill/>
            </a:ln>
          </p:spPr>
          <p:txBody>
            <a:bodyPr spcFirstLastPara="1" wrap="square" lIns="0" tIns="0" rIns="0" bIns="0" anchor="t" anchorCtr="0">
              <a:noAutofit/>
            </a:bodyPr>
            <a:lstStyle/>
            <a:p>
              <a:endParaRPr sz="1900">
                <a:solidFill>
                  <a:schemeClr val="dk1"/>
                </a:solidFill>
              </a:endParaRPr>
            </a:p>
          </p:txBody>
        </p:sp>
        <p:sp>
          <p:nvSpPr>
            <p:cNvPr id="149" name="Google Shape;149;p14"/>
            <p:cNvSpPr/>
            <p:nvPr/>
          </p:nvSpPr>
          <p:spPr>
            <a:xfrm>
              <a:off x="2685288" y="4628387"/>
              <a:ext cx="2054352" cy="140817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0" name="Google Shape;150;p14"/>
            <p:cNvSpPr/>
            <p:nvPr/>
          </p:nvSpPr>
          <p:spPr>
            <a:xfrm>
              <a:off x="2743200" y="4648199"/>
              <a:ext cx="1938527" cy="1292352"/>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1" name="Google Shape;151;p14"/>
            <p:cNvSpPr/>
            <p:nvPr/>
          </p:nvSpPr>
          <p:spPr>
            <a:xfrm>
              <a:off x="2743200" y="4648199"/>
              <a:ext cx="1938655" cy="1292860"/>
            </a:xfrm>
            <a:custGeom>
              <a:avLst/>
              <a:gdLst/>
              <a:ahLst/>
              <a:cxnLst/>
              <a:rect l="l" t="t" r="r" b="b"/>
              <a:pathLst>
                <a:path w="1938654" h="1292860" extrusionOk="0">
                  <a:moveTo>
                    <a:pt x="0" y="129286"/>
                  </a:moveTo>
                  <a:lnTo>
                    <a:pt x="10163" y="78974"/>
                  </a:lnTo>
                  <a:lnTo>
                    <a:pt x="37877" y="37877"/>
                  </a:lnTo>
                  <a:lnTo>
                    <a:pt x="78974" y="10163"/>
                  </a:lnTo>
                  <a:lnTo>
                    <a:pt x="129286" y="0"/>
                  </a:lnTo>
                  <a:lnTo>
                    <a:pt x="1809241" y="0"/>
                  </a:lnTo>
                  <a:lnTo>
                    <a:pt x="1859553" y="10163"/>
                  </a:lnTo>
                  <a:lnTo>
                    <a:pt x="1900650" y="37877"/>
                  </a:lnTo>
                  <a:lnTo>
                    <a:pt x="1928364" y="78974"/>
                  </a:lnTo>
                  <a:lnTo>
                    <a:pt x="1938527" y="129286"/>
                  </a:lnTo>
                  <a:lnTo>
                    <a:pt x="1938527" y="1163116"/>
                  </a:lnTo>
                  <a:lnTo>
                    <a:pt x="1928364" y="1213420"/>
                  </a:lnTo>
                  <a:lnTo>
                    <a:pt x="1900650" y="1254499"/>
                  </a:lnTo>
                  <a:lnTo>
                    <a:pt x="1859553" y="1282195"/>
                  </a:lnTo>
                  <a:lnTo>
                    <a:pt x="1809241" y="1292352"/>
                  </a:lnTo>
                  <a:lnTo>
                    <a:pt x="129286" y="1292352"/>
                  </a:lnTo>
                  <a:lnTo>
                    <a:pt x="78974" y="1282195"/>
                  </a:lnTo>
                  <a:lnTo>
                    <a:pt x="37877" y="1254499"/>
                  </a:lnTo>
                  <a:lnTo>
                    <a:pt x="10163" y="1213420"/>
                  </a:lnTo>
                  <a:lnTo>
                    <a:pt x="0" y="1163116"/>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52" name="Google Shape;152;p14"/>
          <p:cNvSpPr txBox="1"/>
          <p:nvPr/>
        </p:nvSpPr>
        <p:spPr>
          <a:xfrm>
            <a:off x="5811414" y="6704141"/>
            <a:ext cx="2297536" cy="696398"/>
          </a:xfrm>
          <a:prstGeom prst="rect">
            <a:avLst/>
          </a:prstGeom>
          <a:noFill/>
          <a:ln>
            <a:noFill/>
          </a:ln>
        </p:spPr>
        <p:txBody>
          <a:bodyPr spcFirstLastPara="1" wrap="square" lIns="0" tIns="19098" rIns="0" bIns="0" anchor="t" anchorCtr="0">
            <a:noAutofit/>
          </a:bodyPr>
          <a:lstStyle/>
          <a:p>
            <a:pPr marL="20105"/>
            <a:r>
              <a:rPr lang="en-US" sz="4400" dirty="0">
                <a:solidFill>
                  <a:schemeClr val="dk1"/>
                </a:solidFill>
                <a:latin typeface="Calibri"/>
                <a:ea typeface="Calibri"/>
                <a:cs typeface="Calibri"/>
                <a:sym typeface="Calibri"/>
              </a:rPr>
              <a:t>QUEUE</a:t>
            </a:r>
            <a:endParaRPr sz="4400">
              <a:solidFill>
                <a:schemeClr val="dk1"/>
              </a:solidFill>
              <a:latin typeface="Calibri"/>
              <a:ea typeface="Calibri"/>
              <a:cs typeface="Calibri"/>
              <a:sym typeface="Calibri"/>
            </a:endParaRPr>
          </a:p>
        </p:txBody>
      </p:sp>
      <p:grpSp>
        <p:nvGrpSpPr>
          <p:cNvPr id="153" name="Google Shape;153;p14"/>
          <p:cNvGrpSpPr/>
          <p:nvPr/>
        </p:nvGrpSpPr>
        <p:grpSpPr>
          <a:xfrm>
            <a:off x="3613150" y="5424509"/>
            <a:ext cx="10490277" cy="2632236"/>
            <a:chOff x="1833372" y="4059935"/>
            <a:chExt cx="5914643" cy="1979676"/>
          </a:xfrm>
        </p:grpSpPr>
        <p:sp>
          <p:nvSpPr>
            <p:cNvPr id="154" name="Google Shape;154;p14"/>
            <p:cNvSpPr/>
            <p:nvPr/>
          </p:nvSpPr>
          <p:spPr>
            <a:xfrm>
              <a:off x="1833372" y="4059935"/>
              <a:ext cx="4674870" cy="569595"/>
            </a:xfrm>
            <a:custGeom>
              <a:avLst/>
              <a:gdLst/>
              <a:ahLst/>
              <a:cxnLst/>
              <a:rect l="l" t="t" r="r" b="b"/>
              <a:pathLst>
                <a:path w="4674870" h="569595" extrusionOk="0">
                  <a:moveTo>
                    <a:pt x="10921" y="0"/>
                  </a:moveTo>
                  <a:lnTo>
                    <a:pt x="0" y="0"/>
                  </a:lnTo>
                  <a:lnTo>
                    <a:pt x="0" y="284861"/>
                  </a:lnTo>
                  <a:lnTo>
                    <a:pt x="2160" y="295523"/>
                  </a:lnTo>
                  <a:lnTo>
                    <a:pt x="8048" y="304244"/>
                  </a:lnTo>
                  <a:lnTo>
                    <a:pt x="16769" y="310132"/>
                  </a:lnTo>
                  <a:lnTo>
                    <a:pt x="27431" y="312293"/>
                  </a:lnTo>
                  <a:lnTo>
                    <a:pt x="4619625" y="312293"/>
                  </a:lnTo>
                  <a:lnTo>
                    <a:pt x="4619625" y="569594"/>
                  </a:lnTo>
                  <a:lnTo>
                    <a:pt x="4630547" y="569594"/>
                  </a:lnTo>
                  <a:lnTo>
                    <a:pt x="4630547" y="301244"/>
                  </a:lnTo>
                  <a:lnTo>
                    <a:pt x="18287" y="301244"/>
                  </a:lnTo>
                  <a:lnTo>
                    <a:pt x="10921" y="293877"/>
                  </a:lnTo>
                  <a:lnTo>
                    <a:pt x="10921" y="0"/>
                  </a:lnTo>
                  <a:close/>
                </a:path>
                <a:path w="4674870" h="569595" extrusionOk="0">
                  <a:moveTo>
                    <a:pt x="54863" y="0"/>
                  </a:moveTo>
                  <a:lnTo>
                    <a:pt x="21970" y="0"/>
                  </a:lnTo>
                  <a:lnTo>
                    <a:pt x="21970" y="287908"/>
                  </a:lnTo>
                  <a:lnTo>
                    <a:pt x="24383" y="290321"/>
                  </a:lnTo>
                  <a:lnTo>
                    <a:pt x="4641595" y="290321"/>
                  </a:lnTo>
                  <a:lnTo>
                    <a:pt x="4641595" y="569594"/>
                  </a:lnTo>
                  <a:lnTo>
                    <a:pt x="4674488" y="569594"/>
                  </a:lnTo>
                  <a:lnTo>
                    <a:pt x="4674488" y="284861"/>
                  </a:lnTo>
                  <a:lnTo>
                    <a:pt x="4672328" y="274145"/>
                  </a:lnTo>
                  <a:lnTo>
                    <a:pt x="4666440" y="265429"/>
                  </a:lnTo>
                  <a:lnTo>
                    <a:pt x="4657719" y="259572"/>
                  </a:lnTo>
                  <a:lnTo>
                    <a:pt x="4647057" y="257428"/>
                  </a:lnTo>
                  <a:lnTo>
                    <a:pt x="54863" y="257428"/>
                  </a:lnTo>
                  <a:lnTo>
                    <a:pt x="54863" y="0"/>
                  </a:lnTo>
                  <a:close/>
                </a:path>
              </a:pathLst>
            </a:custGeom>
            <a:solidFill>
              <a:srgbClr val="2892AC"/>
            </a:solidFill>
            <a:ln>
              <a:noFill/>
            </a:ln>
          </p:spPr>
          <p:txBody>
            <a:bodyPr spcFirstLastPara="1" wrap="square" lIns="0" tIns="0" rIns="0" bIns="0" anchor="t" anchorCtr="0">
              <a:noAutofit/>
            </a:bodyPr>
            <a:lstStyle/>
            <a:p>
              <a:endParaRPr sz="1900">
                <a:solidFill>
                  <a:schemeClr val="dk1"/>
                </a:solidFill>
              </a:endParaRPr>
            </a:p>
          </p:txBody>
        </p:sp>
        <p:sp>
          <p:nvSpPr>
            <p:cNvPr id="155" name="Google Shape;155;p14"/>
            <p:cNvSpPr/>
            <p:nvPr/>
          </p:nvSpPr>
          <p:spPr>
            <a:xfrm>
              <a:off x="5213604" y="4610099"/>
              <a:ext cx="2534411" cy="1408176"/>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6" name="Google Shape;156;p14"/>
            <p:cNvSpPr/>
            <p:nvPr/>
          </p:nvSpPr>
          <p:spPr>
            <a:xfrm>
              <a:off x="5222748" y="4695443"/>
              <a:ext cx="2514600" cy="134416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7" name="Google Shape;157;p14"/>
            <p:cNvSpPr/>
            <p:nvPr/>
          </p:nvSpPr>
          <p:spPr>
            <a:xfrm>
              <a:off x="5271516" y="4629911"/>
              <a:ext cx="2418588" cy="1292352"/>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8" name="Google Shape;158;p14"/>
            <p:cNvSpPr/>
            <p:nvPr/>
          </p:nvSpPr>
          <p:spPr>
            <a:xfrm>
              <a:off x="5271516" y="4629911"/>
              <a:ext cx="2418715" cy="1292860"/>
            </a:xfrm>
            <a:custGeom>
              <a:avLst/>
              <a:gdLst/>
              <a:ahLst/>
              <a:cxnLst/>
              <a:rect l="l" t="t" r="r" b="b"/>
              <a:pathLst>
                <a:path w="2418715" h="1292860" extrusionOk="0">
                  <a:moveTo>
                    <a:pt x="0" y="129286"/>
                  </a:moveTo>
                  <a:lnTo>
                    <a:pt x="10163" y="78974"/>
                  </a:lnTo>
                  <a:lnTo>
                    <a:pt x="37877" y="37877"/>
                  </a:lnTo>
                  <a:lnTo>
                    <a:pt x="78974" y="10163"/>
                  </a:lnTo>
                  <a:lnTo>
                    <a:pt x="129286" y="0"/>
                  </a:lnTo>
                  <a:lnTo>
                    <a:pt x="2289302" y="0"/>
                  </a:lnTo>
                  <a:lnTo>
                    <a:pt x="2339613" y="10163"/>
                  </a:lnTo>
                  <a:lnTo>
                    <a:pt x="2380710" y="37877"/>
                  </a:lnTo>
                  <a:lnTo>
                    <a:pt x="2408424" y="78974"/>
                  </a:lnTo>
                  <a:lnTo>
                    <a:pt x="2418588" y="129286"/>
                  </a:lnTo>
                  <a:lnTo>
                    <a:pt x="2418588" y="1163116"/>
                  </a:lnTo>
                  <a:lnTo>
                    <a:pt x="2408424" y="1213420"/>
                  </a:lnTo>
                  <a:lnTo>
                    <a:pt x="2380710" y="1254499"/>
                  </a:lnTo>
                  <a:lnTo>
                    <a:pt x="2339613" y="1282195"/>
                  </a:lnTo>
                  <a:lnTo>
                    <a:pt x="2289302" y="1292352"/>
                  </a:lnTo>
                  <a:lnTo>
                    <a:pt x="129286" y="1292352"/>
                  </a:lnTo>
                  <a:lnTo>
                    <a:pt x="78974" y="1282195"/>
                  </a:lnTo>
                  <a:lnTo>
                    <a:pt x="37877" y="1254499"/>
                  </a:lnTo>
                  <a:lnTo>
                    <a:pt x="10163" y="1213420"/>
                  </a:lnTo>
                  <a:lnTo>
                    <a:pt x="0" y="1163116"/>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59" name="Google Shape;159;p14"/>
          <p:cNvSpPr txBox="1"/>
          <p:nvPr/>
        </p:nvSpPr>
        <p:spPr>
          <a:xfrm>
            <a:off x="9965000" y="6552220"/>
            <a:ext cx="3064507" cy="988786"/>
          </a:xfrm>
          <a:prstGeom prst="rect">
            <a:avLst/>
          </a:prstGeom>
          <a:noFill/>
          <a:ln>
            <a:noFill/>
          </a:ln>
        </p:spPr>
        <p:txBody>
          <a:bodyPr spcFirstLastPara="1" wrap="square" lIns="0" tIns="19098" rIns="0" bIns="0" anchor="t" anchorCtr="0">
            <a:noAutofit/>
          </a:bodyPr>
          <a:lstStyle/>
          <a:p>
            <a:pPr marL="20105"/>
            <a:r>
              <a:rPr lang="en-US" sz="6300" b="1" dirty="0">
                <a:solidFill>
                  <a:schemeClr val="dk1"/>
                </a:solidFill>
                <a:latin typeface="Calibri"/>
                <a:ea typeface="Calibri"/>
                <a:cs typeface="Calibri"/>
                <a:sym typeface="Calibri"/>
              </a:rPr>
              <a:t>STACK</a:t>
            </a:r>
            <a:endParaRPr sz="6300">
              <a:solidFill>
                <a:schemeClr val="dk1"/>
              </a:solidFill>
              <a:latin typeface="Calibri"/>
              <a:ea typeface="Calibri"/>
              <a:cs typeface="Calibri"/>
              <a:sym typeface="Calibri"/>
            </a:endParaRPr>
          </a:p>
        </p:txBody>
      </p:sp>
      <p:grpSp>
        <p:nvGrpSpPr>
          <p:cNvPr id="160" name="Google Shape;160;p14"/>
          <p:cNvGrpSpPr/>
          <p:nvPr/>
        </p:nvGrpSpPr>
        <p:grpSpPr>
          <a:xfrm>
            <a:off x="7533213" y="2974758"/>
            <a:ext cx="7614304" cy="2982795"/>
            <a:chOff x="4218432" y="2237232"/>
            <a:chExt cx="4293108" cy="2243328"/>
          </a:xfrm>
        </p:grpSpPr>
        <p:sp>
          <p:nvSpPr>
            <p:cNvPr id="161" name="Google Shape;161;p14"/>
            <p:cNvSpPr/>
            <p:nvPr/>
          </p:nvSpPr>
          <p:spPr>
            <a:xfrm>
              <a:off x="4218432" y="2237232"/>
              <a:ext cx="2743835" cy="589280"/>
            </a:xfrm>
            <a:custGeom>
              <a:avLst/>
              <a:gdLst/>
              <a:ahLst/>
              <a:cxnLst/>
              <a:rect l="l" t="t" r="r" b="b"/>
              <a:pathLst>
                <a:path w="2743834" h="589280" extrusionOk="0">
                  <a:moveTo>
                    <a:pt x="10921" y="0"/>
                  </a:moveTo>
                  <a:lnTo>
                    <a:pt x="0" y="0"/>
                  </a:lnTo>
                  <a:lnTo>
                    <a:pt x="0" y="294385"/>
                  </a:lnTo>
                  <a:lnTo>
                    <a:pt x="2160" y="305048"/>
                  </a:lnTo>
                  <a:lnTo>
                    <a:pt x="8048" y="313769"/>
                  </a:lnTo>
                  <a:lnTo>
                    <a:pt x="16769" y="319657"/>
                  </a:lnTo>
                  <a:lnTo>
                    <a:pt x="27431" y="321817"/>
                  </a:lnTo>
                  <a:lnTo>
                    <a:pt x="2688716" y="321817"/>
                  </a:lnTo>
                  <a:lnTo>
                    <a:pt x="2688716" y="588771"/>
                  </a:lnTo>
                  <a:lnTo>
                    <a:pt x="2699766" y="588771"/>
                  </a:lnTo>
                  <a:lnTo>
                    <a:pt x="2699766" y="310768"/>
                  </a:lnTo>
                  <a:lnTo>
                    <a:pt x="18287" y="310768"/>
                  </a:lnTo>
                  <a:lnTo>
                    <a:pt x="10921" y="303402"/>
                  </a:lnTo>
                  <a:lnTo>
                    <a:pt x="10921" y="0"/>
                  </a:lnTo>
                  <a:close/>
                </a:path>
                <a:path w="2743834" h="589280" extrusionOk="0">
                  <a:moveTo>
                    <a:pt x="54863" y="0"/>
                  </a:moveTo>
                  <a:lnTo>
                    <a:pt x="21970" y="0"/>
                  </a:lnTo>
                  <a:lnTo>
                    <a:pt x="21970" y="297433"/>
                  </a:lnTo>
                  <a:lnTo>
                    <a:pt x="24383" y="299846"/>
                  </a:lnTo>
                  <a:lnTo>
                    <a:pt x="2710688" y="299846"/>
                  </a:lnTo>
                  <a:lnTo>
                    <a:pt x="2710688" y="588771"/>
                  </a:lnTo>
                  <a:lnTo>
                    <a:pt x="2743581" y="588771"/>
                  </a:lnTo>
                  <a:lnTo>
                    <a:pt x="2743581" y="294385"/>
                  </a:lnTo>
                  <a:lnTo>
                    <a:pt x="2741437" y="283723"/>
                  </a:lnTo>
                  <a:lnTo>
                    <a:pt x="2735579" y="275002"/>
                  </a:lnTo>
                  <a:lnTo>
                    <a:pt x="2726864" y="269114"/>
                  </a:lnTo>
                  <a:lnTo>
                    <a:pt x="2716148" y="266953"/>
                  </a:lnTo>
                  <a:lnTo>
                    <a:pt x="54863" y="266953"/>
                  </a:lnTo>
                  <a:lnTo>
                    <a:pt x="54863" y="0"/>
                  </a:lnTo>
                  <a:close/>
                </a:path>
              </a:pathLst>
            </a:custGeom>
            <a:solidFill>
              <a:srgbClr val="218097"/>
            </a:solidFill>
            <a:ln>
              <a:noFill/>
            </a:ln>
          </p:spPr>
          <p:txBody>
            <a:bodyPr spcFirstLastPara="1" wrap="square" lIns="0" tIns="0" rIns="0" bIns="0" anchor="t" anchorCtr="0">
              <a:noAutofit/>
            </a:bodyPr>
            <a:lstStyle/>
            <a:p>
              <a:endParaRPr sz="1900">
                <a:solidFill>
                  <a:schemeClr val="dk1"/>
                </a:solidFill>
              </a:endParaRPr>
            </a:p>
          </p:txBody>
        </p:sp>
        <p:sp>
          <p:nvSpPr>
            <p:cNvPr id="162" name="Google Shape;162;p14"/>
            <p:cNvSpPr/>
            <p:nvPr/>
          </p:nvSpPr>
          <p:spPr>
            <a:xfrm>
              <a:off x="5407152" y="2805684"/>
              <a:ext cx="3054096" cy="1408176"/>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63" name="Google Shape;163;p14"/>
            <p:cNvSpPr/>
            <p:nvPr/>
          </p:nvSpPr>
          <p:spPr>
            <a:xfrm>
              <a:off x="5466588" y="2615184"/>
              <a:ext cx="3044952" cy="1865376"/>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64" name="Google Shape;164;p14"/>
            <p:cNvSpPr/>
            <p:nvPr/>
          </p:nvSpPr>
          <p:spPr>
            <a:xfrm>
              <a:off x="5465064" y="2825496"/>
              <a:ext cx="2938271" cy="1292352"/>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65" name="Google Shape;165;p14"/>
            <p:cNvSpPr/>
            <p:nvPr/>
          </p:nvSpPr>
          <p:spPr>
            <a:xfrm>
              <a:off x="5465064" y="2825496"/>
              <a:ext cx="2938780" cy="1292860"/>
            </a:xfrm>
            <a:custGeom>
              <a:avLst/>
              <a:gdLst/>
              <a:ahLst/>
              <a:cxnLst/>
              <a:rect l="l" t="t" r="r" b="b"/>
              <a:pathLst>
                <a:path w="2938779" h="1292860" extrusionOk="0">
                  <a:moveTo>
                    <a:pt x="0" y="129286"/>
                  </a:moveTo>
                  <a:lnTo>
                    <a:pt x="10163" y="78974"/>
                  </a:lnTo>
                  <a:lnTo>
                    <a:pt x="37877" y="37877"/>
                  </a:lnTo>
                  <a:lnTo>
                    <a:pt x="78974" y="10163"/>
                  </a:lnTo>
                  <a:lnTo>
                    <a:pt x="129286" y="0"/>
                  </a:lnTo>
                  <a:lnTo>
                    <a:pt x="2808986" y="0"/>
                  </a:lnTo>
                  <a:lnTo>
                    <a:pt x="2859297" y="10163"/>
                  </a:lnTo>
                  <a:lnTo>
                    <a:pt x="2900394" y="37877"/>
                  </a:lnTo>
                  <a:lnTo>
                    <a:pt x="2928108" y="78974"/>
                  </a:lnTo>
                  <a:lnTo>
                    <a:pt x="2938271" y="129286"/>
                  </a:lnTo>
                  <a:lnTo>
                    <a:pt x="2938271" y="1163065"/>
                  </a:lnTo>
                  <a:lnTo>
                    <a:pt x="2928108" y="1213377"/>
                  </a:lnTo>
                  <a:lnTo>
                    <a:pt x="2900394" y="1254474"/>
                  </a:lnTo>
                  <a:lnTo>
                    <a:pt x="2859297" y="1282188"/>
                  </a:lnTo>
                  <a:lnTo>
                    <a:pt x="2808986" y="1292352"/>
                  </a:lnTo>
                  <a:lnTo>
                    <a:pt x="129286" y="1292352"/>
                  </a:lnTo>
                  <a:lnTo>
                    <a:pt x="78974" y="1282188"/>
                  </a:lnTo>
                  <a:lnTo>
                    <a:pt x="37877" y="1254474"/>
                  </a:lnTo>
                  <a:lnTo>
                    <a:pt x="10163" y="1213377"/>
                  </a:lnTo>
                  <a:lnTo>
                    <a:pt x="0" y="1163065"/>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66" name="Google Shape;166;p14"/>
          <p:cNvSpPr txBox="1"/>
          <p:nvPr/>
        </p:nvSpPr>
        <p:spPr>
          <a:xfrm>
            <a:off x="10208268" y="3695058"/>
            <a:ext cx="4747334" cy="1401719"/>
          </a:xfrm>
          <a:prstGeom prst="rect">
            <a:avLst/>
          </a:prstGeom>
          <a:noFill/>
          <a:ln>
            <a:noFill/>
          </a:ln>
        </p:spPr>
        <p:txBody>
          <a:bodyPr spcFirstLastPara="1" wrap="square" lIns="0" tIns="19098" rIns="0" bIns="0" anchor="t" anchorCtr="0">
            <a:noAutofit/>
          </a:bodyPr>
          <a:lstStyle/>
          <a:p>
            <a:pPr marL="1062548" marR="8042" indent="-1043447">
              <a:lnSpc>
                <a:spcPct val="125954"/>
              </a:lnSpc>
            </a:pPr>
            <a:r>
              <a:rPr lang="en-US" sz="4400" dirty="0">
                <a:solidFill>
                  <a:schemeClr val="dk1"/>
                </a:solidFill>
                <a:latin typeface="Calibri"/>
                <a:ea typeface="Calibri"/>
                <a:cs typeface="Calibri"/>
                <a:sym typeface="Calibri"/>
              </a:rPr>
              <a:t>NON LINEAR  DATA</a:t>
            </a:r>
            <a:endParaRPr sz="4400">
              <a:solidFill>
                <a:schemeClr val="dk1"/>
              </a:solidFill>
              <a:latin typeface="Calibri"/>
              <a:ea typeface="Calibri"/>
              <a:cs typeface="Calibri"/>
              <a:sym typeface="Calibri"/>
            </a:endParaRPr>
          </a:p>
          <a:p>
            <a:pPr marL="176924">
              <a:spcBef>
                <a:spcPts val="32"/>
              </a:spcBef>
            </a:pPr>
            <a:r>
              <a:rPr lang="en-US" sz="4400" dirty="0">
                <a:solidFill>
                  <a:schemeClr val="dk1"/>
                </a:solidFill>
                <a:latin typeface="Calibri"/>
                <a:ea typeface="Calibri"/>
                <a:cs typeface="Calibri"/>
                <a:sym typeface="Calibri"/>
              </a:rPr>
              <a:t>STRUCTURE</a:t>
            </a:r>
            <a:endParaRPr sz="4400">
              <a:solidFill>
                <a:schemeClr val="dk1"/>
              </a:solidFill>
              <a:latin typeface="Calibri"/>
              <a:ea typeface="Calibri"/>
              <a:cs typeface="Calibri"/>
              <a:sym typeface="Calibri"/>
            </a:endParaRPr>
          </a:p>
        </p:txBody>
      </p:sp>
      <p:grpSp>
        <p:nvGrpSpPr>
          <p:cNvPr id="167" name="Google Shape;167;p14"/>
          <p:cNvGrpSpPr/>
          <p:nvPr/>
        </p:nvGrpSpPr>
        <p:grpSpPr>
          <a:xfrm>
            <a:off x="0" y="0"/>
            <a:ext cx="16217900" cy="9118600"/>
            <a:chOff x="0" y="0"/>
            <a:chExt cx="16217900" cy="9118600"/>
          </a:xfrm>
        </p:grpSpPr>
        <p:sp>
          <p:nvSpPr>
            <p:cNvPr id="168" name="Google Shape;168;p14"/>
            <p:cNvSpPr/>
            <p:nvPr/>
          </p:nvSpPr>
          <p:spPr>
            <a:xfrm>
              <a:off x="0" y="0"/>
              <a:ext cx="1003300" cy="91186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69" name="Google Shape;169;p1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2837</Words>
  <Application>Microsoft Office PowerPoint</Application>
  <PresentationFormat>Custom</PresentationFormat>
  <Paragraphs>538</Paragraphs>
  <Slides>77</Slides>
  <Notes>77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Calibri</vt:lpstr>
      <vt:lpstr>Times New Roman</vt:lpstr>
      <vt:lpstr>Noto Sans Symbols</vt:lpstr>
      <vt:lpstr>Arial Black</vt:lpstr>
      <vt:lpstr>Comic Sans MS</vt:lpstr>
      <vt:lpstr>Helvetica Neue</vt:lpstr>
      <vt:lpstr>Courier New</vt:lpstr>
      <vt:lpstr>Office Theme</vt:lpstr>
      <vt:lpstr>Slide 1</vt:lpstr>
      <vt:lpstr>Slide 2</vt:lpstr>
      <vt:lpstr>Slide 3</vt:lpstr>
      <vt:lpstr>Slide 4</vt:lpstr>
      <vt:lpstr>Slide 5</vt:lpstr>
      <vt:lpstr>Slide 6</vt:lpstr>
      <vt:lpstr>What is Data Structure?</vt:lpstr>
      <vt:lpstr>Types of Data Structures</vt:lpstr>
      <vt:lpstr>Slide 9</vt:lpstr>
      <vt:lpstr>Stack (Last in First Out)</vt:lpstr>
      <vt:lpstr>EXAMPLES OF STACK:</vt:lpstr>
      <vt:lpstr>Basic Operations</vt:lpstr>
      <vt:lpstr>Example</vt:lpstr>
      <vt:lpstr>Example of Stack</vt:lpstr>
      <vt:lpstr>PUSH Operation </vt:lpstr>
      <vt:lpstr>POP Operation</vt:lpstr>
      <vt:lpstr>Display Stack items:</vt:lpstr>
      <vt:lpstr>Applications</vt:lpstr>
      <vt:lpstr>Example</vt:lpstr>
      <vt:lpstr>Applications</vt:lpstr>
      <vt:lpstr>For example:</vt:lpstr>
      <vt:lpstr>Applications</vt:lpstr>
      <vt:lpstr>Conversion of Infix to Postfix</vt:lpstr>
      <vt:lpstr>Conversion of Infix to Postfix</vt:lpstr>
      <vt:lpstr>Slide 25</vt:lpstr>
      <vt:lpstr>CONVERSION OF INFIX INTO POSTFIX   {2+(4-1)*3 into 241-3*+}</vt:lpstr>
      <vt:lpstr>Tower of Hanoi</vt:lpstr>
      <vt:lpstr>Usage of Stacks in Tower of Hanoi </vt:lpstr>
      <vt:lpstr>Use of Recursion for algorithm</vt:lpstr>
      <vt:lpstr>Slide 30</vt:lpstr>
      <vt:lpstr>Slide 31</vt:lpstr>
      <vt:lpstr>Representation of Stack</vt:lpstr>
      <vt:lpstr>Stack representation using static array</vt:lpstr>
      <vt:lpstr>Slide 34</vt:lpstr>
      <vt:lpstr>Slide 35</vt:lpstr>
      <vt:lpstr>push(value) - Inserting value into the stack </vt:lpstr>
      <vt:lpstr>Slide 37</vt:lpstr>
      <vt:lpstr>pop() - Delete a value from the Stack </vt:lpstr>
      <vt:lpstr>Slide 39</vt:lpstr>
      <vt:lpstr>display() - Displays the elements of a Stack </vt:lpstr>
      <vt:lpstr>Slide 41</vt:lpstr>
      <vt:lpstr>Slide 42</vt:lpstr>
      <vt:lpstr>Slide 43</vt:lpstr>
      <vt:lpstr>Slide 44</vt:lpstr>
      <vt:lpstr>Strategy for growable stack</vt:lpstr>
      <vt:lpstr>Slide 46</vt:lpstr>
      <vt:lpstr>Slide 47</vt:lpstr>
      <vt:lpstr>Implement Stack Operations using Dynamic Memory Allocation </vt:lpstr>
      <vt:lpstr>Program</vt:lpstr>
      <vt:lpstr>Slide 50</vt:lpstr>
      <vt:lpstr>Slide 51</vt:lpstr>
      <vt:lpstr>Slide 52</vt:lpstr>
      <vt:lpstr>Stack Using Linked List</vt:lpstr>
      <vt:lpstr>Linked List in Data Structure</vt:lpstr>
      <vt:lpstr>Why Linked List?</vt:lpstr>
      <vt:lpstr>Slide 56</vt:lpstr>
      <vt:lpstr>Slide 57</vt:lpstr>
      <vt:lpstr>Applications of Linked Lists</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student</cp:lastModifiedBy>
  <cp:revision>19</cp:revision>
  <dcterms:modified xsi:type="dcterms:W3CDTF">2021-11-10T05:54:31Z</dcterms:modified>
</cp:coreProperties>
</file>