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1" r:id="rId4"/>
    <p:sldId id="315" r:id="rId5"/>
    <p:sldId id="31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5" autoAdjust="0"/>
    <p:restoredTop sz="94660"/>
  </p:normalViewPr>
  <p:slideViewPr>
    <p:cSldViewPr>
      <p:cViewPr>
        <p:scale>
          <a:sx n="76" d="100"/>
          <a:sy n="76" d="100"/>
        </p:scale>
        <p:origin x="-12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9F32F-C0C6-4D40-B6E6-9C5AC710A2C5}" type="datetimeFigureOut">
              <a:rPr lang="en-IN" smtClean="0"/>
              <a:pPr/>
              <a:t>28-12-2020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EF6C2-672A-4B8E-9CFB-3C0D701F39F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51697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EF6C2-672A-4B8E-9CFB-3C0D701F39F7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77530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232D6-79C3-4201-AFC3-B5CB31C0F894}" type="datetimeFigureOut">
              <a:rPr lang="en-US" smtClean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3082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083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2000" dirty="0">
                <a:latin typeface="Calibri" pitchFamily="34" charset="0"/>
              </a:endParaRPr>
            </a:p>
          </p:txBody>
        </p:sp>
      </p:grp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1829637" y="2751299"/>
            <a:ext cx="6137292" cy="15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677" tIns="28843" rIns="57677" bIns="28843">
            <a:spAutoFit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Year &amp;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Sem.:		B. Tech I year, Sem.-I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Subject:	          </a:t>
            </a:r>
            <a:r>
              <a:rPr lang="en-US" sz="2400" dirty="0" smtClean="0"/>
              <a:t>Basic </a:t>
            </a:r>
            <a:r>
              <a:rPr lang="en-US" sz="2400" dirty="0"/>
              <a:t>Civil Engineering </a:t>
            </a:r>
            <a:r>
              <a:rPr lang="en-US" sz="2400" dirty="0" smtClean="0"/>
              <a:t>Lab 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Subject Code:	         	</a:t>
            </a:r>
            <a:r>
              <a:rPr lang="en-US" sz="2400" dirty="0"/>
              <a:t>1FY3-27/ 2FY3-27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Department:		</a:t>
            </a:r>
            <a:r>
              <a:rPr lang="en-US" sz="2300">
                <a:latin typeface="Times New Roman" pitchFamily="18" charset="0"/>
                <a:cs typeface="Times New Roman" pitchFamily="18" charset="0"/>
              </a:rPr>
              <a:t>Civil </a:t>
            </a: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Engineering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2438400" cy="501650"/>
          </a:xfrm>
        </p:spPr>
        <p:txBody>
          <a:bodyPr/>
          <a:lstStyle/>
          <a:p>
            <a:pPr>
              <a:defRPr/>
            </a:pPr>
            <a:r>
              <a:rPr lang="en-IN" dirty="0" smtClean="0">
                <a:solidFill>
                  <a:schemeClr val="tx1"/>
                </a:solidFill>
              </a:rPr>
              <a:t>Department of Civil</a:t>
            </a:r>
          </a:p>
          <a:p>
            <a:pPr>
              <a:defRPr/>
            </a:pP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>
                <a:solidFill>
                  <a:schemeClr val="tx1"/>
                </a:solidFill>
              </a:rPr>
              <a:t>JECRC, JAIPUR</a:t>
            </a:r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50503" y="391613"/>
            <a:ext cx="1833992" cy="126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62380" y="506231"/>
            <a:ext cx="1503712" cy="159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748276" y="2340126"/>
            <a:ext cx="8034117" cy="36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JAIPUR ENGINEERING COLLEGE AND RESEARCH CENTRE</a:t>
            </a: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56662-BCD1-4EE7-9470-F65D22AE3F85}" type="slidenum">
              <a:rPr lang="en-IN" smtClean="0"/>
              <a:pPr>
                <a:defRPr/>
              </a:pPr>
              <a:t>1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5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VISSION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OF INSTITUTE</a:t>
            </a:r>
            <a:endParaRPr lang="en-IN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2</a:t>
            </a:fld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705372" y="2200364"/>
            <a:ext cx="79052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become a renowned centre of outcome based learning, and work towards   academic, professional, cultural and social enrichment of the lives of individuals and communities.</a:t>
            </a:r>
          </a:p>
          <a:p>
            <a:pPr algn="ctr"/>
            <a:r>
              <a:rPr lang="en-US" sz="2400" b="1" dirty="0" smtClean="0">
                <a:ln w="11430">
                  <a:solidFill>
                    <a:schemeClr val="tx1"/>
                  </a:solidFill>
                </a:ln>
                <a:latin typeface="Georgia" pitchFamily="18" charset="0"/>
              </a:rPr>
              <a:t> </a:t>
            </a:r>
            <a:endParaRPr lang="en-US" sz="24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24660" y="6361321"/>
            <a:ext cx="3066765" cy="496679"/>
          </a:xfrm>
        </p:spPr>
        <p:txBody>
          <a:bodyPr/>
          <a:lstStyle/>
          <a:p>
            <a:pPr>
              <a:defRPr/>
            </a:pPr>
            <a:r>
              <a:rPr lang="en-IN" dirty="0">
                <a:solidFill>
                  <a:schemeClr val="tx1"/>
                </a:solidFill>
              </a:rPr>
              <a:t>Department of  </a:t>
            </a:r>
            <a:r>
              <a:rPr lang="en-IN" dirty="0" smtClean="0">
                <a:solidFill>
                  <a:schemeClr val="tx1"/>
                </a:solidFill>
              </a:rPr>
              <a:t>Civil</a:t>
            </a:r>
          </a:p>
          <a:p>
            <a:pPr>
              <a:defRPr/>
            </a:pPr>
            <a:r>
              <a:rPr lang="en-IN" dirty="0" smtClean="0">
                <a:solidFill>
                  <a:schemeClr val="tx1"/>
                </a:solidFill>
              </a:rPr>
              <a:t>JECRC, JAIPUR</a:t>
            </a:r>
          </a:p>
          <a:p>
            <a:pPr algn="ctr">
              <a:defRPr/>
            </a:pP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5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MISSION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OF INSTITUTE</a:t>
            </a:r>
            <a:endParaRPr lang="en-IN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3</a:t>
            </a:fld>
            <a:endParaRPr lang="en-IN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48981" y="6384470"/>
            <a:ext cx="2926868" cy="496679"/>
          </a:xfrm>
        </p:spPr>
        <p:txBody>
          <a:bodyPr/>
          <a:lstStyle/>
          <a:p>
            <a:pPr>
              <a:defRPr/>
            </a:pPr>
            <a:r>
              <a:rPr lang="en-IN" dirty="0">
                <a:solidFill>
                  <a:schemeClr val="tx1"/>
                </a:solidFill>
              </a:rPr>
              <a:t>Department of </a:t>
            </a:r>
            <a:r>
              <a:rPr lang="en-IN" dirty="0" smtClean="0">
                <a:solidFill>
                  <a:schemeClr val="tx1"/>
                </a:solidFill>
              </a:rPr>
              <a:t>Civil</a:t>
            </a:r>
            <a:endParaRPr lang="en-IN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IN" dirty="0">
                <a:solidFill>
                  <a:schemeClr val="tx1"/>
                </a:solidFill>
              </a:rPr>
              <a:t> JECRC, JAIPUR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16002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b="1" dirty="0" smtClean="0">
                <a:ln w="11430">
                  <a:solidFill>
                    <a:schemeClr val="tx1"/>
                  </a:solidFill>
                </a:ln>
                <a:latin typeface="Georgia" pitchFamily="18" charset="0"/>
              </a:rPr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2000" y="158234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Focus on evaluation of learning outcomes and motivate students to inculcate research aptitude by project based learning.</a:t>
            </a:r>
          </a:p>
          <a:p>
            <a:pPr lvl="0" algn="just">
              <a:buFont typeface="Wingdings" pitchFamily="2" charset="2"/>
              <a:buChar char="v"/>
            </a:pPr>
            <a:endParaRPr lang="en-US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Identify, based on informed perception of Indian, regional and global needs, the areas of focus and provide platform to gain knowledge and solutions.</a:t>
            </a:r>
          </a:p>
          <a:p>
            <a:pPr lvl="0" algn="just">
              <a:buFont typeface="Wingdings" pitchFamily="2" charset="2"/>
              <a:buChar char="v"/>
            </a:pPr>
            <a:endParaRPr lang="en-US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Offer opportunities for interaction between academia and industry.</a:t>
            </a:r>
          </a:p>
          <a:p>
            <a:pPr lvl="0" algn="just">
              <a:buFont typeface="Wingdings" pitchFamily="2" charset="2"/>
              <a:buChar char="v"/>
            </a:pPr>
            <a:endParaRPr lang="en-US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 human potential to its fullest extent so that intellectually capable and imaginatively gifted leaders may emerge.</a:t>
            </a:r>
          </a:p>
          <a:p>
            <a:pPr lvl="0" algn="just"/>
            <a:endParaRPr lang="en-US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-19833" y="0"/>
            <a:ext cx="9144000" cy="6858000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705313" y="228600"/>
            <a:ext cx="8034117" cy="79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en-US" sz="2400" b="1" dirty="0" smtClean="0"/>
              <a:t>Basic </a:t>
            </a:r>
            <a:r>
              <a:rPr lang="en-US" sz="2400" b="1" dirty="0"/>
              <a:t>Civil Engineering </a:t>
            </a:r>
            <a:r>
              <a:rPr lang="en-US" sz="2400" b="1" dirty="0" smtClean="0"/>
              <a:t>Lab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/>
              <a:t>1FY3-27/ </a:t>
            </a:r>
            <a:r>
              <a:rPr lang="en-US" sz="2400" b="1" dirty="0"/>
              <a:t>2FY3-27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4</a:t>
            </a:fld>
            <a:endParaRPr lang="en-IN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45849" y="6361320"/>
            <a:ext cx="2926868" cy="496679"/>
          </a:xfrm>
        </p:spPr>
        <p:txBody>
          <a:bodyPr/>
          <a:lstStyle/>
          <a:p>
            <a:pPr>
              <a:defRPr/>
            </a:pPr>
            <a:r>
              <a:rPr lang="en-IN" dirty="0">
                <a:solidFill>
                  <a:schemeClr val="tx1"/>
                </a:solidFill>
              </a:rPr>
              <a:t>Department of  Civil</a:t>
            </a:r>
          </a:p>
          <a:p>
            <a:pPr>
              <a:defRPr/>
            </a:pPr>
            <a:r>
              <a:rPr lang="en-IN" dirty="0">
                <a:solidFill>
                  <a:schemeClr val="tx1"/>
                </a:solidFill>
              </a:rPr>
              <a:t> JECRC, JAIPUR</a:t>
            </a:r>
          </a:p>
        </p:txBody>
      </p:sp>
      <p:sp>
        <p:nvSpPr>
          <p:cNvPr id="4" name="Rectangle 3"/>
          <p:cNvSpPr/>
          <p:nvPr/>
        </p:nvSpPr>
        <p:spPr>
          <a:xfrm>
            <a:off x="772048" y="919642"/>
            <a:ext cx="8049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List  </a:t>
            </a:r>
            <a:r>
              <a:rPr lang="en-US" b="1" u="sng" dirty="0"/>
              <a:t>of Experiment</a:t>
            </a:r>
            <a:r>
              <a:rPr lang="en-US" b="1" u="sng" dirty="0" smtClean="0"/>
              <a:t>: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609600" y="612845"/>
            <a:ext cx="76962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1 Linear </a:t>
            </a:r>
            <a:r>
              <a:rPr lang="en-US" sz="2000" dirty="0"/>
              <a:t>Measurement by Tape: </a:t>
            </a:r>
          </a:p>
          <a:p>
            <a:pPr marL="342900" indent="-342900">
              <a:buAutoNum type="alphaLcParenR"/>
            </a:pPr>
            <a:r>
              <a:rPr lang="en-US" sz="2000" dirty="0"/>
              <a:t>Ranging and Fixing of Survey Station along straight line and across obstacles. </a:t>
            </a:r>
          </a:p>
          <a:p>
            <a:r>
              <a:rPr lang="en-US" sz="2000" dirty="0"/>
              <a:t>b) Laying perpendicular offset along the survey line </a:t>
            </a:r>
          </a:p>
          <a:p>
            <a:endParaRPr lang="en-US" sz="2000" dirty="0"/>
          </a:p>
          <a:p>
            <a:r>
              <a:rPr lang="en-US" sz="2000" dirty="0"/>
              <a:t>2. Compass Survey: Measurement of bearing of </a:t>
            </a:r>
            <a:r>
              <a:rPr lang="en-US" sz="2000" dirty="0" err="1"/>
              <a:t>linesusing</a:t>
            </a:r>
            <a:r>
              <a:rPr lang="en-US" sz="2000" dirty="0"/>
              <a:t> Surveyor's and Prismatic compass </a:t>
            </a:r>
          </a:p>
          <a:p>
            <a:endParaRPr lang="en-US" sz="2000" dirty="0"/>
          </a:p>
          <a:p>
            <a:r>
              <a:rPr lang="en-US" sz="2000" dirty="0"/>
              <a:t>3. Levelling: Using Tilting/ Dumpy/ Automatic Level </a:t>
            </a:r>
          </a:p>
          <a:p>
            <a:pPr marL="342900" indent="-342900">
              <a:buAutoNum type="alphaLcParenR"/>
            </a:pPr>
            <a:r>
              <a:rPr lang="en-US" sz="2000" dirty="0"/>
              <a:t>To determine the reduced levels in closed circuit. </a:t>
            </a:r>
          </a:p>
          <a:p>
            <a:r>
              <a:rPr lang="en-US" sz="2000" dirty="0"/>
              <a:t>b) To carry out profile levelling and plot longitudinal and cross sections for road by Height of Instrument and Rise &amp; Fall Method.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4. To study and take measurements using various electronic surveying instruments like EDM, Total Station </a:t>
            </a:r>
            <a:r>
              <a:rPr lang="en-US" sz="2000" dirty="0" err="1"/>
              <a:t>etc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7710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-19833" y="0"/>
            <a:ext cx="9144000" cy="6858000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5</a:t>
            </a:fld>
            <a:endParaRPr lang="en-IN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45849" y="6361320"/>
            <a:ext cx="2926868" cy="496679"/>
          </a:xfrm>
        </p:spPr>
        <p:txBody>
          <a:bodyPr/>
          <a:lstStyle/>
          <a:p>
            <a:pPr>
              <a:defRPr/>
            </a:pPr>
            <a:r>
              <a:rPr lang="en-IN" dirty="0">
                <a:solidFill>
                  <a:schemeClr val="tx1"/>
                </a:solidFill>
              </a:rPr>
              <a:t>Department of  Civil</a:t>
            </a:r>
          </a:p>
          <a:p>
            <a:pPr>
              <a:defRPr/>
            </a:pPr>
            <a:r>
              <a:rPr lang="en-IN" dirty="0">
                <a:solidFill>
                  <a:schemeClr val="tx1"/>
                </a:solidFill>
              </a:rPr>
              <a:t> JECRC, JAIPUR</a:t>
            </a:r>
          </a:p>
        </p:txBody>
      </p:sp>
      <p:sp>
        <p:nvSpPr>
          <p:cNvPr id="4" name="Rectangle 3"/>
          <p:cNvSpPr/>
          <p:nvPr/>
        </p:nvSpPr>
        <p:spPr>
          <a:xfrm>
            <a:off x="792402" y="609600"/>
            <a:ext cx="80494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List of Experiment Continues………….</a:t>
            </a:r>
          </a:p>
          <a:p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609600" y="2136339"/>
            <a:ext cx="7696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</a:t>
            </a:r>
            <a:r>
              <a:rPr lang="en-US" sz="2000" dirty="0"/>
              <a:t>. To determine pH, hardness and turbidity of the given sample of water. </a:t>
            </a:r>
          </a:p>
          <a:p>
            <a:endParaRPr lang="en-US" sz="2000" dirty="0"/>
          </a:p>
          <a:p>
            <a:r>
              <a:rPr lang="en-US" sz="2000" dirty="0"/>
              <a:t>6. To study various water supply Fittings. </a:t>
            </a:r>
          </a:p>
          <a:p>
            <a:endParaRPr lang="en-US" sz="2000" dirty="0"/>
          </a:p>
          <a:p>
            <a:r>
              <a:rPr lang="en-US" sz="2000" dirty="0"/>
              <a:t>7. To determine the pH and total solids of the given sample of sewage. </a:t>
            </a:r>
          </a:p>
          <a:p>
            <a:endParaRPr lang="en-US" sz="2000" dirty="0"/>
          </a:p>
          <a:p>
            <a:r>
              <a:rPr lang="en-US" sz="2000" dirty="0"/>
              <a:t>8. To study various Sanitary Fittings. </a:t>
            </a:r>
          </a:p>
        </p:txBody>
      </p:sp>
    </p:spTree>
    <p:extLst>
      <p:ext uri="{BB962C8B-B14F-4D97-AF65-F5344CB8AC3E}">
        <p14:creationId xmlns:p14="http://schemas.microsoft.com/office/powerpoint/2010/main" xmlns="" val="18136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/>
          </p:cNvGrpSpPr>
          <p:nvPr/>
        </p:nvGrpSpPr>
        <p:grpSpPr bwMode="auto">
          <a:xfrm>
            <a:off x="25062" y="-9552"/>
            <a:ext cx="9144000" cy="6858000"/>
            <a:chOff x="88900" y="0"/>
            <a:chExt cx="16217900" cy="9118600"/>
          </a:xfrm>
        </p:grpSpPr>
        <p:sp>
          <p:nvSpPr>
            <p:cNvPr id="9222" name="object 3"/>
            <p:cNvSpPr>
              <a:spLocks noChangeArrowheads="1"/>
            </p:cNvSpPr>
            <p:nvPr/>
          </p:nvSpPr>
          <p:spPr bwMode="auto">
            <a:xfrm>
              <a:off x="14998700" y="8890000"/>
              <a:ext cx="228600" cy="22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223" name="object 4"/>
            <p:cNvSpPr>
              <a:spLocks noChangeArrowheads="1"/>
            </p:cNvSpPr>
            <p:nvPr/>
          </p:nvSpPr>
          <p:spPr bwMode="auto">
            <a:xfrm>
              <a:off x="88900" y="0"/>
              <a:ext cx="16217900" cy="911860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5116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20"/>
          <p:cNvSpPr>
            <a:spLocks noGrp="1"/>
          </p:cNvSpPr>
          <p:nvPr>
            <p:ph type="ftr" sz="quarter" idx="10"/>
          </p:nvPr>
        </p:nvSpPr>
        <p:spPr>
          <a:xfrm>
            <a:off x="3111251" y="6409078"/>
            <a:ext cx="2926868" cy="219685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NAME OF FACULTY (POST, DEPTT.) , JECRC, JAIPUR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C9ECF4-B155-48F9-A641-862C6171185B}" type="slidenum">
              <a:rPr lang="en-IN" smtClean="0"/>
              <a:pPr>
                <a:defRPr/>
              </a:pPr>
              <a:t>6</a:t>
            </a:fld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1250" y="1"/>
            <a:ext cx="916190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ooter Placeholder 20"/>
          <p:cNvSpPr txBox="1">
            <a:spLocks/>
          </p:cNvSpPr>
          <p:nvPr/>
        </p:nvSpPr>
        <p:spPr>
          <a:xfrm>
            <a:off x="838200" y="6393152"/>
            <a:ext cx="292686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IN" sz="1200" dirty="0"/>
              <a:t>Department of  Civil</a:t>
            </a:r>
          </a:p>
          <a:p>
            <a:pPr>
              <a:defRPr/>
            </a:pPr>
            <a:r>
              <a:rPr lang="en-IN" sz="1200" dirty="0"/>
              <a:t> JECRC, JAIPUR</a:t>
            </a:r>
          </a:p>
          <a:p>
            <a:pPr algn="ctr" defTabSz="576770">
              <a:defRPr/>
            </a:pPr>
            <a:r>
              <a:rPr lang="en-IN" sz="1200" dirty="0" smtClean="0"/>
              <a:t> </a:t>
            </a:r>
            <a:endParaRPr lang="en-IN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tx2">
            <a:lumMod val="40000"/>
            <a:lumOff val="60000"/>
          </a:schemeClr>
        </a:solidFill>
        <a:ln w="9525">
          <a:noFill/>
          <a:miter lim="800000"/>
          <a:headEnd/>
          <a:tailEnd/>
        </a:ln>
      </a:spPr>
      <a:bodyPr wrap="square" lIns="57744" tIns="28872" rIns="57744" bIns="28872">
        <a:spAutoFit/>
      </a:bodyPr>
      <a:lstStyle>
        <a:defPPr algn="ctr">
          <a:defRPr sz="44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20500292</TotalTime>
  <Words>359</Words>
  <Application>Microsoft Office PowerPoint</Application>
  <PresentationFormat>On-screen Show (4:3)</PresentationFormat>
  <Paragraphs>72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Sumit</dc:creator>
  <cp:lastModifiedBy>VAIO</cp:lastModifiedBy>
  <cp:revision>104</cp:revision>
  <dcterms:created xsi:type="dcterms:W3CDTF">2020-06-27T04:05:32Z</dcterms:created>
  <dcterms:modified xsi:type="dcterms:W3CDTF">2020-12-28T05:39:16Z</dcterms:modified>
</cp:coreProperties>
</file>